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546" r:id="rId2"/>
    <p:sldId id="750" r:id="rId3"/>
    <p:sldId id="337" r:id="rId4"/>
    <p:sldId id="639" r:id="rId5"/>
    <p:sldId id="816" r:id="rId6"/>
    <p:sldId id="813" r:id="rId7"/>
    <p:sldId id="613" r:id="rId8"/>
    <p:sldId id="598" r:id="rId9"/>
    <p:sldId id="614" r:id="rId10"/>
    <p:sldId id="569" r:id="rId11"/>
    <p:sldId id="287" r:id="rId12"/>
    <p:sldId id="766" r:id="rId13"/>
    <p:sldId id="794" r:id="rId14"/>
    <p:sldId id="795" r:id="rId15"/>
    <p:sldId id="2524" r:id="rId16"/>
    <p:sldId id="2518" r:id="rId17"/>
    <p:sldId id="724" r:id="rId18"/>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errell, Chad" initials="" lastIdx="4" clrIdx="0"/>
  <p:cmAuthor id="1" name="CO2F09" initials="" lastIdx="7" clrIdx="1"/>
  <p:cmAuthor id="2" name="McGinnes, Brandie" initials="" lastIdx="1" clrIdx="2"/>
  <p:cmAuthor id="3" name="im7y93" initials="" lastIdx="1" clrIdx="3"/>
  <p:cmAuthor id="4" name="Harrington, Paul" initials="HP" lastIdx="1" clrIdx="4">
    <p:extLst>
      <p:ext uri="{19B8F6BF-5375-455C-9EA6-DF929625EA0E}">
        <p15:presenceInfo xmlns:p15="http://schemas.microsoft.com/office/powerpoint/2012/main" userId="S::AC7B67@dnanico1.aniconet.com::e4fe7639-7354-405e-8c65-d4b9c1a624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0DAF"/>
    <a:srgbClr val="0B0761"/>
    <a:srgbClr val="003399"/>
    <a:srgbClr val="004A82"/>
    <a:srgbClr val="777777"/>
    <a:srgbClr val="5F5F5F"/>
    <a:srgbClr val="666699"/>
    <a:srgbClr val="5800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960" autoAdjust="0"/>
    <p:restoredTop sz="93817" autoAdjust="0"/>
  </p:normalViewPr>
  <p:slideViewPr>
    <p:cSldViewPr>
      <p:cViewPr varScale="1">
        <p:scale>
          <a:sx n="83" d="100"/>
          <a:sy n="83" d="100"/>
        </p:scale>
        <p:origin x="26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110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dirty="0"/>
              <a:t>Ranks vs. Competitors</a:t>
            </a:r>
          </a:p>
        </c:rich>
      </c:tx>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Preferred Plus</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Sheet1!$A$2:$A$9</c:f>
              <c:strCache>
                <c:ptCount val="8"/>
                <c:pt idx="0">
                  <c:v>55M</c:v>
                </c:pt>
                <c:pt idx="1">
                  <c:v>55F</c:v>
                </c:pt>
                <c:pt idx="2">
                  <c:v>60M</c:v>
                </c:pt>
                <c:pt idx="3">
                  <c:v>60F</c:v>
                </c:pt>
                <c:pt idx="4">
                  <c:v>65M</c:v>
                </c:pt>
                <c:pt idx="5">
                  <c:v>65F</c:v>
                </c:pt>
                <c:pt idx="6">
                  <c:v>70M</c:v>
                </c:pt>
                <c:pt idx="7">
                  <c:v>70F</c:v>
                </c:pt>
              </c:strCache>
            </c:strRef>
          </c:cat>
          <c:val>
            <c:numRef>
              <c:f>Sheet1!$B$2:$B$9</c:f>
              <c:numCache>
                <c:formatCode>General</c:formatCode>
                <c:ptCount val="8"/>
                <c:pt idx="0">
                  <c:v>1</c:v>
                </c:pt>
                <c:pt idx="1">
                  <c:v>2</c:v>
                </c:pt>
                <c:pt idx="2">
                  <c:v>1</c:v>
                </c:pt>
                <c:pt idx="3">
                  <c:v>1</c:v>
                </c:pt>
                <c:pt idx="4">
                  <c:v>3</c:v>
                </c:pt>
                <c:pt idx="5">
                  <c:v>3</c:v>
                </c:pt>
                <c:pt idx="6">
                  <c:v>2</c:v>
                </c:pt>
                <c:pt idx="7">
                  <c:v>8</c:v>
                </c:pt>
              </c:numCache>
            </c:numRef>
          </c:val>
          <c:extLst>
            <c:ext xmlns:c16="http://schemas.microsoft.com/office/drawing/2014/chart" uri="{C3380CC4-5D6E-409C-BE32-E72D297353CC}">
              <c16:uniqueId val="{00000000-9B38-494D-8152-24A886CFDB9A}"/>
            </c:ext>
          </c:extLst>
        </c:ser>
        <c:ser>
          <c:idx val="1"/>
          <c:order val="1"/>
          <c:tx>
            <c:strRef>
              <c:f>Sheet1!$C$1</c:f>
              <c:strCache>
                <c:ptCount val="1"/>
                <c:pt idx="0">
                  <c:v>Preferred</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Sheet1!$A$2:$A$9</c:f>
              <c:strCache>
                <c:ptCount val="8"/>
                <c:pt idx="0">
                  <c:v>55M</c:v>
                </c:pt>
                <c:pt idx="1">
                  <c:v>55F</c:v>
                </c:pt>
                <c:pt idx="2">
                  <c:v>60M</c:v>
                </c:pt>
                <c:pt idx="3">
                  <c:v>60F</c:v>
                </c:pt>
                <c:pt idx="4">
                  <c:v>65M</c:v>
                </c:pt>
                <c:pt idx="5">
                  <c:v>65F</c:v>
                </c:pt>
                <c:pt idx="6">
                  <c:v>70M</c:v>
                </c:pt>
                <c:pt idx="7">
                  <c:v>70F</c:v>
                </c:pt>
              </c:strCache>
            </c:strRef>
          </c:cat>
          <c:val>
            <c:numRef>
              <c:f>Sheet1!$C$2:$C$9</c:f>
              <c:numCache>
                <c:formatCode>General</c:formatCode>
                <c:ptCount val="8"/>
                <c:pt idx="0">
                  <c:v>2</c:v>
                </c:pt>
                <c:pt idx="1">
                  <c:v>2</c:v>
                </c:pt>
                <c:pt idx="2">
                  <c:v>1</c:v>
                </c:pt>
                <c:pt idx="3">
                  <c:v>1</c:v>
                </c:pt>
                <c:pt idx="4">
                  <c:v>2</c:v>
                </c:pt>
                <c:pt idx="5">
                  <c:v>3</c:v>
                </c:pt>
                <c:pt idx="6">
                  <c:v>3</c:v>
                </c:pt>
                <c:pt idx="7">
                  <c:v>2</c:v>
                </c:pt>
              </c:numCache>
            </c:numRef>
          </c:val>
          <c:extLst>
            <c:ext xmlns:c16="http://schemas.microsoft.com/office/drawing/2014/chart" uri="{C3380CC4-5D6E-409C-BE32-E72D297353CC}">
              <c16:uniqueId val="{00000001-9B38-494D-8152-24A886CFDB9A}"/>
            </c:ext>
          </c:extLst>
        </c:ser>
        <c:ser>
          <c:idx val="2"/>
          <c:order val="2"/>
          <c:tx>
            <c:strRef>
              <c:f>Sheet1!$D$1</c:f>
              <c:strCache>
                <c:ptCount val="1"/>
                <c:pt idx="0">
                  <c:v>Standard Plus</c:v>
                </c:pt>
              </c:strCache>
            </c:strRef>
          </c:tx>
          <c:spPr>
            <a:solidFill>
              <a:schemeClr val="accent3"/>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Sheet1!$A$2:$A$9</c:f>
              <c:strCache>
                <c:ptCount val="8"/>
                <c:pt idx="0">
                  <c:v>55M</c:v>
                </c:pt>
                <c:pt idx="1">
                  <c:v>55F</c:v>
                </c:pt>
                <c:pt idx="2">
                  <c:v>60M</c:v>
                </c:pt>
                <c:pt idx="3">
                  <c:v>60F</c:v>
                </c:pt>
                <c:pt idx="4">
                  <c:v>65M</c:v>
                </c:pt>
                <c:pt idx="5">
                  <c:v>65F</c:v>
                </c:pt>
                <c:pt idx="6">
                  <c:v>70M</c:v>
                </c:pt>
                <c:pt idx="7">
                  <c:v>70F</c:v>
                </c:pt>
              </c:strCache>
            </c:strRef>
          </c:cat>
          <c:val>
            <c:numRef>
              <c:f>Sheet1!$D$2:$D$9</c:f>
              <c:numCache>
                <c:formatCode>General</c:formatCode>
                <c:ptCount val="8"/>
                <c:pt idx="0">
                  <c:v>3</c:v>
                </c:pt>
                <c:pt idx="1">
                  <c:v>1</c:v>
                </c:pt>
                <c:pt idx="2">
                  <c:v>2</c:v>
                </c:pt>
                <c:pt idx="3">
                  <c:v>1</c:v>
                </c:pt>
                <c:pt idx="4">
                  <c:v>4</c:v>
                </c:pt>
                <c:pt idx="5">
                  <c:v>2</c:v>
                </c:pt>
                <c:pt idx="6">
                  <c:v>1</c:v>
                </c:pt>
                <c:pt idx="7">
                  <c:v>1</c:v>
                </c:pt>
              </c:numCache>
            </c:numRef>
          </c:val>
          <c:extLst>
            <c:ext xmlns:c16="http://schemas.microsoft.com/office/drawing/2014/chart" uri="{C3380CC4-5D6E-409C-BE32-E72D297353CC}">
              <c16:uniqueId val="{00000002-9B38-494D-8152-24A886CFDB9A}"/>
            </c:ext>
          </c:extLst>
        </c:ser>
        <c:ser>
          <c:idx val="3"/>
          <c:order val="3"/>
          <c:tx>
            <c:strRef>
              <c:f>Sheet1!$E$1</c:f>
              <c:strCache>
                <c:ptCount val="1"/>
                <c:pt idx="0">
                  <c:v>Standard</c:v>
                </c:pt>
              </c:strCache>
            </c:strRef>
          </c:tx>
          <c:spPr>
            <a:solidFill>
              <a:schemeClr val="accent4"/>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Sheet1!$A$2:$A$9</c:f>
              <c:strCache>
                <c:ptCount val="8"/>
                <c:pt idx="0">
                  <c:v>55M</c:v>
                </c:pt>
                <c:pt idx="1">
                  <c:v>55F</c:v>
                </c:pt>
                <c:pt idx="2">
                  <c:v>60M</c:v>
                </c:pt>
                <c:pt idx="3">
                  <c:v>60F</c:v>
                </c:pt>
                <c:pt idx="4">
                  <c:v>65M</c:v>
                </c:pt>
                <c:pt idx="5">
                  <c:v>65F</c:v>
                </c:pt>
                <c:pt idx="6">
                  <c:v>70M</c:v>
                </c:pt>
                <c:pt idx="7">
                  <c:v>70F</c:v>
                </c:pt>
              </c:strCache>
            </c:strRef>
          </c:cat>
          <c:val>
            <c:numRef>
              <c:f>Sheet1!$E$2:$E$9</c:f>
              <c:numCache>
                <c:formatCode>General</c:formatCode>
                <c:ptCount val="8"/>
                <c:pt idx="0">
                  <c:v>1</c:v>
                </c:pt>
                <c:pt idx="1">
                  <c:v>1</c:v>
                </c:pt>
                <c:pt idx="2">
                  <c:v>2</c:v>
                </c:pt>
                <c:pt idx="3">
                  <c:v>1</c:v>
                </c:pt>
                <c:pt idx="4">
                  <c:v>4</c:v>
                </c:pt>
                <c:pt idx="5">
                  <c:v>2</c:v>
                </c:pt>
                <c:pt idx="6">
                  <c:v>1</c:v>
                </c:pt>
                <c:pt idx="7">
                  <c:v>1</c:v>
                </c:pt>
              </c:numCache>
            </c:numRef>
          </c:val>
          <c:extLst>
            <c:ext xmlns:c16="http://schemas.microsoft.com/office/drawing/2014/chart" uri="{C3380CC4-5D6E-409C-BE32-E72D297353CC}">
              <c16:uniqueId val="{00000003-9B38-494D-8152-24A886CFDB9A}"/>
            </c:ext>
          </c:extLst>
        </c:ser>
        <c:ser>
          <c:idx val="4"/>
          <c:order val="4"/>
          <c:tx>
            <c:strRef>
              <c:f>Sheet1!$F$1</c:f>
              <c:strCache>
                <c:ptCount val="1"/>
                <c:pt idx="0">
                  <c:v>Preferred (Nicotine)</c:v>
                </c:pt>
              </c:strCache>
            </c:strRef>
          </c:tx>
          <c:spPr>
            <a:solidFill>
              <a:schemeClr val="accent5"/>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Sheet1!$A$2:$A$9</c:f>
              <c:strCache>
                <c:ptCount val="8"/>
                <c:pt idx="0">
                  <c:v>55M</c:v>
                </c:pt>
                <c:pt idx="1">
                  <c:v>55F</c:v>
                </c:pt>
                <c:pt idx="2">
                  <c:v>60M</c:v>
                </c:pt>
                <c:pt idx="3">
                  <c:v>60F</c:v>
                </c:pt>
                <c:pt idx="4">
                  <c:v>65M</c:v>
                </c:pt>
                <c:pt idx="5">
                  <c:v>65F</c:v>
                </c:pt>
                <c:pt idx="6">
                  <c:v>70M</c:v>
                </c:pt>
                <c:pt idx="7">
                  <c:v>70F</c:v>
                </c:pt>
              </c:strCache>
            </c:strRef>
          </c:cat>
          <c:val>
            <c:numRef>
              <c:f>Sheet1!$F$2:$F$9</c:f>
              <c:numCache>
                <c:formatCode>General</c:formatCode>
                <c:ptCount val="8"/>
                <c:pt idx="0">
                  <c:v>2</c:v>
                </c:pt>
                <c:pt idx="1">
                  <c:v>1</c:v>
                </c:pt>
                <c:pt idx="2">
                  <c:v>2</c:v>
                </c:pt>
                <c:pt idx="3">
                  <c:v>2</c:v>
                </c:pt>
                <c:pt idx="4">
                  <c:v>2</c:v>
                </c:pt>
                <c:pt idx="5">
                  <c:v>1</c:v>
                </c:pt>
                <c:pt idx="6">
                  <c:v>1</c:v>
                </c:pt>
                <c:pt idx="7">
                  <c:v>1</c:v>
                </c:pt>
              </c:numCache>
            </c:numRef>
          </c:val>
          <c:extLst>
            <c:ext xmlns:c16="http://schemas.microsoft.com/office/drawing/2014/chart" uri="{C3380CC4-5D6E-409C-BE32-E72D297353CC}">
              <c16:uniqueId val="{00000004-9B38-494D-8152-24A886CFDB9A}"/>
            </c:ext>
          </c:extLst>
        </c:ser>
        <c:dLbls>
          <c:dLblPos val="outEnd"/>
          <c:showLegendKey val="0"/>
          <c:showVal val="1"/>
          <c:showCatName val="0"/>
          <c:showSerName val="0"/>
          <c:showPercent val="0"/>
          <c:showBubbleSize val="0"/>
        </c:dLbls>
        <c:gapWidth val="444"/>
        <c:overlap val="-90"/>
        <c:axId val="389781072"/>
        <c:axId val="389782736"/>
      </c:barChart>
      <c:catAx>
        <c:axId val="38978107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389782736"/>
        <c:crosses val="autoZero"/>
        <c:auto val="1"/>
        <c:lblAlgn val="ctr"/>
        <c:lblOffset val="100"/>
        <c:noMultiLvlLbl val="0"/>
      </c:catAx>
      <c:valAx>
        <c:axId val="389782736"/>
        <c:scaling>
          <c:orientation val="minMax"/>
        </c:scaling>
        <c:delete val="1"/>
        <c:axPos val="l"/>
        <c:numFmt formatCode="General" sourceLinked="1"/>
        <c:majorTickMark val="none"/>
        <c:minorTickMark val="none"/>
        <c:tickLblPos val="nextTo"/>
        <c:crossAx val="389781072"/>
        <c:crosses val="autoZero"/>
        <c:crossBetween val="between"/>
      </c:valAx>
      <c:dTable>
        <c:showHorzBorder val="1"/>
        <c:showVertBorder val="1"/>
        <c:showOutline val="1"/>
        <c:showKeys val="1"/>
        <c:spPr>
          <a:noFill/>
          <a:ln w="9525">
            <a:solidFill>
              <a:schemeClr val="tx1">
                <a:lumMod val="15000"/>
                <a:lumOff val="85000"/>
              </a:schemeClr>
            </a:solidFill>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410AB9-7F92-4DB5-A904-CA2005CC4B2E}"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CDDFA1F2-7F47-45BF-9B4A-ACF373DEF444}">
      <dgm:prSet phldrT="[Text]"/>
      <dgm:spPr/>
      <dgm:t>
        <a:bodyPr/>
        <a:lstStyle/>
        <a:p>
          <a:r>
            <a:rPr lang="en-US" b="1" dirty="0">
              <a:latin typeface="Arial" pitchFamily="34" charset="0"/>
              <a:cs typeface="Arial" pitchFamily="34" charset="0"/>
            </a:rPr>
            <a:t>Life</a:t>
          </a:r>
        </a:p>
      </dgm:t>
    </dgm:pt>
    <dgm:pt modelId="{6EEF241C-EDC4-4BEF-9908-DD469D9B3151}" type="parTrans" cxnId="{8A24EB2F-2605-4480-9BC1-6976B2D2B1A9}">
      <dgm:prSet/>
      <dgm:spPr/>
      <dgm:t>
        <a:bodyPr/>
        <a:lstStyle/>
        <a:p>
          <a:endParaRPr lang="en-US" b="1">
            <a:latin typeface="Arial" pitchFamily="34" charset="0"/>
            <a:cs typeface="Arial" pitchFamily="34" charset="0"/>
          </a:endParaRPr>
        </a:p>
      </dgm:t>
    </dgm:pt>
    <dgm:pt modelId="{2A34B9FB-64DC-420C-9394-241951210DFD}" type="sibTrans" cxnId="{8A24EB2F-2605-4480-9BC1-6976B2D2B1A9}">
      <dgm:prSet/>
      <dgm:spPr/>
      <dgm:t>
        <a:bodyPr/>
        <a:lstStyle/>
        <a:p>
          <a:endParaRPr lang="en-US" b="1">
            <a:latin typeface="Arial" pitchFamily="34" charset="0"/>
            <a:cs typeface="Arial" pitchFamily="34" charset="0"/>
          </a:endParaRPr>
        </a:p>
      </dgm:t>
    </dgm:pt>
    <dgm:pt modelId="{2CF4DCC9-B09C-4609-9DB0-C9D859287C36}">
      <dgm:prSet phldrT="[Text]"/>
      <dgm:spPr/>
      <dgm:t>
        <a:bodyPr/>
        <a:lstStyle/>
        <a:p>
          <a:pPr algn="l"/>
          <a:r>
            <a:rPr lang="en-US" b="1" i="1" u="sng" dirty="0">
              <a:solidFill>
                <a:srgbClr val="FF0000"/>
              </a:solidFill>
              <a:latin typeface="Arial" pitchFamily="34" charset="0"/>
              <a:cs typeface="Arial" pitchFamily="34" charset="0"/>
            </a:rPr>
            <a:t>Signature Term</a:t>
          </a:r>
          <a:r>
            <a:rPr lang="en-US" b="1" i="1" u="sng" dirty="0">
              <a:latin typeface="Arial" pitchFamily="34" charset="0"/>
              <a:cs typeface="Arial" pitchFamily="34" charset="0"/>
            </a:rPr>
            <a:t>™</a:t>
          </a:r>
        </a:p>
      </dgm:t>
    </dgm:pt>
    <dgm:pt modelId="{6590CB9B-A37A-43DD-BEB8-310ED38E34C9}" type="parTrans" cxnId="{5E1E585E-561B-49B3-83C2-BA32857B7137}">
      <dgm:prSet/>
      <dgm:spPr/>
      <dgm:t>
        <a:bodyPr/>
        <a:lstStyle/>
        <a:p>
          <a:endParaRPr lang="en-US" b="1">
            <a:latin typeface="Arial" pitchFamily="34" charset="0"/>
            <a:cs typeface="Arial" pitchFamily="34" charset="0"/>
          </a:endParaRPr>
        </a:p>
      </dgm:t>
    </dgm:pt>
    <dgm:pt modelId="{A8A5A961-D4D9-4EC7-B7A4-3666938A3F00}" type="sibTrans" cxnId="{5E1E585E-561B-49B3-83C2-BA32857B7137}">
      <dgm:prSet/>
      <dgm:spPr/>
      <dgm:t>
        <a:bodyPr/>
        <a:lstStyle/>
        <a:p>
          <a:endParaRPr lang="en-US" b="1">
            <a:latin typeface="Arial" pitchFamily="34" charset="0"/>
            <a:cs typeface="Arial" pitchFamily="34" charset="0"/>
          </a:endParaRPr>
        </a:p>
      </dgm:t>
    </dgm:pt>
    <dgm:pt modelId="{F5BBFFB7-88B4-4D93-95D0-C96A9D347789}">
      <dgm:prSet phldrT="[Text]"/>
      <dgm:spPr/>
      <dgm:t>
        <a:bodyPr/>
        <a:lstStyle/>
        <a:p>
          <a:pPr algn="l"/>
          <a:r>
            <a:rPr lang="en-US" b="1" i="0" u="none" dirty="0">
              <a:solidFill>
                <a:srgbClr val="FF0000"/>
              </a:solidFill>
              <a:latin typeface="Arial" pitchFamily="34" charset="0"/>
              <a:cs typeface="Arial" pitchFamily="34" charset="0"/>
            </a:rPr>
            <a:t>Signature Performance Indexed UL </a:t>
          </a:r>
          <a:endParaRPr lang="en-US" b="1" i="0" u="none" dirty="0">
            <a:solidFill>
              <a:srgbClr val="C00000"/>
            </a:solidFill>
            <a:latin typeface="Arial" pitchFamily="34" charset="0"/>
            <a:cs typeface="Arial" pitchFamily="34" charset="0"/>
          </a:endParaRPr>
        </a:p>
      </dgm:t>
    </dgm:pt>
    <dgm:pt modelId="{C53F84C5-45B3-40D9-BE3F-66488B70EAD4}" type="parTrans" cxnId="{504897E7-B30B-42C8-B519-F64B6F989E42}">
      <dgm:prSet/>
      <dgm:spPr/>
      <dgm:t>
        <a:bodyPr/>
        <a:lstStyle/>
        <a:p>
          <a:endParaRPr lang="en-US" b="1">
            <a:latin typeface="Arial" pitchFamily="34" charset="0"/>
            <a:cs typeface="Arial" pitchFamily="34" charset="0"/>
          </a:endParaRPr>
        </a:p>
      </dgm:t>
    </dgm:pt>
    <dgm:pt modelId="{A9EDFEED-9CF2-473B-AEE4-CE8C34082816}" type="sibTrans" cxnId="{504897E7-B30B-42C8-B519-F64B6F989E42}">
      <dgm:prSet/>
      <dgm:spPr/>
      <dgm:t>
        <a:bodyPr/>
        <a:lstStyle/>
        <a:p>
          <a:endParaRPr lang="en-US" b="1">
            <a:latin typeface="Arial" pitchFamily="34" charset="0"/>
            <a:cs typeface="Arial" pitchFamily="34" charset="0"/>
          </a:endParaRPr>
        </a:p>
      </dgm:t>
    </dgm:pt>
    <dgm:pt modelId="{6FD53FE7-F420-4AD5-B2FB-B8FC69755176}">
      <dgm:prSet phldrT="[Text]"/>
      <dgm:spPr/>
      <dgm:t>
        <a:bodyPr/>
        <a:lstStyle/>
        <a:p>
          <a:r>
            <a:rPr lang="en-US" b="1" dirty="0">
              <a:latin typeface="Arial" pitchFamily="34" charset="0"/>
              <a:cs typeface="Arial" pitchFamily="34" charset="0"/>
            </a:rPr>
            <a:t>Annuities</a:t>
          </a:r>
        </a:p>
      </dgm:t>
    </dgm:pt>
    <dgm:pt modelId="{58D28A41-825E-4A90-9BE2-67D05DD0ED48}" type="parTrans" cxnId="{C863D0E2-0D62-4B8B-95A1-0F7A37718D65}">
      <dgm:prSet/>
      <dgm:spPr/>
      <dgm:t>
        <a:bodyPr/>
        <a:lstStyle/>
        <a:p>
          <a:endParaRPr lang="en-US" b="1">
            <a:latin typeface="Arial" pitchFamily="34" charset="0"/>
            <a:cs typeface="Arial" pitchFamily="34" charset="0"/>
          </a:endParaRPr>
        </a:p>
      </dgm:t>
    </dgm:pt>
    <dgm:pt modelId="{98A07074-A795-44C5-89AC-91E47F98C82E}" type="sibTrans" cxnId="{C863D0E2-0D62-4B8B-95A1-0F7A37718D65}">
      <dgm:prSet/>
      <dgm:spPr/>
      <dgm:t>
        <a:bodyPr/>
        <a:lstStyle/>
        <a:p>
          <a:endParaRPr lang="en-US" b="1">
            <a:latin typeface="Arial" pitchFamily="34" charset="0"/>
            <a:cs typeface="Arial" pitchFamily="34" charset="0"/>
          </a:endParaRPr>
        </a:p>
      </dgm:t>
    </dgm:pt>
    <dgm:pt modelId="{18D0C609-B456-4033-B299-FC0C48801C37}">
      <dgm:prSet phldrT="[Text]"/>
      <dgm:spPr/>
      <dgm:t>
        <a:bodyPr/>
        <a:lstStyle/>
        <a:p>
          <a:r>
            <a:rPr lang="en-US" b="1" dirty="0">
              <a:latin typeface="Arial" pitchFamily="34" charset="0"/>
              <a:cs typeface="Arial" pitchFamily="34" charset="0"/>
            </a:rPr>
            <a:t>Palladium® SPIA with COLA</a:t>
          </a:r>
        </a:p>
      </dgm:t>
    </dgm:pt>
    <dgm:pt modelId="{5D9E03ED-F272-4D02-86EB-AFB062619321}" type="parTrans" cxnId="{08CD9322-063B-4FFF-8D34-7D1DF816CFD9}">
      <dgm:prSet/>
      <dgm:spPr/>
      <dgm:t>
        <a:bodyPr/>
        <a:lstStyle/>
        <a:p>
          <a:endParaRPr lang="en-US" b="1">
            <a:latin typeface="Arial" pitchFamily="34" charset="0"/>
            <a:cs typeface="Arial" pitchFamily="34" charset="0"/>
          </a:endParaRPr>
        </a:p>
      </dgm:t>
    </dgm:pt>
    <dgm:pt modelId="{609119BA-0B2B-4C7A-B6B2-8CBFA3AB535F}" type="sibTrans" cxnId="{08CD9322-063B-4FFF-8D34-7D1DF816CFD9}">
      <dgm:prSet/>
      <dgm:spPr/>
      <dgm:t>
        <a:bodyPr/>
        <a:lstStyle/>
        <a:p>
          <a:endParaRPr lang="en-US" b="1">
            <a:latin typeface="Arial" pitchFamily="34" charset="0"/>
            <a:cs typeface="Arial" pitchFamily="34" charset="0"/>
          </a:endParaRPr>
        </a:p>
      </dgm:t>
    </dgm:pt>
    <dgm:pt modelId="{2C398550-8F0E-4D1B-B5DE-61910DDA958E}">
      <dgm:prSet phldrT="[Text]"/>
      <dgm:spPr/>
      <dgm:t>
        <a:bodyPr/>
        <a:lstStyle/>
        <a:p>
          <a:pPr algn="l"/>
          <a:r>
            <a:rPr lang="en-US" b="1" dirty="0">
              <a:latin typeface="Arial" pitchFamily="34" charset="0"/>
              <a:cs typeface="Arial" pitchFamily="34" charset="0"/>
            </a:rPr>
            <a:t>Signature Whole Life</a:t>
          </a:r>
        </a:p>
      </dgm:t>
    </dgm:pt>
    <dgm:pt modelId="{84E2B075-488C-4937-9A78-7F127070FDBC}" type="parTrans" cxnId="{7C896DDC-329A-4BAC-B909-C11D70CBE075}">
      <dgm:prSet/>
      <dgm:spPr/>
      <dgm:t>
        <a:bodyPr/>
        <a:lstStyle/>
        <a:p>
          <a:endParaRPr lang="en-US" b="1">
            <a:latin typeface="Arial" pitchFamily="34" charset="0"/>
            <a:cs typeface="Arial" pitchFamily="34" charset="0"/>
          </a:endParaRPr>
        </a:p>
      </dgm:t>
    </dgm:pt>
    <dgm:pt modelId="{3A40AD2F-55AF-415A-B76F-0A78E89775B9}" type="sibTrans" cxnId="{7C896DDC-329A-4BAC-B909-C11D70CBE075}">
      <dgm:prSet/>
      <dgm:spPr/>
      <dgm:t>
        <a:bodyPr/>
        <a:lstStyle/>
        <a:p>
          <a:endParaRPr lang="en-US" b="1">
            <a:latin typeface="Arial" pitchFamily="34" charset="0"/>
            <a:cs typeface="Arial" pitchFamily="34" charset="0"/>
          </a:endParaRPr>
        </a:p>
      </dgm:t>
    </dgm:pt>
    <dgm:pt modelId="{1800454D-8AEC-410B-8320-B2CDA43D6676}">
      <dgm:prSet phldrT="[Text]"/>
      <dgm:spPr/>
      <dgm:t>
        <a:bodyPr/>
        <a:lstStyle/>
        <a:p>
          <a:r>
            <a:rPr lang="en-US" b="1" dirty="0">
              <a:solidFill>
                <a:srgbClr val="FF0000"/>
              </a:solidFill>
              <a:latin typeface="Arial" pitchFamily="34" charset="0"/>
              <a:cs typeface="Arial" pitchFamily="34" charset="0"/>
            </a:rPr>
            <a:t>ANICO Strategy Indexed Annuity PLUS</a:t>
          </a:r>
        </a:p>
      </dgm:t>
    </dgm:pt>
    <dgm:pt modelId="{650B79DA-3D1E-49A7-A6A7-17F29DB40038}" type="parTrans" cxnId="{8551C42E-1E81-4486-950B-D5CF979EC552}">
      <dgm:prSet/>
      <dgm:spPr/>
      <dgm:t>
        <a:bodyPr/>
        <a:lstStyle/>
        <a:p>
          <a:endParaRPr lang="en-US" b="1">
            <a:latin typeface="Arial" pitchFamily="34" charset="0"/>
            <a:cs typeface="Arial" pitchFamily="34" charset="0"/>
          </a:endParaRPr>
        </a:p>
      </dgm:t>
    </dgm:pt>
    <dgm:pt modelId="{0FB150F2-1353-4E25-936A-8E4D20CC91A5}" type="sibTrans" cxnId="{8551C42E-1E81-4486-950B-D5CF979EC552}">
      <dgm:prSet/>
      <dgm:spPr/>
      <dgm:t>
        <a:bodyPr/>
        <a:lstStyle/>
        <a:p>
          <a:endParaRPr lang="en-US" b="1">
            <a:latin typeface="Arial" pitchFamily="34" charset="0"/>
            <a:cs typeface="Arial" pitchFamily="34" charset="0"/>
          </a:endParaRPr>
        </a:p>
      </dgm:t>
    </dgm:pt>
    <dgm:pt modelId="{C4F5F5A2-4DE2-4BF3-BD85-E8E70F71CBAD}">
      <dgm:prSet phldrT="[Text]"/>
      <dgm:spPr/>
      <dgm:t>
        <a:bodyPr/>
        <a:lstStyle/>
        <a:p>
          <a:r>
            <a:rPr lang="en-US" b="1" dirty="0">
              <a:latin typeface="Arial" pitchFamily="34" charset="0"/>
              <a:cs typeface="Arial" pitchFamily="34" charset="0"/>
            </a:rPr>
            <a:t>Palladium® MYG</a:t>
          </a:r>
        </a:p>
      </dgm:t>
    </dgm:pt>
    <dgm:pt modelId="{589695D0-A26A-4D41-A6EF-B63CC80957AD}" type="parTrans" cxnId="{441683C7-3635-4B66-9AEF-E25896C8F51D}">
      <dgm:prSet/>
      <dgm:spPr/>
      <dgm:t>
        <a:bodyPr/>
        <a:lstStyle/>
        <a:p>
          <a:endParaRPr lang="en-US" b="1">
            <a:latin typeface="Arial" pitchFamily="34" charset="0"/>
            <a:cs typeface="Arial" pitchFamily="34" charset="0"/>
          </a:endParaRPr>
        </a:p>
      </dgm:t>
    </dgm:pt>
    <dgm:pt modelId="{37910607-9274-4DB9-91E6-2825D5A02C27}" type="sibTrans" cxnId="{441683C7-3635-4B66-9AEF-E25896C8F51D}">
      <dgm:prSet/>
      <dgm:spPr/>
      <dgm:t>
        <a:bodyPr/>
        <a:lstStyle/>
        <a:p>
          <a:endParaRPr lang="en-US" b="1">
            <a:latin typeface="Arial" pitchFamily="34" charset="0"/>
            <a:cs typeface="Arial" pitchFamily="34" charset="0"/>
          </a:endParaRPr>
        </a:p>
      </dgm:t>
    </dgm:pt>
    <dgm:pt modelId="{11CBA054-1134-4AB3-A393-54ACC1D0F565}">
      <dgm:prSet phldrT="[Text]"/>
      <dgm:spPr/>
      <dgm:t>
        <a:bodyPr/>
        <a:lstStyle/>
        <a:p>
          <a:r>
            <a:rPr lang="en-US" b="1" dirty="0">
              <a:latin typeface="Arial" pitchFamily="34" charset="0"/>
              <a:cs typeface="Arial" pitchFamily="34" charset="0"/>
            </a:rPr>
            <a:t>WealthQuest® Citadel Diamond 5&amp;7 Series</a:t>
          </a:r>
        </a:p>
      </dgm:t>
    </dgm:pt>
    <dgm:pt modelId="{785AD6E4-DDC5-410B-8F72-247B99856447}" type="parTrans" cxnId="{CA7832BA-0015-4448-826F-0FBA89E451EC}">
      <dgm:prSet/>
      <dgm:spPr/>
      <dgm:t>
        <a:bodyPr/>
        <a:lstStyle/>
        <a:p>
          <a:endParaRPr lang="en-US" b="1">
            <a:latin typeface="Arial" pitchFamily="34" charset="0"/>
            <a:cs typeface="Arial" pitchFamily="34" charset="0"/>
          </a:endParaRPr>
        </a:p>
      </dgm:t>
    </dgm:pt>
    <dgm:pt modelId="{8F1E39A2-E6DE-4498-883B-878D5739EDC4}" type="sibTrans" cxnId="{CA7832BA-0015-4448-826F-0FBA89E451EC}">
      <dgm:prSet/>
      <dgm:spPr/>
      <dgm:t>
        <a:bodyPr/>
        <a:lstStyle/>
        <a:p>
          <a:endParaRPr lang="en-US" b="1">
            <a:latin typeface="Arial" pitchFamily="34" charset="0"/>
            <a:cs typeface="Arial" pitchFamily="34" charset="0"/>
          </a:endParaRPr>
        </a:p>
      </dgm:t>
    </dgm:pt>
    <dgm:pt modelId="{0B763D8B-2D39-4683-877D-BF0117F7B0D9}">
      <dgm:prSet phldrT="[Text]"/>
      <dgm:spPr/>
      <dgm:t>
        <a:bodyPr/>
        <a:lstStyle/>
        <a:p>
          <a:pPr algn="l"/>
          <a:r>
            <a:rPr lang="en-US" b="1" i="1" u="sng" dirty="0">
              <a:solidFill>
                <a:srgbClr val="FF0000"/>
              </a:solidFill>
              <a:latin typeface="Arial" pitchFamily="34" charset="0"/>
              <a:cs typeface="Arial" pitchFamily="34" charset="0"/>
            </a:rPr>
            <a:t>Signature GUL*****</a:t>
          </a:r>
        </a:p>
      </dgm:t>
    </dgm:pt>
    <dgm:pt modelId="{7F924A3F-5A1C-4D59-A49F-F8F4DFF5F2FB}" type="parTrans" cxnId="{B3DAF63B-2267-42A3-B184-7BA11BBC54CE}">
      <dgm:prSet/>
      <dgm:spPr/>
      <dgm:t>
        <a:bodyPr/>
        <a:lstStyle/>
        <a:p>
          <a:endParaRPr lang="en-US"/>
        </a:p>
      </dgm:t>
    </dgm:pt>
    <dgm:pt modelId="{C2B701B1-2217-4706-BD77-FD1F04084507}" type="sibTrans" cxnId="{B3DAF63B-2267-42A3-B184-7BA11BBC54CE}">
      <dgm:prSet/>
      <dgm:spPr/>
      <dgm:t>
        <a:bodyPr/>
        <a:lstStyle/>
        <a:p>
          <a:endParaRPr lang="en-US"/>
        </a:p>
      </dgm:t>
    </dgm:pt>
    <dgm:pt modelId="{0B193AAC-F50B-434A-9621-FAD543B2E12D}">
      <dgm:prSet phldrT="[Text]"/>
      <dgm:spPr/>
      <dgm:t>
        <a:bodyPr/>
        <a:lstStyle/>
        <a:p>
          <a:pPr algn="l"/>
          <a:r>
            <a:rPr lang="en-US" b="1" i="0" u="none" dirty="0">
              <a:solidFill>
                <a:srgbClr val="FF0000"/>
              </a:solidFill>
              <a:latin typeface="Arial" pitchFamily="34" charset="0"/>
              <a:cs typeface="Arial" pitchFamily="34" charset="0"/>
            </a:rPr>
            <a:t>Executive UL</a:t>
          </a:r>
        </a:p>
      </dgm:t>
    </dgm:pt>
    <dgm:pt modelId="{D6EFAF44-2D5B-4E49-8A8F-975246C7BBC3}" type="parTrans" cxnId="{7BDF15FA-7F6E-4E24-8BDA-33DAA096D362}">
      <dgm:prSet/>
      <dgm:spPr/>
      <dgm:t>
        <a:bodyPr/>
        <a:lstStyle/>
        <a:p>
          <a:endParaRPr lang="en-US"/>
        </a:p>
      </dgm:t>
    </dgm:pt>
    <dgm:pt modelId="{4D2D8630-B633-420A-88C9-B109326964A0}" type="sibTrans" cxnId="{7BDF15FA-7F6E-4E24-8BDA-33DAA096D362}">
      <dgm:prSet/>
      <dgm:spPr/>
      <dgm:t>
        <a:bodyPr/>
        <a:lstStyle/>
        <a:p>
          <a:endParaRPr lang="en-US"/>
        </a:p>
      </dgm:t>
    </dgm:pt>
    <dgm:pt modelId="{6DE541DC-9B6F-4816-A94A-BA122101265A}">
      <dgm:prSet phldrT="[Text]"/>
      <dgm:spPr/>
      <dgm:t>
        <a:bodyPr/>
        <a:lstStyle/>
        <a:p>
          <a:pPr algn="l"/>
          <a:r>
            <a:rPr lang="en-US" b="1" i="0" u="none" dirty="0">
              <a:solidFill>
                <a:srgbClr val="C00000"/>
              </a:solidFill>
              <a:latin typeface="Arial" pitchFamily="34" charset="0"/>
              <a:cs typeface="Arial" pitchFamily="34" charset="0"/>
            </a:rPr>
            <a:t>Signature Protection IUL </a:t>
          </a:r>
          <a:r>
            <a:rPr lang="en-US" b="1" i="0" u="none" dirty="0">
              <a:solidFill>
                <a:srgbClr val="150DAF"/>
              </a:solidFill>
              <a:latin typeface="Arial" pitchFamily="34" charset="0"/>
              <a:cs typeface="Arial" pitchFamily="34" charset="0"/>
            </a:rPr>
            <a:t>(NEW)</a:t>
          </a:r>
        </a:p>
      </dgm:t>
    </dgm:pt>
    <dgm:pt modelId="{6135D80E-0CED-4DF8-895E-C0305290D9F8}" type="parTrans" cxnId="{D07E0ACF-FBE8-41EC-8650-AC802C7B5CBD}">
      <dgm:prSet/>
      <dgm:spPr/>
      <dgm:t>
        <a:bodyPr/>
        <a:lstStyle/>
        <a:p>
          <a:endParaRPr lang="en-US"/>
        </a:p>
      </dgm:t>
    </dgm:pt>
    <dgm:pt modelId="{7B55D869-772D-4978-8C30-A5D2AA014B35}" type="sibTrans" cxnId="{D07E0ACF-FBE8-41EC-8650-AC802C7B5CBD}">
      <dgm:prSet/>
      <dgm:spPr/>
      <dgm:t>
        <a:bodyPr/>
        <a:lstStyle/>
        <a:p>
          <a:endParaRPr lang="en-US"/>
        </a:p>
      </dgm:t>
    </dgm:pt>
    <dgm:pt modelId="{78BFD8DB-1F30-46F3-884E-E26B43F10CBA}" type="pres">
      <dgm:prSet presAssocID="{0C410AB9-7F92-4DB5-A904-CA2005CC4B2E}" presName="Name0" presStyleCnt="0">
        <dgm:presLayoutVars>
          <dgm:dir/>
          <dgm:animLvl val="lvl"/>
          <dgm:resizeHandles val="exact"/>
        </dgm:presLayoutVars>
      </dgm:prSet>
      <dgm:spPr/>
    </dgm:pt>
    <dgm:pt modelId="{0DAF7E44-D3B9-4520-BDBC-6F3FD15B6F0D}" type="pres">
      <dgm:prSet presAssocID="{CDDFA1F2-7F47-45BF-9B4A-ACF373DEF444}" presName="composite" presStyleCnt="0"/>
      <dgm:spPr/>
    </dgm:pt>
    <dgm:pt modelId="{63E53872-B19D-4B93-B640-D553BB355A66}" type="pres">
      <dgm:prSet presAssocID="{CDDFA1F2-7F47-45BF-9B4A-ACF373DEF444}" presName="parTx" presStyleLbl="alignNode1" presStyleIdx="0" presStyleCnt="2">
        <dgm:presLayoutVars>
          <dgm:chMax val="0"/>
          <dgm:chPref val="0"/>
          <dgm:bulletEnabled val="1"/>
        </dgm:presLayoutVars>
      </dgm:prSet>
      <dgm:spPr/>
    </dgm:pt>
    <dgm:pt modelId="{35A4CDEB-FEB8-4DCD-A750-A9BC3509B9BB}" type="pres">
      <dgm:prSet presAssocID="{CDDFA1F2-7F47-45BF-9B4A-ACF373DEF444}" presName="desTx" presStyleLbl="alignAccFollowNode1" presStyleIdx="0" presStyleCnt="2" custLinFactNeighborX="889" custLinFactNeighborY="-6553">
        <dgm:presLayoutVars>
          <dgm:bulletEnabled val="1"/>
        </dgm:presLayoutVars>
      </dgm:prSet>
      <dgm:spPr/>
    </dgm:pt>
    <dgm:pt modelId="{6C36BA9B-C08C-41A3-9B8B-EA944A2870EF}" type="pres">
      <dgm:prSet presAssocID="{2A34B9FB-64DC-420C-9394-241951210DFD}" presName="space" presStyleCnt="0"/>
      <dgm:spPr/>
    </dgm:pt>
    <dgm:pt modelId="{6B579778-1DDE-4026-A054-73B4432726EC}" type="pres">
      <dgm:prSet presAssocID="{6FD53FE7-F420-4AD5-B2FB-B8FC69755176}" presName="composite" presStyleCnt="0"/>
      <dgm:spPr/>
    </dgm:pt>
    <dgm:pt modelId="{A48664B3-B889-4F17-A754-22C2F8279B75}" type="pres">
      <dgm:prSet presAssocID="{6FD53FE7-F420-4AD5-B2FB-B8FC69755176}" presName="parTx" presStyleLbl="alignNode1" presStyleIdx="1" presStyleCnt="2">
        <dgm:presLayoutVars>
          <dgm:chMax val="0"/>
          <dgm:chPref val="0"/>
          <dgm:bulletEnabled val="1"/>
        </dgm:presLayoutVars>
      </dgm:prSet>
      <dgm:spPr/>
    </dgm:pt>
    <dgm:pt modelId="{1725FC43-8ACD-4C74-85F2-4BD1A2C9AD56}" type="pres">
      <dgm:prSet presAssocID="{6FD53FE7-F420-4AD5-B2FB-B8FC69755176}" presName="desTx" presStyleLbl="alignAccFollowNode1" presStyleIdx="1" presStyleCnt="2">
        <dgm:presLayoutVars>
          <dgm:bulletEnabled val="1"/>
        </dgm:presLayoutVars>
      </dgm:prSet>
      <dgm:spPr/>
    </dgm:pt>
  </dgm:ptLst>
  <dgm:cxnLst>
    <dgm:cxn modelId="{0D8FCE04-B17A-4EF8-954C-D1316173ADF7}" type="presOf" srcId="{6DE541DC-9B6F-4816-A94A-BA122101265A}" destId="{35A4CDEB-FEB8-4DCD-A750-A9BC3509B9BB}" srcOrd="0" destOrd="3" presId="urn:microsoft.com/office/officeart/2005/8/layout/hList1"/>
    <dgm:cxn modelId="{B2FFA31C-353F-4668-884B-B33C2EA9BB46}" type="presOf" srcId="{1800454D-8AEC-410B-8320-B2CDA43D6676}" destId="{1725FC43-8ACD-4C74-85F2-4BD1A2C9AD56}" srcOrd="0" destOrd="1" presId="urn:microsoft.com/office/officeart/2005/8/layout/hList1"/>
    <dgm:cxn modelId="{08CD9322-063B-4FFF-8D34-7D1DF816CFD9}" srcId="{6FD53FE7-F420-4AD5-B2FB-B8FC69755176}" destId="{18D0C609-B456-4033-B299-FC0C48801C37}" srcOrd="0" destOrd="0" parTransId="{5D9E03ED-F272-4D02-86EB-AFB062619321}" sibTransId="{609119BA-0B2B-4C7A-B6B2-8CBFA3AB535F}"/>
    <dgm:cxn modelId="{8551C42E-1E81-4486-950B-D5CF979EC552}" srcId="{6FD53FE7-F420-4AD5-B2FB-B8FC69755176}" destId="{1800454D-8AEC-410B-8320-B2CDA43D6676}" srcOrd="1" destOrd="0" parTransId="{650B79DA-3D1E-49A7-A6A7-17F29DB40038}" sibTransId="{0FB150F2-1353-4E25-936A-8E4D20CC91A5}"/>
    <dgm:cxn modelId="{8A24EB2F-2605-4480-9BC1-6976B2D2B1A9}" srcId="{0C410AB9-7F92-4DB5-A904-CA2005CC4B2E}" destId="{CDDFA1F2-7F47-45BF-9B4A-ACF373DEF444}" srcOrd="0" destOrd="0" parTransId="{6EEF241C-EDC4-4BEF-9908-DD469D9B3151}" sibTransId="{2A34B9FB-64DC-420C-9394-241951210DFD}"/>
    <dgm:cxn modelId="{5A94FF31-267B-40FB-BB40-D7E87E85EE57}" type="presOf" srcId="{0B193AAC-F50B-434A-9621-FAD543B2E12D}" destId="{35A4CDEB-FEB8-4DCD-A750-A9BC3509B9BB}" srcOrd="0" destOrd="4" presId="urn:microsoft.com/office/officeart/2005/8/layout/hList1"/>
    <dgm:cxn modelId="{481A2732-1339-4F49-834F-C66146F96E00}" type="presOf" srcId="{0B763D8B-2D39-4683-877D-BF0117F7B0D9}" destId="{35A4CDEB-FEB8-4DCD-A750-A9BC3509B9BB}" srcOrd="0" destOrd="0" presId="urn:microsoft.com/office/officeart/2005/8/layout/hList1"/>
    <dgm:cxn modelId="{B3DAF63B-2267-42A3-B184-7BA11BBC54CE}" srcId="{CDDFA1F2-7F47-45BF-9B4A-ACF373DEF444}" destId="{0B763D8B-2D39-4683-877D-BF0117F7B0D9}" srcOrd="0" destOrd="0" parTransId="{7F924A3F-5A1C-4D59-A49F-F8F4DFF5F2FB}" sibTransId="{C2B701B1-2217-4706-BD77-FD1F04084507}"/>
    <dgm:cxn modelId="{5E1E585E-561B-49B3-83C2-BA32857B7137}" srcId="{CDDFA1F2-7F47-45BF-9B4A-ACF373DEF444}" destId="{2CF4DCC9-B09C-4609-9DB0-C9D859287C36}" srcOrd="1" destOrd="0" parTransId="{6590CB9B-A37A-43DD-BEB8-310ED38E34C9}" sibTransId="{A8A5A961-D4D9-4EC7-B7A4-3666938A3F00}"/>
    <dgm:cxn modelId="{91F31E5F-0988-4814-9FC6-A73BAFAFB241}" type="presOf" srcId="{0C410AB9-7F92-4DB5-A904-CA2005CC4B2E}" destId="{78BFD8DB-1F30-46F3-884E-E26B43F10CBA}" srcOrd="0" destOrd="0" presId="urn:microsoft.com/office/officeart/2005/8/layout/hList1"/>
    <dgm:cxn modelId="{B155C86C-3F19-4ED7-BFDC-DC7F38BA0163}" type="presOf" srcId="{C4F5F5A2-4DE2-4BF3-BD85-E8E70F71CBAD}" destId="{1725FC43-8ACD-4C74-85F2-4BD1A2C9AD56}" srcOrd="0" destOrd="2" presId="urn:microsoft.com/office/officeart/2005/8/layout/hList1"/>
    <dgm:cxn modelId="{678D507F-5383-44DF-A012-82D6E2FDCEF7}" type="presOf" srcId="{11CBA054-1134-4AB3-A393-54ACC1D0F565}" destId="{1725FC43-8ACD-4C74-85F2-4BD1A2C9AD56}" srcOrd="0" destOrd="3" presId="urn:microsoft.com/office/officeart/2005/8/layout/hList1"/>
    <dgm:cxn modelId="{5B5B8F8D-4F8C-47D0-9D66-45B5AB3CA86D}" type="presOf" srcId="{2C398550-8F0E-4D1B-B5DE-61910DDA958E}" destId="{35A4CDEB-FEB8-4DCD-A750-A9BC3509B9BB}" srcOrd="0" destOrd="5" presId="urn:microsoft.com/office/officeart/2005/8/layout/hList1"/>
    <dgm:cxn modelId="{E7695294-B710-447B-B725-8FF14B399DA2}" type="presOf" srcId="{CDDFA1F2-7F47-45BF-9B4A-ACF373DEF444}" destId="{63E53872-B19D-4B93-B640-D553BB355A66}" srcOrd="0" destOrd="0" presId="urn:microsoft.com/office/officeart/2005/8/layout/hList1"/>
    <dgm:cxn modelId="{7B9EF39E-9226-4A96-8BC0-68D9199B3D9D}" type="presOf" srcId="{F5BBFFB7-88B4-4D93-95D0-C96A9D347789}" destId="{35A4CDEB-FEB8-4DCD-A750-A9BC3509B9BB}" srcOrd="0" destOrd="2" presId="urn:microsoft.com/office/officeart/2005/8/layout/hList1"/>
    <dgm:cxn modelId="{CA7832BA-0015-4448-826F-0FBA89E451EC}" srcId="{6FD53FE7-F420-4AD5-B2FB-B8FC69755176}" destId="{11CBA054-1134-4AB3-A393-54ACC1D0F565}" srcOrd="3" destOrd="0" parTransId="{785AD6E4-DDC5-410B-8F72-247B99856447}" sibTransId="{8F1E39A2-E6DE-4498-883B-878D5739EDC4}"/>
    <dgm:cxn modelId="{441683C7-3635-4B66-9AEF-E25896C8F51D}" srcId="{6FD53FE7-F420-4AD5-B2FB-B8FC69755176}" destId="{C4F5F5A2-4DE2-4BF3-BD85-E8E70F71CBAD}" srcOrd="2" destOrd="0" parTransId="{589695D0-A26A-4D41-A6EF-B63CC80957AD}" sibTransId="{37910607-9274-4DB9-91E6-2825D5A02C27}"/>
    <dgm:cxn modelId="{3549ADCC-0E55-401B-BB99-6BEEDA5A65BD}" type="presOf" srcId="{18D0C609-B456-4033-B299-FC0C48801C37}" destId="{1725FC43-8ACD-4C74-85F2-4BD1A2C9AD56}" srcOrd="0" destOrd="0" presId="urn:microsoft.com/office/officeart/2005/8/layout/hList1"/>
    <dgm:cxn modelId="{D07E0ACF-FBE8-41EC-8650-AC802C7B5CBD}" srcId="{CDDFA1F2-7F47-45BF-9B4A-ACF373DEF444}" destId="{6DE541DC-9B6F-4816-A94A-BA122101265A}" srcOrd="3" destOrd="0" parTransId="{6135D80E-0CED-4DF8-895E-C0305290D9F8}" sibTransId="{7B55D869-772D-4978-8C30-A5D2AA014B35}"/>
    <dgm:cxn modelId="{7C896DDC-329A-4BAC-B909-C11D70CBE075}" srcId="{CDDFA1F2-7F47-45BF-9B4A-ACF373DEF444}" destId="{2C398550-8F0E-4D1B-B5DE-61910DDA958E}" srcOrd="5" destOrd="0" parTransId="{84E2B075-488C-4937-9A78-7F127070FDBC}" sibTransId="{3A40AD2F-55AF-415A-B76F-0A78E89775B9}"/>
    <dgm:cxn modelId="{C863D0E2-0D62-4B8B-95A1-0F7A37718D65}" srcId="{0C410AB9-7F92-4DB5-A904-CA2005CC4B2E}" destId="{6FD53FE7-F420-4AD5-B2FB-B8FC69755176}" srcOrd="1" destOrd="0" parTransId="{58D28A41-825E-4A90-9BE2-67D05DD0ED48}" sibTransId="{98A07074-A795-44C5-89AC-91E47F98C82E}"/>
    <dgm:cxn modelId="{415B04E4-4CCF-4FFB-9F9A-70D947190D42}" type="presOf" srcId="{6FD53FE7-F420-4AD5-B2FB-B8FC69755176}" destId="{A48664B3-B889-4F17-A754-22C2F8279B75}" srcOrd="0" destOrd="0" presId="urn:microsoft.com/office/officeart/2005/8/layout/hList1"/>
    <dgm:cxn modelId="{504897E7-B30B-42C8-B519-F64B6F989E42}" srcId="{CDDFA1F2-7F47-45BF-9B4A-ACF373DEF444}" destId="{F5BBFFB7-88B4-4D93-95D0-C96A9D347789}" srcOrd="2" destOrd="0" parTransId="{C53F84C5-45B3-40D9-BE3F-66488B70EAD4}" sibTransId="{A9EDFEED-9CF2-473B-AEE4-CE8C34082816}"/>
    <dgm:cxn modelId="{898745EE-E1A1-4BC2-8BA7-EEB59225D7B2}" type="presOf" srcId="{2CF4DCC9-B09C-4609-9DB0-C9D859287C36}" destId="{35A4CDEB-FEB8-4DCD-A750-A9BC3509B9BB}" srcOrd="0" destOrd="1" presId="urn:microsoft.com/office/officeart/2005/8/layout/hList1"/>
    <dgm:cxn modelId="{7BDF15FA-7F6E-4E24-8BDA-33DAA096D362}" srcId="{CDDFA1F2-7F47-45BF-9B4A-ACF373DEF444}" destId="{0B193AAC-F50B-434A-9621-FAD543B2E12D}" srcOrd="4" destOrd="0" parTransId="{D6EFAF44-2D5B-4E49-8A8F-975246C7BBC3}" sibTransId="{4D2D8630-B633-420A-88C9-B109326964A0}"/>
    <dgm:cxn modelId="{6B5A04A3-E6DF-4196-A1CC-F23445130777}" type="presParOf" srcId="{78BFD8DB-1F30-46F3-884E-E26B43F10CBA}" destId="{0DAF7E44-D3B9-4520-BDBC-6F3FD15B6F0D}" srcOrd="0" destOrd="0" presId="urn:microsoft.com/office/officeart/2005/8/layout/hList1"/>
    <dgm:cxn modelId="{9197ACAC-1F00-4A59-AACD-722E26009616}" type="presParOf" srcId="{0DAF7E44-D3B9-4520-BDBC-6F3FD15B6F0D}" destId="{63E53872-B19D-4B93-B640-D553BB355A66}" srcOrd="0" destOrd="0" presId="urn:microsoft.com/office/officeart/2005/8/layout/hList1"/>
    <dgm:cxn modelId="{935DDEC8-CFF4-4EDF-A2F6-F38093E0633E}" type="presParOf" srcId="{0DAF7E44-D3B9-4520-BDBC-6F3FD15B6F0D}" destId="{35A4CDEB-FEB8-4DCD-A750-A9BC3509B9BB}" srcOrd="1" destOrd="0" presId="urn:microsoft.com/office/officeart/2005/8/layout/hList1"/>
    <dgm:cxn modelId="{F4F71F8F-03F0-468E-8070-202D8A13A4D4}" type="presParOf" srcId="{78BFD8DB-1F30-46F3-884E-E26B43F10CBA}" destId="{6C36BA9B-C08C-41A3-9B8B-EA944A2870EF}" srcOrd="1" destOrd="0" presId="urn:microsoft.com/office/officeart/2005/8/layout/hList1"/>
    <dgm:cxn modelId="{565BE5A6-686F-4788-8077-A340E77C22E2}" type="presParOf" srcId="{78BFD8DB-1F30-46F3-884E-E26B43F10CBA}" destId="{6B579778-1DDE-4026-A054-73B4432726EC}" srcOrd="2" destOrd="0" presId="urn:microsoft.com/office/officeart/2005/8/layout/hList1"/>
    <dgm:cxn modelId="{4CDA2720-05CA-45F0-A779-46D4FF76F4E3}" type="presParOf" srcId="{6B579778-1DDE-4026-A054-73B4432726EC}" destId="{A48664B3-B889-4F17-A754-22C2F8279B75}" srcOrd="0" destOrd="0" presId="urn:microsoft.com/office/officeart/2005/8/layout/hList1"/>
    <dgm:cxn modelId="{FE3CC505-4967-43B8-9FC1-C924B191715B}" type="presParOf" srcId="{6B579778-1DDE-4026-A054-73B4432726EC}" destId="{1725FC43-8ACD-4C74-85F2-4BD1A2C9AD5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8901BA-22E3-45F1-9C2E-524FAF5A364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D78EEA4-A8CD-41F5-9401-2CC55A0C7A00}">
      <dgm:prSet/>
      <dgm:spPr/>
      <dgm:t>
        <a:bodyPr/>
        <a:lstStyle/>
        <a:p>
          <a:pPr rtl="0"/>
          <a:r>
            <a:rPr lang="en-US"/>
            <a:t>Accelerated Benefit Riders</a:t>
          </a:r>
        </a:p>
      </dgm:t>
    </dgm:pt>
    <dgm:pt modelId="{743FF1FA-9FE0-4213-932C-D1D832E7C781}" type="parTrans" cxnId="{97D959B3-237B-4720-B290-69EC86453015}">
      <dgm:prSet/>
      <dgm:spPr/>
      <dgm:t>
        <a:bodyPr/>
        <a:lstStyle/>
        <a:p>
          <a:endParaRPr lang="en-US"/>
        </a:p>
      </dgm:t>
    </dgm:pt>
    <dgm:pt modelId="{CF5F0668-AB15-402C-A91E-CE8F2CDD750D}" type="sibTrans" cxnId="{97D959B3-237B-4720-B290-69EC86453015}">
      <dgm:prSet/>
      <dgm:spPr/>
      <dgm:t>
        <a:bodyPr/>
        <a:lstStyle/>
        <a:p>
          <a:endParaRPr lang="en-US"/>
        </a:p>
      </dgm:t>
    </dgm:pt>
    <dgm:pt modelId="{34EE1533-CB09-4736-87EE-2C446AD0BE09}">
      <dgm:prSet/>
      <dgm:spPr/>
      <dgm:t>
        <a:bodyPr/>
        <a:lstStyle/>
        <a:p>
          <a:pPr rtl="0"/>
          <a:r>
            <a:rPr lang="en-US"/>
            <a:t>Children’s Term Rider</a:t>
          </a:r>
        </a:p>
      </dgm:t>
    </dgm:pt>
    <dgm:pt modelId="{02AC425C-EB5C-4CF0-867B-B1C6E6467AEA}" type="parTrans" cxnId="{F1C30080-7AF8-408E-866B-FE93423561C8}">
      <dgm:prSet/>
      <dgm:spPr/>
      <dgm:t>
        <a:bodyPr/>
        <a:lstStyle/>
        <a:p>
          <a:endParaRPr lang="en-US"/>
        </a:p>
      </dgm:t>
    </dgm:pt>
    <dgm:pt modelId="{D3BBE019-7DB9-4598-9FCD-8DFB939A70CD}" type="sibTrans" cxnId="{F1C30080-7AF8-408E-866B-FE93423561C8}">
      <dgm:prSet/>
      <dgm:spPr/>
      <dgm:t>
        <a:bodyPr/>
        <a:lstStyle/>
        <a:p>
          <a:endParaRPr lang="en-US"/>
        </a:p>
      </dgm:t>
    </dgm:pt>
    <dgm:pt modelId="{0BBFABA9-3CCF-45D7-9797-547612616F2D}">
      <dgm:prSet/>
      <dgm:spPr/>
      <dgm:t>
        <a:bodyPr/>
        <a:lstStyle/>
        <a:p>
          <a:pPr rtl="0"/>
          <a:r>
            <a:rPr lang="en-US"/>
            <a:t>ANICO Signature Term Rider – ART, 10, 15, 20, 30 years</a:t>
          </a:r>
        </a:p>
      </dgm:t>
    </dgm:pt>
    <dgm:pt modelId="{D507DD07-CD7E-4FF0-B44D-F3202372EF9A}" type="parTrans" cxnId="{2DD76D47-AD9E-4406-86DF-52F85FD41325}">
      <dgm:prSet/>
      <dgm:spPr/>
      <dgm:t>
        <a:bodyPr/>
        <a:lstStyle/>
        <a:p>
          <a:endParaRPr lang="en-US"/>
        </a:p>
      </dgm:t>
    </dgm:pt>
    <dgm:pt modelId="{AEBA4111-84C8-4364-938B-4C74D0E75979}" type="sibTrans" cxnId="{2DD76D47-AD9E-4406-86DF-52F85FD41325}">
      <dgm:prSet/>
      <dgm:spPr/>
      <dgm:t>
        <a:bodyPr/>
        <a:lstStyle/>
        <a:p>
          <a:endParaRPr lang="en-US"/>
        </a:p>
      </dgm:t>
    </dgm:pt>
    <dgm:pt modelId="{6EBEE17C-8DAC-4349-91E7-FCDBA46BE7AE}">
      <dgm:prSet/>
      <dgm:spPr/>
      <dgm:t>
        <a:bodyPr/>
        <a:lstStyle/>
        <a:p>
          <a:pPr rtl="0"/>
          <a:r>
            <a:rPr lang="en-US"/>
            <a:t>Disability Premium Waiver</a:t>
          </a:r>
        </a:p>
      </dgm:t>
    </dgm:pt>
    <dgm:pt modelId="{26858310-133A-4E1A-99C8-21B582773D05}" type="parTrans" cxnId="{4C4D8AFA-FDB0-4BA3-99AC-A86A5D35AE25}">
      <dgm:prSet/>
      <dgm:spPr/>
      <dgm:t>
        <a:bodyPr/>
        <a:lstStyle/>
        <a:p>
          <a:endParaRPr lang="en-US"/>
        </a:p>
      </dgm:t>
    </dgm:pt>
    <dgm:pt modelId="{925AFC4D-249E-41B4-A36D-908251FA3D4F}" type="sibTrans" cxnId="{4C4D8AFA-FDB0-4BA3-99AC-A86A5D35AE25}">
      <dgm:prSet/>
      <dgm:spPr/>
      <dgm:t>
        <a:bodyPr/>
        <a:lstStyle/>
        <a:p>
          <a:endParaRPr lang="en-US"/>
        </a:p>
      </dgm:t>
    </dgm:pt>
    <dgm:pt modelId="{CC4C2961-1469-4A0D-B317-4E9087892DF6}">
      <dgm:prSet/>
      <dgm:spPr/>
      <dgm:t>
        <a:bodyPr/>
        <a:lstStyle/>
        <a:p>
          <a:pPr rtl="0"/>
          <a:r>
            <a:rPr lang="en-US"/>
            <a:t>Paid up Additions Rider</a:t>
          </a:r>
        </a:p>
      </dgm:t>
    </dgm:pt>
    <dgm:pt modelId="{EDA7A992-9A79-4E3F-B7C8-BCEB1FB195EE}" type="parTrans" cxnId="{C5A98F97-3837-4EA0-AEC2-8908CB03F02E}">
      <dgm:prSet/>
      <dgm:spPr/>
      <dgm:t>
        <a:bodyPr/>
        <a:lstStyle/>
        <a:p>
          <a:endParaRPr lang="en-US"/>
        </a:p>
      </dgm:t>
    </dgm:pt>
    <dgm:pt modelId="{5A33366F-63E9-4FC0-8908-32F280085A0E}" type="sibTrans" cxnId="{C5A98F97-3837-4EA0-AEC2-8908CB03F02E}">
      <dgm:prSet/>
      <dgm:spPr/>
      <dgm:t>
        <a:bodyPr/>
        <a:lstStyle/>
        <a:p>
          <a:endParaRPr lang="en-US"/>
        </a:p>
      </dgm:t>
    </dgm:pt>
    <dgm:pt modelId="{BB4FC4DE-69B5-49F7-83FC-DC8078EB2B22}">
      <dgm:prSet/>
      <dgm:spPr/>
      <dgm:t>
        <a:bodyPr/>
        <a:lstStyle/>
        <a:p>
          <a:pPr rtl="0"/>
          <a:r>
            <a:rPr lang="en-US"/>
            <a:t>Guaranteed Insurance Option Rider</a:t>
          </a:r>
        </a:p>
      </dgm:t>
    </dgm:pt>
    <dgm:pt modelId="{6D73912A-31CF-49EF-9CE5-77CD8771C068}" type="parTrans" cxnId="{79ABFB46-E703-41DA-804F-633E7302415F}">
      <dgm:prSet/>
      <dgm:spPr/>
      <dgm:t>
        <a:bodyPr/>
        <a:lstStyle/>
        <a:p>
          <a:endParaRPr lang="en-US"/>
        </a:p>
      </dgm:t>
    </dgm:pt>
    <dgm:pt modelId="{E1FA6B20-744B-4E69-B5A6-9EAD7C3596C1}" type="sibTrans" cxnId="{79ABFB46-E703-41DA-804F-633E7302415F}">
      <dgm:prSet/>
      <dgm:spPr/>
      <dgm:t>
        <a:bodyPr/>
        <a:lstStyle/>
        <a:p>
          <a:endParaRPr lang="en-US"/>
        </a:p>
      </dgm:t>
    </dgm:pt>
    <dgm:pt modelId="{B26D9A4A-FBA9-4DEA-A963-09DFB7D7B94D}" type="pres">
      <dgm:prSet presAssocID="{558901BA-22E3-45F1-9C2E-524FAF5A3649}" presName="linear" presStyleCnt="0">
        <dgm:presLayoutVars>
          <dgm:animLvl val="lvl"/>
          <dgm:resizeHandles val="exact"/>
        </dgm:presLayoutVars>
      </dgm:prSet>
      <dgm:spPr/>
    </dgm:pt>
    <dgm:pt modelId="{F98BB725-8169-44CE-ADA4-DF3E26A0849B}" type="pres">
      <dgm:prSet presAssocID="{6D78EEA4-A8CD-41F5-9401-2CC55A0C7A00}" presName="parentText" presStyleLbl="node1" presStyleIdx="0" presStyleCnt="6">
        <dgm:presLayoutVars>
          <dgm:chMax val="0"/>
          <dgm:bulletEnabled val="1"/>
        </dgm:presLayoutVars>
      </dgm:prSet>
      <dgm:spPr/>
    </dgm:pt>
    <dgm:pt modelId="{0E8A7712-7FD4-4553-9C3C-CF08FC4B9301}" type="pres">
      <dgm:prSet presAssocID="{CF5F0668-AB15-402C-A91E-CE8F2CDD750D}" presName="spacer" presStyleCnt="0"/>
      <dgm:spPr/>
    </dgm:pt>
    <dgm:pt modelId="{47A798F8-C3D6-4E75-8B68-B76F5DAC32A0}" type="pres">
      <dgm:prSet presAssocID="{34EE1533-CB09-4736-87EE-2C446AD0BE09}" presName="parentText" presStyleLbl="node1" presStyleIdx="1" presStyleCnt="6">
        <dgm:presLayoutVars>
          <dgm:chMax val="0"/>
          <dgm:bulletEnabled val="1"/>
        </dgm:presLayoutVars>
      </dgm:prSet>
      <dgm:spPr/>
    </dgm:pt>
    <dgm:pt modelId="{BC922369-DF06-445F-A4CA-2C4FD25A6700}" type="pres">
      <dgm:prSet presAssocID="{D3BBE019-7DB9-4598-9FCD-8DFB939A70CD}" presName="spacer" presStyleCnt="0"/>
      <dgm:spPr/>
    </dgm:pt>
    <dgm:pt modelId="{7DB3F4F7-8128-4077-95C4-6A46AFB3750F}" type="pres">
      <dgm:prSet presAssocID="{0BBFABA9-3CCF-45D7-9797-547612616F2D}" presName="parentText" presStyleLbl="node1" presStyleIdx="2" presStyleCnt="6">
        <dgm:presLayoutVars>
          <dgm:chMax val="0"/>
          <dgm:bulletEnabled val="1"/>
        </dgm:presLayoutVars>
      </dgm:prSet>
      <dgm:spPr/>
    </dgm:pt>
    <dgm:pt modelId="{D93B40AF-71FF-49C6-A025-16310B5C0AB9}" type="pres">
      <dgm:prSet presAssocID="{AEBA4111-84C8-4364-938B-4C74D0E75979}" presName="spacer" presStyleCnt="0"/>
      <dgm:spPr/>
    </dgm:pt>
    <dgm:pt modelId="{FFCD493B-2EAD-4790-9146-BD2E95DCDC03}" type="pres">
      <dgm:prSet presAssocID="{6EBEE17C-8DAC-4349-91E7-FCDBA46BE7AE}" presName="parentText" presStyleLbl="node1" presStyleIdx="3" presStyleCnt="6">
        <dgm:presLayoutVars>
          <dgm:chMax val="0"/>
          <dgm:bulletEnabled val="1"/>
        </dgm:presLayoutVars>
      </dgm:prSet>
      <dgm:spPr/>
    </dgm:pt>
    <dgm:pt modelId="{F3A71D92-23EC-44A5-902A-7F40AB28D1A9}" type="pres">
      <dgm:prSet presAssocID="{925AFC4D-249E-41B4-A36D-908251FA3D4F}" presName="spacer" presStyleCnt="0"/>
      <dgm:spPr/>
    </dgm:pt>
    <dgm:pt modelId="{2E83C160-8D49-4A14-B757-FE6CCE067589}" type="pres">
      <dgm:prSet presAssocID="{CC4C2961-1469-4A0D-B317-4E9087892DF6}" presName="parentText" presStyleLbl="node1" presStyleIdx="4" presStyleCnt="6">
        <dgm:presLayoutVars>
          <dgm:chMax val="0"/>
          <dgm:bulletEnabled val="1"/>
        </dgm:presLayoutVars>
      </dgm:prSet>
      <dgm:spPr/>
    </dgm:pt>
    <dgm:pt modelId="{BDE9C6D3-46A6-4651-B7EA-D77F481F646A}" type="pres">
      <dgm:prSet presAssocID="{5A33366F-63E9-4FC0-8908-32F280085A0E}" presName="spacer" presStyleCnt="0"/>
      <dgm:spPr/>
    </dgm:pt>
    <dgm:pt modelId="{7CCE396C-3991-4F30-A27F-4919A1AB7488}" type="pres">
      <dgm:prSet presAssocID="{BB4FC4DE-69B5-49F7-83FC-DC8078EB2B22}" presName="parentText" presStyleLbl="node1" presStyleIdx="5" presStyleCnt="6">
        <dgm:presLayoutVars>
          <dgm:chMax val="0"/>
          <dgm:bulletEnabled val="1"/>
        </dgm:presLayoutVars>
      </dgm:prSet>
      <dgm:spPr/>
    </dgm:pt>
  </dgm:ptLst>
  <dgm:cxnLst>
    <dgm:cxn modelId="{8C7DE41B-14EC-4810-B62E-225C5D534EC1}" type="presOf" srcId="{558901BA-22E3-45F1-9C2E-524FAF5A3649}" destId="{B26D9A4A-FBA9-4DEA-A963-09DFB7D7B94D}" srcOrd="0" destOrd="0" presId="urn:microsoft.com/office/officeart/2005/8/layout/vList2"/>
    <dgm:cxn modelId="{EFD30834-AB9F-45C0-A3DC-082E5103B8CA}" type="presOf" srcId="{0BBFABA9-3CCF-45D7-9797-547612616F2D}" destId="{7DB3F4F7-8128-4077-95C4-6A46AFB3750F}" srcOrd="0" destOrd="0" presId="urn:microsoft.com/office/officeart/2005/8/layout/vList2"/>
    <dgm:cxn modelId="{5EA5DA5C-4354-48C9-81B1-E3DC11F42894}" type="presOf" srcId="{6EBEE17C-8DAC-4349-91E7-FCDBA46BE7AE}" destId="{FFCD493B-2EAD-4790-9146-BD2E95DCDC03}" srcOrd="0" destOrd="0" presId="urn:microsoft.com/office/officeart/2005/8/layout/vList2"/>
    <dgm:cxn modelId="{79ABFB46-E703-41DA-804F-633E7302415F}" srcId="{558901BA-22E3-45F1-9C2E-524FAF5A3649}" destId="{BB4FC4DE-69B5-49F7-83FC-DC8078EB2B22}" srcOrd="5" destOrd="0" parTransId="{6D73912A-31CF-49EF-9CE5-77CD8771C068}" sibTransId="{E1FA6B20-744B-4E69-B5A6-9EAD7C3596C1}"/>
    <dgm:cxn modelId="{2DD76D47-AD9E-4406-86DF-52F85FD41325}" srcId="{558901BA-22E3-45F1-9C2E-524FAF5A3649}" destId="{0BBFABA9-3CCF-45D7-9797-547612616F2D}" srcOrd="2" destOrd="0" parTransId="{D507DD07-CD7E-4FF0-B44D-F3202372EF9A}" sibTransId="{AEBA4111-84C8-4364-938B-4C74D0E75979}"/>
    <dgm:cxn modelId="{17BCCD4C-4E9F-45C5-8BD2-ABD92A78B54F}" type="presOf" srcId="{6D78EEA4-A8CD-41F5-9401-2CC55A0C7A00}" destId="{F98BB725-8169-44CE-ADA4-DF3E26A0849B}" srcOrd="0" destOrd="0" presId="urn:microsoft.com/office/officeart/2005/8/layout/vList2"/>
    <dgm:cxn modelId="{C26A6D51-4469-4A93-8482-6DE75B206BBC}" type="presOf" srcId="{CC4C2961-1469-4A0D-B317-4E9087892DF6}" destId="{2E83C160-8D49-4A14-B757-FE6CCE067589}" srcOrd="0" destOrd="0" presId="urn:microsoft.com/office/officeart/2005/8/layout/vList2"/>
    <dgm:cxn modelId="{F1C30080-7AF8-408E-866B-FE93423561C8}" srcId="{558901BA-22E3-45F1-9C2E-524FAF5A3649}" destId="{34EE1533-CB09-4736-87EE-2C446AD0BE09}" srcOrd="1" destOrd="0" parTransId="{02AC425C-EB5C-4CF0-867B-B1C6E6467AEA}" sibTransId="{D3BBE019-7DB9-4598-9FCD-8DFB939A70CD}"/>
    <dgm:cxn modelId="{C5A98F97-3837-4EA0-AEC2-8908CB03F02E}" srcId="{558901BA-22E3-45F1-9C2E-524FAF5A3649}" destId="{CC4C2961-1469-4A0D-B317-4E9087892DF6}" srcOrd="4" destOrd="0" parTransId="{EDA7A992-9A79-4E3F-B7C8-BCEB1FB195EE}" sibTransId="{5A33366F-63E9-4FC0-8908-32F280085A0E}"/>
    <dgm:cxn modelId="{B43AD1B1-4E61-404E-B2BD-7330EC2C5F06}" type="presOf" srcId="{BB4FC4DE-69B5-49F7-83FC-DC8078EB2B22}" destId="{7CCE396C-3991-4F30-A27F-4919A1AB7488}" srcOrd="0" destOrd="0" presId="urn:microsoft.com/office/officeart/2005/8/layout/vList2"/>
    <dgm:cxn modelId="{97D959B3-237B-4720-B290-69EC86453015}" srcId="{558901BA-22E3-45F1-9C2E-524FAF5A3649}" destId="{6D78EEA4-A8CD-41F5-9401-2CC55A0C7A00}" srcOrd="0" destOrd="0" parTransId="{743FF1FA-9FE0-4213-932C-D1D832E7C781}" sibTransId="{CF5F0668-AB15-402C-A91E-CE8F2CDD750D}"/>
    <dgm:cxn modelId="{93B2B2E1-92B6-4458-9EB8-3239116C4AAE}" type="presOf" srcId="{34EE1533-CB09-4736-87EE-2C446AD0BE09}" destId="{47A798F8-C3D6-4E75-8B68-B76F5DAC32A0}" srcOrd="0" destOrd="0" presId="urn:microsoft.com/office/officeart/2005/8/layout/vList2"/>
    <dgm:cxn modelId="{4C4D8AFA-FDB0-4BA3-99AC-A86A5D35AE25}" srcId="{558901BA-22E3-45F1-9C2E-524FAF5A3649}" destId="{6EBEE17C-8DAC-4349-91E7-FCDBA46BE7AE}" srcOrd="3" destOrd="0" parTransId="{26858310-133A-4E1A-99C8-21B582773D05}" sibTransId="{925AFC4D-249E-41B4-A36D-908251FA3D4F}"/>
    <dgm:cxn modelId="{50E68B19-B613-4636-BB2C-D857286D968E}" type="presParOf" srcId="{B26D9A4A-FBA9-4DEA-A963-09DFB7D7B94D}" destId="{F98BB725-8169-44CE-ADA4-DF3E26A0849B}" srcOrd="0" destOrd="0" presId="urn:microsoft.com/office/officeart/2005/8/layout/vList2"/>
    <dgm:cxn modelId="{BDA529E0-3D37-4C93-A11E-C931C51834A7}" type="presParOf" srcId="{B26D9A4A-FBA9-4DEA-A963-09DFB7D7B94D}" destId="{0E8A7712-7FD4-4553-9C3C-CF08FC4B9301}" srcOrd="1" destOrd="0" presId="urn:microsoft.com/office/officeart/2005/8/layout/vList2"/>
    <dgm:cxn modelId="{A3984ADE-4AE2-4BE9-AD35-FEB795DFDA00}" type="presParOf" srcId="{B26D9A4A-FBA9-4DEA-A963-09DFB7D7B94D}" destId="{47A798F8-C3D6-4E75-8B68-B76F5DAC32A0}" srcOrd="2" destOrd="0" presId="urn:microsoft.com/office/officeart/2005/8/layout/vList2"/>
    <dgm:cxn modelId="{90206538-655E-49C1-9A11-9F6F50BFC3EB}" type="presParOf" srcId="{B26D9A4A-FBA9-4DEA-A963-09DFB7D7B94D}" destId="{BC922369-DF06-445F-A4CA-2C4FD25A6700}" srcOrd="3" destOrd="0" presId="urn:microsoft.com/office/officeart/2005/8/layout/vList2"/>
    <dgm:cxn modelId="{3B5BAAE6-E4F5-48BB-BC3A-7ACE6E7C3AFE}" type="presParOf" srcId="{B26D9A4A-FBA9-4DEA-A963-09DFB7D7B94D}" destId="{7DB3F4F7-8128-4077-95C4-6A46AFB3750F}" srcOrd="4" destOrd="0" presId="urn:microsoft.com/office/officeart/2005/8/layout/vList2"/>
    <dgm:cxn modelId="{497889D9-4520-4A6E-A230-828D0517AA28}" type="presParOf" srcId="{B26D9A4A-FBA9-4DEA-A963-09DFB7D7B94D}" destId="{D93B40AF-71FF-49C6-A025-16310B5C0AB9}" srcOrd="5" destOrd="0" presId="urn:microsoft.com/office/officeart/2005/8/layout/vList2"/>
    <dgm:cxn modelId="{21E288CE-EEB6-4C6E-B9DD-FD9ED25E298E}" type="presParOf" srcId="{B26D9A4A-FBA9-4DEA-A963-09DFB7D7B94D}" destId="{FFCD493B-2EAD-4790-9146-BD2E95DCDC03}" srcOrd="6" destOrd="0" presId="urn:microsoft.com/office/officeart/2005/8/layout/vList2"/>
    <dgm:cxn modelId="{2C12AF11-BB8B-4D76-ABD6-76AEF80603F1}" type="presParOf" srcId="{B26D9A4A-FBA9-4DEA-A963-09DFB7D7B94D}" destId="{F3A71D92-23EC-44A5-902A-7F40AB28D1A9}" srcOrd="7" destOrd="0" presId="urn:microsoft.com/office/officeart/2005/8/layout/vList2"/>
    <dgm:cxn modelId="{4F2DA89B-F32B-4248-93CD-80C1B827C13F}" type="presParOf" srcId="{B26D9A4A-FBA9-4DEA-A963-09DFB7D7B94D}" destId="{2E83C160-8D49-4A14-B757-FE6CCE067589}" srcOrd="8" destOrd="0" presId="urn:microsoft.com/office/officeart/2005/8/layout/vList2"/>
    <dgm:cxn modelId="{57E11FBB-BCBC-4130-881B-1399C630F386}" type="presParOf" srcId="{B26D9A4A-FBA9-4DEA-A963-09DFB7D7B94D}" destId="{BDE9C6D3-46A6-4651-B7EA-D77F481F646A}" srcOrd="9" destOrd="0" presId="urn:microsoft.com/office/officeart/2005/8/layout/vList2"/>
    <dgm:cxn modelId="{D1E0146D-04BC-4A9A-86B7-A02057504D5D}" type="presParOf" srcId="{B26D9A4A-FBA9-4DEA-A963-09DFB7D7B94D}" destId="{7CCE396C-3991-4F30-A27F-4919A1AB7488}"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E53872-B19D-4B93-B640-D553BB355A66}">
      <dsp:nvSpPr>
        <dsp:cNvPr id="0" name=""/>
        <dsp:cNvSpPr/>
      </dsp:nvSpPr>
      <dsp:spPr>
        <a:xfrm>
          <a:off x="41" y="105279"/>
          <a:ext cx="3952391" cy="69120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Arial" pitchFamily="34" charset="0"/>
              <a:cs typeface="Arial" pitchFamily="34" charset="0"/>
            </a:rPr>
            <a:t>Life</a:t>
          </a:r>
        </a:p>
      </dsp:txBody>
      <dsp:txXfrm>
        <a:off x="41" y="105279"/>
        <a:ext cx="3952391" cy="691200"/>
      </dsp:txXfrm>
    </dsp:sp>
    <dsp:sp modelId="{35A4CDEB-FEB8-4DCD-A750-A9BC3509B9BB}">
      <dsp:nvSpPr>
        <dsp:cNvPr id="0" name=""/>
        <dsp:cNvSpPr/>
      </dsp:nvSpPr>
      <dsp:spPr>
        <a:xfrm>
          <a:off x="35178" y="589258"/>
          <a:ext cx="3952391" cy="316224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b="1" i="1" u="sng" kern="1200" dirty="0">
              <a:solidFill>
                <a:srgbClr val="FF0000"/>
              </a:solidFill>
              <a:latin typeface="Arial" pitchFamily="34" charset="0"/>
              <a:cs typeface="Arial" pitchFamily="34" charset="0"/>
            </a:rPr>
            <a:t>Signature GUL*****</a:t>
          </a:r>
        </a:p>
        <a:p>
          <a:pPr marL="228600" lvl="1" indent="-228600" algn="l" defTabSz="1066800">
            <a:lnSpc>
              <a:spcPct val="90000"/>
            </a:lnSpc>
            <a:spcBef>
              <a:spcPct val="0"/>
            </a:spcBef>
            <a:spcAft>
              <a:spcPct val="15000"/>
            </a:spcAft>
            <a:buChar char="•"/>
          </a:pPr>
          <a:r>
            <a:rPr lang="en-US" sz="2400" b="1" i="1" u="sng" kern="1200" dirty="0">
              <a:solidFill>
                <a:srgbClr val="FF0000"/>
              </a:solidFill>
              <a:latin typeface="Arial" pitchFamily="34" charset="0"/>
              <a:cs typeface="Arial" pitchFamily="34" charset="0"/>
            </a:rPr>
            <a:t>Signature Term</a:t>
          </a:r>
          <a:r>
            <a:rPr lang="en-US" sz="2400" b="1" i="1" u="sng" kern="1200" dirty="0">
              <a:latin typeface="Arial" pitchFamily="34" charset="0"/>
              <a:cs typeface="Arial" pitchFamily="34" charset="0"/>
            </a:rPr>
            <a:t>™</a:t>
          </a:r>
        </a:p>
        <a:p>
          <a:pPr marL="228600" lvl="1" indent="-228600" algn="l" defTabSz="1066800">
            <a:lnSpc>
              <a:spcPct val="90000"/>
            </a:lnSpc>
            <a:spcBef>
              <a:spcPct val="0"/>
            </a:spcBef>
            <a:spcAft>
              <a:spcPct val="15000"/>
            </a:spcAft>
            <a:buChar char="•"/>
          </a:pPr>
          <a:r>
            <a:rPr lang="en-US" sz="2400" b="1" i="0" u="none" kern="1200" dirty="0">
              <a:solidFill>
                <a:srgbClr val="FF0000"/>
              </a:solidFill>
              <a:latin typeface="Arial" pitchFamily="34" charset="0"/>
              <a:cs typeface="Arial" pitchFamily="34" charset="0"/>
            </a:rPr>
            <a:t>Signature Performance Indexed UL </a:t>
          </a:r>
          <a:endParaRPr lang="en-US" sz="2400" b="1" i="0" u="none" kern="1200" dirty="0">
            <a:solidFill>
              <a:srgbClr val="C00000"/>
            </a:solidFill>
            <a:latin typeface="Arial" pitchFamily="34" charset="0"/>
            <a:cs typeface="Arial" pitchFamily="34" charset="0"/>
          </a:endParaRPr>
        </a:p>
        <a:p>
          <a:pPr marL="228600" lvl="1" indent="-228600" algn="l" defTabSz="1066800">
            <a:lnSpc>
              <a:spcPct val="90000"/>
            </a:lnSpc>
            <a:spcBef>
              <a:spcPct val="0"/>
            </a:spcBef>
            <a:spcAft>
              <a:spcPct val="15000"/>
            </a:spcAft>
            <a:buChar char="•"/>
          </a:pPr>
          <a:r>
            <a:rPr lang="en-US" sz="2400" b="1" i="0" u="none" kern="1200" dirty="0">
              <a:solidFill>
                <a:srgbClr val="C00000"/>
              </a:solidFill>
              <a:latin typeface="Arial" pitchFamily="34" charset="0"/>
              <a:cs typeface="Arial" pitchFamily="34" charset="0"/>
            </a:rPr>
            <a:t>Signature Protection IUL </a:t>
          </a:r>
          <a:r>
            <a:rPr lang="en-US" sz="2400" b="1" i="0" u="none" kern="1200" dirty="0">
              <a:solidFill>
                <a:srgbClr val="150DAF"/>
              </a:solidFill>
              <a:latin typeface="Arial" pitchFamily="34" charset="0"/>
              <a:cs typeface="Arial" pitchFamily="34" charset="0"/>
            </a:rPr>
            <a:t>(NEW)</a:t>
          </a:r>
        </a:p>
        <a:p>
          <a:pPr marL="228600" lvl="1" indent="-228600" algn="l" defTabSz="1066800">
            <a:lnSpc>
              <a:spcPct val="90000"/>
            </a:lnSpc>
            <a:spcBef>
              <a:spcPct val="0"/>
            </a:spcBef>
            <a:spcAft>
              <a:spcPct val="15000"/>
            </a:spcAft>
            <a:buChar char="•"/>
          </a:pPr>
          <a:r>
            <a:rPr lang="en-US" sz="2400" b="1" i="0" u="none" kern="1200" dirty="0">
              <a:solidFill>
                <a:srgbClr val="FF0000"/>
              </a:solidFill>
              <a:latin typeface="Arial" pitchFamily="34" charset="0"/>
              <a:cs typeface="Arial" pitchFamily="34" charset="0"/>
            </a:rPr>
            <a:t>Executive UL</a:t>
          </a:r>
        </a:p>
        <a:p>
          <a:pPr marL="228600" lvl="1" indent="-228600" algn="l" defTabSz="1066800">
            <a:lnSpc>
              <a:spcPct val="90000"/>
            </a:lnSpc>
            <a:spcBef>
              <a:spcPct val="0"/>
            </a:spcBef>
            <a:spcAft>
              <a:spcPct val="15000"/>
            </a:spcAft>
            <a:buChar char="•"/>
          </a:pPr>
          <a:r>
            <a:rPr lang="en-US" sz="2400" b="1" kern="1200" dirty="0">
              <a:latin typeface="Arial" pitchFamily="34" charset="0"/>
              <a:cs typeface="Arial" pitchFamily="34" charset="0"/>
            </a:rPr>
            <a:t>Signature Whole Life</a:t>
          </a:r>
        </a:p>
      </dsp:txBody>
      <dsp:txXfrm>
        <a:off x="35178" y="589258"/>
        <a:ext cx="3952391" cy="3162240"/>
      </dsp:txXfrm>
    </dsp:sp>
    <dsp:sp modelId="{A48664B3-B889-4F17-A754-22C2F8279B75}">
      <dsp:nvSpPr>
        <dsp:cNvPr id="0" name=""/>
        <dsp:cNvSpPr/>
      </dsp:nvSpPr>
      <dsp:spPr>
        <a:xfrm>
          <a:off x="4505767" y="105279"/>
          <a:ext cx="3952391" cy="69120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Arial" pitchFamily="34" charset="0"/>
              <a:cs typeface="Arial" pitchFamily="34" charset="0"/>
            </a:rPr>
            <a:t>Annuities</a:t>
          </a:r>
        </a:p>
      </dsp:txBody>
      <dsp:txXfrm>
        <a:off x="4505767" y="105279"/>
        <a:ext cx="3952391" cy="691200"/>
      </dsp:txXfrm>
    </dsp:sp>
    <dsp:sp modelId="{1725FC43-8ACD-4C74-85F2-4BD1A2C9AD56}">
      <dsp:nvSpPr>
        <dsp:cNvPr id="0" name=""/>
        <dsp:cNvSpPr/>
      </dsp:nvSpPr>
      <dsp:spPr>
        <a:xfrm>
          <a:off x="4505767" y="796479"/>
          <a:ext cx="3952391" cy="316224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b="1" kern="1200" dirty="0">
              <a:latin typeface="Arial" pitchFamily="34" charset="0"/>
              <a:cs typeface="Arial" pitchFamily="34" charset="0"/>
            </a:rPr>
            <a:t>Palladium® SPIA with COLA</a:t>
          </a:r>
        </a:p>
        <a:p>
          <a:pPr marL="228600" lvl="1" indent="-228600" algn="l" defTabSz="1066800">
            <a:lnSpc>
              <a:spcPct val="90000"/>
            </a:lnSpc>
            <a:spcBef>
              <a:spcPct val="0"/>
            </a:spcBef>
            <a:spcAft>
              <a:spcPct val="15000"/>
            </a:spcAft>
            <a:buChar char="•"/>
          </a:pPr>
          <a:r>
            <a:rPr lang="en-US" sz="2400" b="1" kern="1200" dirty="0">
              <a:solidFill>
                <a:srgbClr val="FF0000"/>
              </a:solidFill>
              <a:latin typeface="Arial" pitchFamily="34" charset="0"/>
              <a:cs typeface="Arial" pitchFamily="34" charset="0"/>
            </a:rPr>
            <a:t>ANICO Strategy Indexed Annuity PLUS</a:t>
          </a:r>
        </a:p>
        <a:p>
          <a:pPr marL="228600" lvl="1" indent="-228600" algn="l" defTabSz="1066800">
            <a:lnSpc>
              <a:spcPct val="90000"/>
            </a:lnSpc>
            <a:spcBef>
              <a:spcPct val="0"/>
            </a:spcBef>
            <a:spcAft>
              <a:spcPct val="15000"/>
            </a:spcAft>
            <a:buChar char="•"/>
          </a:pPr>
          <a:r>
            <a:rPr lang="en-US" sz="2400" b="1" kern="1200" dirty="0">
              <a:latin typeface="Arial" pitchFamily="34" charset="0"/>
              <a:cs typeface="Arial" pitchFamily="34" charset="0"/>
            </a:rPr>
            <a:t>Palladium® MYG</a:t>
          </a:r>
        </a:p>
        <a:p>
          <a:pPr marL="228600" lvl="1" indent="-228600" algn="l" defTabSz="1066800">
            <a:lnSpc>
              <a:spcPct val="90000"/>
            </a:lnSpc>
            <a:spcBef>
              <a:spcPct val="0"/>
            </a:spcBef>
            <a:spcAft>
              <a:spcPct val="15000"/>
            </a:spcAft>
            <a:buChar char="•"/>
          </a:pPr>
          <a:r>
            <a:rPr lang="en-US" sz="2400" b="1" kern="1200" dirty="0">
              <a:latin typeface="Arial" pitchFamily="34" charset="0"/>
              <a:cs typeface="Arial" pitchFamily="34" charset="0"/>
            </a:rPr>
            <a:t>WealthQuest® Citadel Diamond 5&amp;7 Series</a:t>
          </a:r>
        </a:p>
      </dsp:txBody>
      <dsp:txXfrm>
        <a:off x="4505767" y="796479"/>
        <a:ext cx="3952391" cy="31622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8BB725-8169-44CE-ADA4-DF3E26A0849B}">
      <dsp:nvSpPr>
        <dsp:cNvPr id="0" name=""/>
        <dsp:cNvSpPr/>
      </dsp:nvSpPr>
      <dsp:spPr>
        <a:xfrm>
          <a:off x="0" y="46641"/>
          <a:ext cx="8229600" cy="671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a:t>Accelerated Benefit Riders</a:t>
          </a:r>
        </a:p>
      </dsp:txBody>
      <dsp:txXfrm>
        <a:off x="32784" y="79425"/>
        <a:ext cx="8164032" cy="606012"/>
      </dsp:txXfrm>
    </dsp:sp>
    <dsp:sp modelId="{47A798F8-C3D6-4E75-8B68-B76F5DAC32A0}">
      <dsp:nvSpPr>
        <dsp:cNvPr id="0" name=""/>
        <dsp:cNvSpPr/>
      </dsp:nvSpPr>
      <dsp:spPr>
        <a:xfrm>
          <a:off x="0" y="798861"/>
          <a:ext cx="8229600" cy="671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a:t>Children’s Term Rider</a:t>
          </a:r>
        </a:p>
      </dsp:txBody>
      <dsp:txXfrm>
        <a:off x="32784" y="831645"/>
        <a:ext cx="8164032" cy="606012"/>
      </dsp:txXfrm>
    </dsp:sp>
    <dsp:sp modelId="{7DB3F4F7-8128-4077-95C4-6A46AFB3750F}">
      <dsp:nvSpPr>
        <dsp:cNvPr id="0" name=""/>
        <dsp:cNvSpPr/>
      </dsp:nvSpPr>
      <dsp:spPr>
        <a:xfrm>
          <a:off x="0" y="1551081"/>
          <a:ext cx="8229600" cy="671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a:t>ANICO Signature Term Rider – ART, 10, 15, 20, 30 years</a:t>
          </a:r>
        </a:p>
      </dsp:txBody>
      <dsp:txXfrm>
        <a:off x="32784" y="1583865"/>
        <a:ext cx="8164032" cy="606012"/>
      </dsp:txXfrm>
    </dsp:sp>
    <dsp:sp modelId="{FFCD493B-2EAD-4790-9146-BD2E95DCDC03}">
      <dsp:nvSpPr>
        <dsp:cNvPr id="0" name=""/>
        <dsp:cNvSpPr/>
      </dsp:nvSpPr>
      <dsp:spPr>
        <a:xfrm>
          <a:off x="0" y="2303301"/>
          <a:ext cx="8229600" cy="671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a:t>Disability Premium Waiver</a:t>
          </a:r>
        </a:p>
      </dsp:txBody>
      <dsp:txXfrm>
        <a:off x="32784" y="2336085"/>
        <a:ext cx="8164032" cy="606012"/>
      </dsp:txXfrm>
    </dsp:sp>
    <dsp:sp modelId="{2E83C160-8D49-4A14-B757-FE6CCE067589}">
      <dsp:nvSpPr>
        <dsp:cNvPr id="0" name=""/>
        <dsp:cNvSpPr/>
      </dsp:nvSpPr>
      <dsp:spPr>
        <a:xfrm>
          <a:off x="0" y="3055521"/>
          <a:ext cx="8229600" cy="671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a:t>Paid up Additions Rider</a:t>
          </a:r>
        </a:p>
      </dsp:txBody>
      <dsp:txXfrm>
        <a:off x="32784" y="3088305"/>
        <a:ext cx="8164032" cy="606012"/>
      </dsp:txXfrm>
    </dsp:sp>
    <dsp:sp modelId="{7CCE396C-3991-4F30-A27F-4919A1AB7488}">
      <dsp:nvSpPr>
        <dsp:cNvPr id="0" name=""/>
        <dsp:cNvSpPr/>
      </dsp:nvSpPr>
      <dsp:spPr>
        <a:xfrm>
          <a:off x="0" y="3807741"/>
          <a:ext cx="8229600" cy="671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a:t>Guaranteed Insurance Option Rider</a:t>
          </a:r>
        </a:p>
      </dsp:txBody>
      <dsp:txXfrm>
        <a:off x="32784" y="3840525"/>
        <a:ext cx="8164032" cy="60601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pPr>
              <a:defRPr/>
            </a:pPr>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pPr>
              <a:defRPr/>
            </a:pPr>
            <a:fld id="{2E606585-8AA5-4C73-81BF-8545D9AFEA12}" type="datetimeFigureOut">
              <a:rPr lang="en-US"/>
              <a:pPr>
                <a:defRPr/>
              </a:pPr>
              <a:t>3/30/2022</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pPr>
              <a:defRPr/>
            </a:pPr>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pPr>
              <a:defRPr/>
            </a:pPr>
            <a:fld id="{FB710CDD-2D26-4591-B7DA-734C379BE980}" type="slidenum">
              <a:rPr lang="en-US"/>
              <a:pPr>
                <a:defRPr/>
              </a:pPr>
              <a:t>‹#›</a:t>
            </a:fld>
            <a:endParaRPr lang="en-US"/>
          </a:p>
        </p:txBody>
      </p:sp>
    </p:spTree>
    <p:extLst>
      <p:ext uri="{BB962C8B-B14F-4D97-AF65-F5344CB8AC3E}">
        <p14:creationId xmlns:p14="http://schemas.microsoft.com/office/powerpoint/2010/main" val="138670199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fontAlgn="auto">
              <a:spcBef>
                <a:spcPts val="0"/>
              </a:spcBef>
              <a:spcAft>
                <a:spcPts val="0"/>
              </a:spcAft>
              <a:defRPr sz="1300">
                <a:latin typeface="+mn-lt"/>
              </a:defRPr>
            </a:lvl1pPr>
          </a:lstStyle>
          <a:p>
            <a:pPr>
              <a:defRPr/>
            </a:pPr>
            <a:fld id="{AE414970-2468-440B-B6AE-0E0CD80C8DD3}" type="datetimeFigureOut">
              <a:rPr lang="en-US"/>
              <a:pPr>
                <a:defRPr/>
              </a:pPr>
              <a:t>3/30/2022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fontAlgn="auto">
              <a:spcBef>
                <a:spcPts val="0"/>
              </a:spcBef>
              <a:spcAft>
                <a:spcPts val="0"/>
              </a:spcAft>
              <a:defRPr sz="1300">
                <a:latin typeface="+mn-lt"/>
              </a:defRPr>
            </a:lvl1pPr>
          </a:lstStyle>
          <a:p>
            <a:pPr>
              <a:defRPr/>
            </a:pPr>
            <a:fld id="{E74A3904-116E-4F65-AC18-CE51EAE1DA47}" type="slidenum">
              <a:rPr lang="en-US"/>
              <a:pPr>
                <a:defRPr/>
              </a:pPr>
              <a:t>‹#›</a:t>
            </a:fld>
            <a:endParaRPr lang="en-US"/>
          </a:p>
        </p:txBody>
      </p:sp>
    </p:spTree>
    <p:extLst>
      <p:ext uri="{BB962C8B-B14F-4D97-AF65-F5344CB8AC3E}">
        <p14:creationId xmlns:p14="http://schemas.microsoft.com/office/powerpoint/2010/main" val="1535487286"/>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03C32C-5FA0-488F-B548-EF94BF3A7C3A}"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2804747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fld id="{1E77F7CC-7160-4559-96D5-D22DC9403698}" type="datetime1">
              <a:rPr lang="en-US" smtClean="0"/>
              <a:t>3/30/2022</a:t>
            </a:fld>
            <a:endParaRPr lang="en-US"/>
          </a:p>
        </p:txBody>
      </p:sp>
      <p:sp>
        <p:nvSpPr>
          <p:cNvPr id="5" name="Slide Number Placeholder 4"/>
          <p:cNvSpPr>
            <a:spLocks noGrp="1"/>
          </p:cNvSpPr>
          <p:nvPr>
            <p:ph type="sldNum" sz="quarter" idx="11"/>
          </p:nvPr>
        </p:nvSpPr>
        <p:spPr/>
        <p:txBody>
          <a:bodyPr/>
          <a:lstStyle/>
          <a:p>
            <a:pPr>
              <a:defRPr/>
            </a:pPr>
            <a:fld id="{E74A3904-116E-4F65-AC18-CE51EAE1DA47}" type="slidenum">
              <a:rPr lang="en-US" smtClean="0"/>
              <a:pPr>
                <a:defRPr/>
              </a:pPr>
              <a:t>7</a:t>
            </a:fld>
            <a:endParaRPr lang="en-US"/>
          </a:p>
        </p:txBody>
      </p:sp>
    </p:spTree>
    <p:extLst>
      <p:ext uri="{BB962C8B-B14F-4D97-AF65-F5344CB8AC3E}">
        <p14:creationId xmlns:p14="http://schemas.microsoft.com/office/powerpoint/2010/main" val="1040204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fld id="{BD7836F6-FF74-4FBE-A105-EC8B279FCE20}" type="datetime1">
              <a:rPr lang="en-US" smtClean="0"/>
              <a:t>3/30/2022</a:t>
            </a:fld>
            <a:endParaRPr lang="en-US"/>
          </a:p>
        </p:txBody>
      </p:sp>
      <p:sp>
        <p:nvSpPr>
          <p:cNvPr id="5" name="Slide Number Placeholder 4"/>
          <p:cNvSpPr>
            <a:spLocks noGrp="1"/>
          </p:cNvSpPr>
          <p:nvPr>
            <p:ph type="sldNum" sz="quarter" idx="5"/>
          </p:nvPr>
        </p:nvSpPr>
        <p:spPr/>
        <p:txBody>
          <a:bodyPr/>
          <a:lstStyle/>
          <a:p>
            <a:pPr>
              <a:defRPr/>
            </a:pPr>
            <a:fld id="{E74A3904-116E-4F65-AC18-CE51EAE1DA47}" type="slidenum">
              <a:rPr lang="en-US" smtClean="0"/>
              <a:pPr>
                <a:defRPr/>
              </a:pPr>
              <a:t>11</a:t>
            </a:fld>
            <a:endParaRPr lang="en-US"/>
          </a:p>
        </p:txBody>
      </p:sp>
    </p:spTree>
    <p:extLst>
      <p:ext uri="{BB962C8B-B14F-4D97-AF65-F5344CB8AC3E}">
        <p14:creationId xmlns:p14="http://schemas.microsoft.com/office/powerpoint/2010/main" val="2308192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fld id="{CB86435D-4FD8-4E05-BC6A-CD52999DBA92}" type="datetime1">
              <a:rPr lang="en-US" smtClean="0"/>
              <a:t>3/30/2022</a:t>
            </a:fld>
            <a:endParaRPr lang="en-US"/>
          </a:p>
        </p:txBody>
      </p:sp>
      <p:sp>
        <p:nvSpPr>
          <p:cNvPr id="5" name="Slide Number Placeholder 4"/>
          <p:cNvSpPr>
            <a:spLocks noGrp="1"/>
          </p:cNvSpPr>
          <p:nvPr>
            <p:ph type="sldNum" sz="quarter" idx="5"/>
          </p:nvPr>
        </p:nvSpPr>
        <p:spPr/>
        <p:txBody>
          <a:bodyPr/>
          <a:lstStyle/>
          <a:p>
            <a:pPr>
              <a:defRPr/>
            </a:pPr>
            <a:fld id="{E74A3904-116E-4F65-AC18-CE51EAE1DA47}" type="slidenum">
              <a:rPr lang="en-US" smtClean="0"/>
              <a:pPr>
                <a:defRPr/>
              </a:pPr>
              <a:t>15</a:t>
            </a:fld>
            <a:endParaRPr lang="en-US"/>
          </a:p>
        </p:txBody>
      </p:sp>
    </p:spTree>
    <p:extLst>
      <p:ext uri="{BB962C8B-B14F-4D97-AF65-F5344CB8AC3E}">
        <p14:creationId xmlns:p14="http://schemas.microsoft.com/office/powerpoint/2010/main" val="12528452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62400" y="533400"/>
            <a:ext cx="4953000" cy="1470025"/>
          </a:xfrm>
        </p:spPr>
        <p:txBody>
          <a:bodyPr>
            <a:normAutofit/>
          </a:bodyPr>
          <a:lstStyle>
            <a:lvl1pPr algn="ctr">
              <a:defRPr sz="4000">
                <a:solidFill>
                  <a:schemeClr val="tx1"/>
                </a:solidFill>
              </a:defRPr>
            </a:lvl1pPr>
          </a:lstStyle>
          <a:p>
            <a:endParaRPr lang="en-US" dirty="0"/>
          </a:p>
        </p:txBody>
      </p:sp>
      <p:sp>
        <p:nvSpPr>
          <p:cNvPr id="3" name="Subtitle 2"/>
          <p:cNvSpPr>
            <a:spLocks noGrp="1"/>
          </p:cNvSpPr>
          <p:nvPr>
            <p:ph type="subTitle" idx="1"/>
          </p:nvPr>
        </p:nvSpPr>
        <p:spPr>
          <a:xfrm>
            <a:off x="3962400" y="2286000"/>
            <a:ext cx="5029200" cy="11430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1026" name="Picture 2" descr="C:\Documents and Settings\im7y1k\Desktop\Brandie\Generic Powerpoint\art\steel-3.jpg"/>
          <p:cNvPicPr>
            <a:picLocks noChangeAspect="1" noChangeArrowheads="1"/>
          </p:cNvPicPr>
          <p:nvPr userDrawn="1"/>
        </p:nvPicPr>
        <p:blipFill rotWithShape="1">
          <a:blip r:embed="rId2" cstate="screen">
            <a:extLst>
              <a:ext uri="{28A0092B-C50C-407E-A947-70E740481C1C}">
                <a14:useLocalDpi xmlns:a14="http://schemas.microsoft.com/office/drawing/2010/main"/>
              </a:ext>
            </a:extLst>
          </a:blip>
          <a:srcRect/>
          <a:stretch/>
        </p:blipFill>
        <p:spPr bwMode="auto">
          <a:xfrm>
            <a:off x="-8467" y="0"/>
            <a:ext cx="9152467" cy="629073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userDrawn="1"/>
        </p:nvSpPr>
        <p:spPr>
          <a:xfrm>
            <a:off x="0" y="762000"/>
            <a:ext cx="9144000" cy="1828800"/>
          </a:xfrm>
          <a:prstGeom prst="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600200" y="1104900"/>
            <a:ext cx="6172200" cy="1143000"/>
          </a:xfrm>
        </p:spPr>
        <p:txBody>
          <a:bodyPr/>
          <a:lstStyle/>
          <a:p>
            <a:r>
              <a:rPr lang="en-US" dirty="0"/>
              <a:t>Click To Edit Master Title Style</a:t>
            </a:r>
          </a:p>
        </p:txBody>
      </p:sp>
    </p:spTree>
    <p:extLst>
      <p:ext uri="{BB962C8B-B14F-4D97-AF65-F5344CB8AC3E}">
        <p14:creationId xmlns:p14="http://schemas.microsoft.com/office/powerpoint/2010/main" val="3375689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6172200" cy="1143000"/>
          </a:xfrm>
        </p:spPr>
        <p:txBody>
          <a:bodyPr/>
          <a:lstStyle/>
          <a:p>
            <a:endParaRPr lang="en-US" dirty="0"/>
          </a:p>
        </p:txBody>
      </p:sp>
      <p:sp>
        <p:nvSpPr>
          <p:cNvPr id="3" name="Content Placeholder 2"/>
          <p:cNvSpPr>
            <a:spLocks noGrp="1"/>
          </p:cNvSpPr>
          <p:nvPr>
            <p:ph idx="1"/>
          </p:nvPr>
        </p:nvSpPr>
        <p:spPr>
          <a:xfrm>
            <a:off x="457200" y="1905000"/>
            <a:ext cx="8229600" cy="4221163"/>
          </a:xfrm>
        </p:spPr>
        <p:txBody>
          <a:bodyPr/>
          <a:lstStyle/>
          <a:p>
            <a:pPr lvl="0"/>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38600" y="1524000"/>
            <a:ext cx="4572000" cy="1362075"/>
          </a:xfrm>
        </p:spPr>
        <p:txBody>
          <a:bodyPr anchor="t"/>
          <a:lstStyle>
            <a:lvl1pPr algn="ctr">
              <a:defRPr sz="4000" b="1" cap="none">
                <a:solidFill>
                  <a:schemeClr val="tx1"/>
                </a:solidFill>
              </a:defRPr>
            </a:lvl1pPr>
          </a:lstStyle>
          <a:p>
            <a:endParaRPr lang="en-US" dirty="0"/>
          </a:p>
        </p:txBody>
      </p:sp>
      <p:sp>
        <p:nvSpPr>
          <p:cNvPr id="3" name="Text Placeholder 2"/>
          <p:cNvSpPr>
            <a:spLocks noGrp="1"/>
          </p:cNvSpPr>
          <p:nvPr>
            <p:ph type="body" idx="1"/>
          </p:nvPr>
        </p:nvSpPr>
        <p:spPr>
          <a:xfrm>
            <a:off x="4038599" y="304800"/>
            <a:ext cx="4456113" cy="977900"/>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73355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p:txBody>
      </p:sp>
      <p:sp>
        <p:nvSpPr>
          <p:cNvPr id="4" name="Content Placeholder 3"/>
          <p:cNvSpPr>
            <a:spLocks noGrp="1"/>
          </p:cNvSpPr>
          <p:nvPr>
            <p:ph sz="half" idx="2"/>
          </p:nvPr>
        </p:nvSpPr>
        <p:spPr>
          <a:xfrm>
            <a:off x="457200" y="2373312"/>
            <a:ext cx="4040188" cy="37988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endParaRPr lang="en-US" dirty="0"/>
          </a:p>
        </p:txBody>
      </p:sp>
      <p:sp>
        <p:nvSpPr>
          <p:cNvPr id="5" name="Text Placeholder 4"/>
          <p:cNvSpPr>
            <a:spLocks noGrp="1"/>
          </p:cNvSpPr>
          <p:nvPr>
            <p:ph type="body" sz="quarter" idx="3"/>
          </p:nvPr>
        </p:nvSpPr>
        <p:spPr>
          <a:xfrm>
            <a:off x="4645025" y="173355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p:txBody>
      </p:sp>
      <p:sp>
        <p:nvSpPr>
          <p:cNvPr id="6" name="Content Placeholder 5"/>
          <p:cNvSpPr>
            <a:spLocks noGrp="1"/>
          </p:cNvSpPr>
          <p:nvPr>
            <p:ph sz="quarter" idx="4"/>
          </p:nvPr>
        </p:nvSpPr>
        <p:spPr>
          <a:xfrm>
            <a:off x="4645025" y="2373312"/>
            <a:ext cx="4041775" cy="3722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tx1"/>
                </a:solidFill>
              </a:defRPr>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5"/>
          <p:cNvSpPr>
            <a:spLocks noGrp="1"/>
          </p:cNvSpPr>
          <p:nvPr>
            <p:ph type="ftr" sz="quarter" idx="10"/>
          </p:nvPr>
        </p:nvSpPr>
        <p:spPr>
          <a:xfrm>
            <a:off x="6019800" y="632460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18201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2"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371600" y="152400"/>
            <a:ext cx="6172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a:p>
        </p:txBody>
      </p:sp>
      <p:sp>
        <p:nvSpPr>
          <p:cNvPr id="1027" name="Text Placeholder 2"/>
          <p:cNvSpPr>
            <a:spLocks noGrp="1"/>
          </p:cNvSpPr>
          <p:nvPr>
            <p:ph type="body" idx="1"/>
          </p:nvPr>
        </p:nvSpPr>
        <p:spPr bwMode="auto">
          <a:xfrm>
            <a:off x="457200" y="1905000"/>
            <a:ext cx="8229600" cy="4221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a:p>
        </p:txBody>
      </p:sp>
      <p:sp>
        <p:nvSpPr>
          <p:cNvPr id="2" name="TextBox 1"/>
          <p:cNvSpPr txBox="1"/>
          <p:nvPr/>
        </p:nvSpPr>
        <p:spPr>
          <a:xfrm>
            <a:off x="76200" y="6550025"/>
            <a:ext cx="1828800" cy="307975"/>
          </a:xfrm>
          <a:prstGeom prst="rect">
            <a:avLst/>
          </a:prstGeom>
          <a:noFill/>
        </p:spPr>
        <p:txBody>
          <a:bodyPr>
            <a:spAutoFit/>
          </a:bodyPr>
          <a:lstStyle/>
          <a:p>
            <a:pPr>
              <a:defRPr/>
            </a:pPr>
            <a:r>
              <a:rPr lang="en-US" sz="1400" b="1" i="1" dirty="0">
                <a:solidFill>
                  <a:schemeClr val="bg1"/>
                </a:solidFill>
                <a:latin typeface="Arial" pitchFamily="34" charset="0"/>
                <a:cs typeface="Arial" pitchFamily="34" charset="0"/>
              </a:rPr>
              <a:t>IMG-10209</a:t>
            </a:r>
          </a:p>
        </p:txBody>
      </p:sp>
    </p:spTree>
  </p:cSld>
  <p:clrMap bg1="lt1" tx1="dk1" bg2="lt2" tx2="dk2" accent1="accent1" accent2="accent2" accent3="accent3" accent4="accent4" accent5="accent5" accent6="accent6" hlink="hlink" folHlink="folHlink"/>
  <p:sldLayoutIdLst>
    <p:sldLayoutId id="2147483658" r:id="rId1"/>
    <p:sldLayoutId id="2147483657" r:id="rId2"/>
    <p:sldLayoutId id="2147483659" r:id="rId3"/>
    <p:sldLayoutId id="2147483656" r:id="rId4"/>
    <p:sldLayoutId id="2147483655" r:id="rId5"/>
    <p:sldLayoutId id="2147483654" r:id="rId6"/>
    <p:sldLayoutId id="2147483653" r:id="rId7"/>
    <p:sldLayoutId id="2147483660" r:id="rId8"/>
    <p:sldLayoutId id="2147483661" r:id="rId9"/>
    <p:sldLayoutId id="2147483662" r:id="rId10"/>
  </p:sldLayoutIdLst>
  <p:hf hdr="0" ftr="0" dt="0"/>
  <p:txStyles>
    <p:titleStyle>
      <a:lvl1pPr algn="l" rtl="0" eaLnBrk="0" fontAlgn="base" hangingPunct="0">
        <a:spcBef>
          <a:spcPct val="0"/>
        </a:spcBef>
        <a:spcAft>
          <a:spcPct val="0"/>
        </a:spcAft>
        <a:defRPr sz="3200" kern="1200">
          <a:solidFill>
            <a:schemeClr val="bg1"/>
          </a:solidFill>
          <a:latin typeface="Arial" pitchFamily="34" charset="0"/>
          <a:ea typeface="+mj-ea"/>
          <a:cs typeface="Arial" pitchFamily="34" charset="0"/>
        </a:defRPr>
      </a:lvl1pPr>
      <a:lvl2pPr algn="l" rtl="0" eaLnBrk="0" fontAlgn="base" hangingPunct="0">
        <a:spcBef>
          <a:spcPct val="0"/>
        </a:spcBef>
        <a:spcAft>
          <a:spcPct val="0"/>
        </a:spcAft>
        <a:defRPr sz="3200">
          <a:solidFill>
            <a:schemeClr val="bg1"/>
          </a:solidFill>
          <a:latin typeface="Arial" charset="0"/>
          <a:cs typeface="Arial" charset="0"/>
        </a:defRPr>
      </a:lvl2pPr>
      <a:lvl3pPr algn="l" rtl="0" eaLnBrk="0" fontAlgn="base" hangingPunct="0">
        <a:spcBef>
          <a:spcPct val="0"/>
        </a:spcBef>
        <a:spcAft>
          <a:spcPct val="0"/>
        </a:spcAft>
        <a:defRPr sz="3200">
          <a:solidFill>
            <a:schemeClr val="bg1"/>
          </a:solidFill>
          <a:latin typeface="Arial" charset="0"/>
          <a:cs typeface="Arial" charset="0"/>
        </a:defRPr>
      </a:lvl3pPr>
      <a:lvl4pPr algn="l" rtl="0" eaLnBrk="0" fontAlgn="base" hangingPunct="0">
        <a:spcBef>
          <a:spcPct val="0"/>
        </a:spcBef>
        <a:spcAft>
          <a:spcPct val="0"/>
        </a:spcAft>
        <a:defRPr sz="3200">
          <a:solidFill>
            <a:schemeClr val="bg1"/>
          </a:solidFill>
          <a:latin typeface="Arial" charset="0"/>
          <a:cs typeface="Arial" charset="0"/>
        </a:defRPr>
      </a:lvl4pPr>
      <a:lvl5pPr algn="l" rtl="0" eaLnBrk="0" fontAlgn="base" hangingPunct="0">
        <a:spcBef>
          <a:spcPct val="0"/>
        </a:spcBef>
        <a:spcAft>
          <a:spcPct val="0"/>
        </a:spcAft>
        <a:defRPr sz="3200">
          <a:solidFill>
            <a:schemeClr val="bg1"/>
          </a:solidFill>
          <a:latin typeface="Arial" charset="0"/>
          <a:cs typeface="Arial" charset="0"/>
        </a:defRPr>
      </a:lvl5pPr>
      <a:lvl6pPr marL="457200" algn="l" rtl="0" fontAlgn="base">
        <a:spcBef>
          <a:spcPct val="0"/>
        </a:spcBef>
        <a:spcAft>
          <a:spcPct val="0"/>
        </a:spcAft>
        <a:defRPr sz="3200">
          <a:solidFill>
            <a:schemeClr val="bg1"/>
          </a:solidFill>
          <a:latin typeface="Arial" charset="0"/>
          <a:cs typeface="Arial" charset="0"/>
        </a:defRPr>
      </a:lvl6pPr>
      <a:lvl7pPr marL="914400" algn="l" rtl="0" fontAlgn="base">
        <a:spcBef>
          <a:spcPct val="0"/>
        </a:spcBef>
        <a:spcAft>
          <a:spcPct val="0"/>
        </a:spcAft>
        <a:defRPr sz="3200">
          <a:solidFill>
            <a:schemeClr val="bg1"/>
          </a:solidFill>
          <a:latin typeface="Arial" charset="0"/>
          <a:cs typeface="Arial" charset="0"/>
        </a:defRPr>
      </a:lvl7pPr>
      <a:lvl8pPr marL="1371600" algn="l" rtl="0" fontAlgn="base">
        <a:spcBef>
          <a:spcPct val="0"/>
        </a:spcBef>
        <a:spcAft>
          <a:spcPct val="0"/>
        </a:spcAft>
        <a:defRPr sz="3200">
          <a:solidFill>
            <a:schemeClr val="bg1"/>
          </a:solidFill>
          <a:latin typeface="Arial" charset="0"/>
          <a:cs typeface="Arial" charset="0"/>
        </a:defRPr>
      </a:lvl8pPr>
      <a:lvl9pPr marL="1828800" algn="l" rtl="0" fontAlgn="base">
        <a:spcBef>
          <a:spcPct val="0"/>
        </a:spcBef>
        <a:spcAft>
          <a:spcPct val="0"/>
        </a:spcAft>
        <a:defRPr sz="3200">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img.anicoweb.com/"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3962400" y="228600"/>
            <a:ext cx="4953000" cy="1905000"/>
          </a:xfrm>
        </p:spPr>
        <p:txBody>
          <a:bodyPr>
            <a:normAutofit fontScale="90000"/>
          </a:bodyPr>
          <a:lstStyle/>
          <a:p>
            <a:pPr>
              <a:defRPr/>
            </a:pPr>
            <a:br>
              <a:rPr lang="en-US" sz="2800" b="1" dirty="0">
                <a:latin typeface="Arial" charset="0"/>
                <a:cs typeface="Arial" charset="0"/>
              </a:rPr>
            </a:br>
            <a:r>
              <a:rPr lang="en-US" sz="3100" b="1" dirty="0">
                <a:latin typeface="Arial" charset="0"/>
                <a:cs typeface="Arial" charset="0"/>
              </a:rPr>
              <a:t>American National </a:t>
            </a:r>
            <a:br>
              <a:rPr lang="en-US" sz="3100" b="1" dirty="0">
                <a:latin typeface="Arial" charset="0"/>
                <a:cs typeface="Arial" charset="0"/>
              </a:rPr>
            </a:br>
            <a:r>
              <a:rPr lang="en-US" sz="3100" b="1" dirty="0">
                <a:latin typeface="Arial" charset="0"/>
                <a:cs typeface="Arial" charset="0"/>
              </a:rPr>
              <a:t>Insurance Company</a:t>
            </a:r>
            <a:br>
              <a:rPr lang="en-US" sz="3100" b="1" dirty="0">
                <a:latin typeface="Arial" charset="0"/>
                <a:cs typeface="Arial" charset="0"/>
              </a:rPr>
            </a:br>
            <a:r>
              <a:rPr lang="en-US" sz="3100" b="1" dirty="0">
                <a:latin typeface="Arial" charset="0"/>
                <a:cs typeface="Arial" charset="0"/>
              </a:rPr>
              <a:t>and </a:t>
            </a:r>
            <a:br>
              <a:rPr lang="en-US" sz="3100" b="1" dirty="0">
                <a:latin typeface="Arial" charset="0"/>
                <a:cs typeface="Arial" charset="0"/>
              </a:rPr>
            </a:br>
            <a:r>
              <a:rPr lang="en-US" sz="3100" b="1" dirty="0">
                <a:latin typeface="Arial" charset="0"/>
                <a:cs typeface="Arial" charset="0"/>
              </a:rPr>
              <a:t>YOU</a:t>
            </a:r>
          </a:p>
        </p:txBody>
      </p:sp>
      <p:sp>
        <p:nvSpPr>
          <p:cNvPr id="5123" name="Content Placeholder 2"/>
          <p:cNvSpPr>
            <a:spLocks noGrp="1"/>
          </p:cNvSpPr>
          <p:nvPr>
            <p:ph type="subTitle" idx="1"/>
          </p:nvPr>
        </p:nvSpPr>
        <p:spPr>
          <a:xfrm>
            <a:off x="3962400" y="2438400"/>
            <a:ext cx="5029200" cy="1752600"/>
          </a:xfrm>
        </p:spPr>
        <p:txBody>
          <a:bodyPr/>
          <a:lstStyle/>
          <a:p>
            <a:r>
              <a:rPr lang="en-US" sz="4000" b="1" i="1" dirty="0">
                <a:solidFill>
                  <a:schemeClr val="accent2">
                    <a:lumMod val="50000"/>
                  </a:schemeClr>
                </a:solidFill>
                <a:latin typeface="Arial" charset="0"/>
                <a:cs typeface="Arial" charset="0"/>
              </a:rPr>
              <a:t>“A Partnership </a:t>
            </a:r>
            <a:br>
              <a:rPr lang="en-US" sz="4000" b="1" i="1" dirty="0">
                <a:solidFill>
                  <a:schemeClr val="accent2">
                    <a:lumMod val="50000"/>
                  </a:schemeClr>
                </a:solidFill>
                <a:latin typeface="Arial" charset="0"/>
                <a:cs typeface="Arial" charset="0"/>
              </a:rPr>
            </a:br>
            <a:r>
              <a:rPr lang="en-US" sz="4000" b="1" i="1" dirty="0">
                <a:solidFill>
                  <a:schemeClr val="accent2">
                    <a:lumMod val="50000"/>
                  </a:schemeClr>
                </a:solidFill>
                <a:latin typeface="Arial" charset="0"/>
                <a:cs typeface="Arial" charset="0"/>
              </a:rPr>
              <a:t>for the Future”</a:t>
            </a:r>
            <a:endParaRPr lang="en-US" sz="3600" b="1" i="1" dirty="0">
              <a:solidFill>
                <a:schemeClr val="accent2">
                  <a:lumMod val="50000"/>
                </a:schemeClr>
              </a:solidFill>
              <a:latin typeface="Arial" charset="0"/>
              <a:cs typeface="Arial" charset="0"/>
            </a:endParaRPr>
          </a:p>
        </p:txBody>
      </p:sp>
    </p:spTree>
    <p:extLst>
      <p:ext uri="{BB962C8B-B14F-4D97-AF65-F5344CB8AC3E}">
        <p14:creationId xmlns:p14="http://schemas.microsoft.com/office/powerpoint/2010/main" val="3055348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0"/>
          <p:cNvPicPr>
            <a:picLocks noChangeAspect="1"/>
          </p:cNvPicPr>
          <p:nvPr/>
        </p:nvPicPr>
        <p:blipFill>
          <a:blip r:embed="rId2" cstate="print"/>
          <a:srcRect/>
          <a:stretch>
            <a:fillRect/>
          </a:stretch>
        </p:blipFill>
        <p:spPr bwMode="auto">
          <a:xfrm>
            <a:off x="3200400" y="381000"/>
            <a:ext cx="6573838" cy="2590800"/>
          </a:xfrm>
          <a:prstGeom prst="rect">
            <a:avLst/>
          </a:prstGeom>
          <a:noFill/>
          <a:ln w="9525">
            <a:noFill/>
            <a:miter lim="800000"/>
            <a:headEnd/>
            <a:tailEnd/>
          </a:ln>
        </p:spPr>
      </p:pic>
    </p:spTree>
    <p:extLst>
      <p:ext uri="{BB962C8B-B14F-4D97-AF65-F5344CB8AC3E}">
        <p14:creationId xmlns:p14="http://schemas.microsoft.com/office/powerpoint/2010/main" val="109695499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dirty="0"/>
              <a:t>		</a:t>
            </a:r>
            <a:r>
              <a:rPr lang="en-US" b="1" dirty="0">
                <a:solidFill>
                  <a:srgbClr val="FFFF00"/>
                </a:solidFill>
              </a:rPr>
              <a:t>Quick Facts</a:t>
            </a:r>
          </a:p>
        </p:txBody>
      </p:sp>
      <p:graphicFrame>
        <p:nvGraphicFramePr>
          <p:cNvPr id="2" name="Table 1"/>
          <p:cNvGraphicFramePr>
            <a:graphicFrameLocks noGrp="1"/>
          </p:cNvGraphicFramePr>
          <p:nvPr/>
        </p:nvGraphicFramePr>
        <p:xfrm>
          <a:off x="228600" y="1981200"/>
          <a:ext cx="8763000" cy="4419600"/>
        </p:xfrm>
        <a:graphic>
          <a:graphicData uri="http://schemas.openxmlformats.org/drawingml/2006/table">
            <a:tbl>
              <a:tblPr firstRow="1" firstCol="1" bandRow="1">
                <a:tableStyleId>{5C22544A-7EE6-4342-B048-85BDC9FD1C3A}</a:tableStyleId>
              </a:tblPr>
              <a:tblGrid>
                <a:gridCol w="1322717">
                  <a:extLst>
                    <a:ext uri="{9D8B030D-6E8A-4147-A177-3AD203B41FA5}">
                      <a16:colId xmlns:a16="http://schemas.microsoft.com/office/drawing/2014/main" val="758418681"/>
                    </a:ext>
                  </a:extLst>
                </a:gridCol>
                <a:gridCol w="3962748">
                  <a:extLst>
                    <a:ext uri="{9D8B030D-6E8A-4147-A177-3AD203B41FA5}">
                      <a16:colId xmlns:a16="http://schemas.microsoft.com/office/drawing/2014/main" val="2054585007"/>
                    </a:ext>
                  </a:extLst>
                </a:gridCol>
                <a:gridCol w="3477535">
                  <a:extLst>
                    <a:ext uri="{9D8B030D-6E8A-4147-A177-3AD203B41FA5}">
                      <a16:colId xmlns:a16="http://schemas.microsoft.com/office/drawing/2014/main" val="2217830214"/>
                    </a:ext>
                  </a:extLst>
                </a:gridCol>
              </a:tblGrid>
              <a:tr h="766914">
                <a:tc>
                  <a:txBody>
                    <a:bodyPr/>
                    <a:lstStyle/>
                    <a:p>
                      <a:pPr marL="0" marR="0" fontAlgn="auto">
                        <a:lnSpc>
                          <a:spcPct val="120000"/>
                        </a:lnSpc>
                        <a:spcBef>
                          <a:spcPts val="0"/>
                        </a:spcBef>
                        <a:spcAft>
                          <a:spcPts val="0"/>
                        </a:spcAft>
                      </a:pPr>
                      <a:r>
                        <a:rPr lang="en-US" sz="2000" baseline="0" dirty="0">
                          <a:effectLst/>
                          <a:latin typeface="Arial" panose="020B0604020202020204" pitchFamily="34" charset="0"/>
                          <a:cs typeface="Arial" panose="020B0604020202020204" pitchFamily="34" charset="0"/>
                        </a:rPr>
                        <a:t> </a:t>
                      </a:r>
                      <a:endParaRPr lang="en-US" sz="2000" baseline="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20000"/>
                        </a:lnSpc>
                        <a:spcBef>
                          <a:spcPts val="0"/>
                        </a:spcBef>
                        <a:spcAft>
                          <a:spcPts val="0"/>
                        </a:spcAft>
                      </a:pPr>
                      <a:r>
                        <a:rPr lang="en-US" sz="2000" baseline="0" dirty="0">
                          <a:solidFill>
                            <a:srgbClr val="FFFF00"/>
                          </a:solidFill>
                          <a:effectLst/>
                          <a:latin typeface="Arial" panose="020B0604020202020204" pitchFamily="34" charset="0"/>
                          <a:cs typeface="Arial" panose="020B0604020202020204" pitchFamily="34" charset="0"/>
                        </a:rPr>
                        <a:t>Level Premium Term</a:t>
                      </a:r>
                      <a:endParaRPr lang="en-US" sz="2000" baseline="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20000"/>
                        </a:lnSpc>
                        <a:spcBef>
                          <a:spcPts val="0"/>
                        </a:spcBef>
                        <a:spcAft>
                          <a:spcPts val="0"/>
                        </a:spcAft>
                      </a:pPr>
                      <a:r>
                        <a:rPr lang="en-US" sz="2000" baseline="0" dirty="0">
                          <a:solidFill>
                            <a:srgbClr val="FFFF00"/>
                          </a:solidFill>
                          <a:effectLst/>
                          <a:latin typeface="Arial" panose="020B0604020202020204" pitchFamily="34" charset="0"/>
                          <a:cs typeface="Arial" panose="020B0604020202020204" pitchFamily="34" charset="0"/>
                        </a:rPr>
                        <a:t>Annual Renewable Term</a:t>
                      </a:r>
                      <a:endParaRPr lang="en-US" sz="2000" baseline="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409628722"/>
                  </a:ext>
                </a:extLst>
              </a:tr>
              <a:tr h="1467972">
                <a:tc>
                  <a:txBody>
                    <a:bodyPr/>
                    <a:lstStyle/>
                    <a:p>
                      <a:pPr marL="0" marR="0">
                        <a:lnSpc>
                          <a:spcPct val="120000"/>
                        </a:lnSpc>
                        <a:spcBef>
                          <a:spcPts val="0"/>
                        </a:spcBef>
                        <a:spcAft>
                          <a:spcPts val="0"/>
                        </a:spcAft>
                      </a:pPr>
                      <a:r>
                        <a:rPr lang="en-US" sz="1400" baseline="0" dirty="0">
                          <a:effectLst/>
                          <a:latin typeface="Arial" panose="020B0604020202020204" pitchFamily="34" charset="0"/>
                          <a:cs typeface="Arial" panose="020B0604020202020204" pitchFamily="34" charset="0"/>
                        </a:rPr>
                        <a:t>Product Summary</a:t>
                      </a:r>
                      <a:endParaRPr lang="en-US" sz="2000" baseline="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20000"/>
                        </a:lnSpc>
                        <a:spcBef>
                          <a:spcPts val="0"/>
                        </a:spcBef>
                        <a:spcAft>
                          <a:spcPts val="0"/>
                        </a:spcAft>
                      </a:pPr>
                      <a:r>
                        <a:rPr lang="en-US" sz="1800" baseline="0" dirty="0">
                          <a:effectLst/>
                          <a:latin typeface="Arial" panose="020B0604020202020204" pitchFamily="34" charset="0"/>
                          <a:cs typeface="Arial" panose="020B0604020202020204" pitchFamily="34" charset="0"/>
                        </a:rPr>
                        <a:t>Offers a level premium for a period of </a:t>
                      </a:r>
                      <a:r>
                        <a:rPr lang="en-US" sz="1800" baseline="0" dirty="0">
                          <a:effectLst/>
                          <a:highlight>
                            <a:srgbClr val="FFFF00"/>
                          </a:highlight>
                          <a:latin typeface="Arial" panose="020B0604020202020204" pitchFamily="34" charset="0"/>
                          <a:cs typeface="Arial" panose="020B0604020202020204" pitchFamily="34" charset="0"/>
                        </a:rPr>
                        <a:t>10, 15, 20 or 30 years.</a:t>
                      </a:r>
                    </a:p>
                    <a:p>
                      <a:pPr marL="0" marR="0">
                        <a:lnSpc>
                          <a:spcPct val="120000"/>
                        </a:lnSpc>
                        <a:spcBef>
                          <a:spcPts val="0"/>
                        </a:spcBef>
                        <a:spcAft>
                          <a:spcPts val="0"/>
                        </a:spcAft>
                      </a:pPr>
                      <a:r>
                        <a:rPr lang="en-US" sz="1800" baseline="0" dirty="0">
                          <a:effectLst/>
                          <a:latin typeface="Arial" panose="020B0604020202020204" pitchFamily="34" charset="0"/>
                          <a:cs typeface="Arial" panose="020B0604020202020204" pitchFamily="34" charset="0"/>
                        </a:rPr>
                        <a:t> </a:t>
                      </a:r>
                    </a:p>
                    <a:p>
                      <a:pPr marL="0" marR="0">
                        <a:lnSpc>
                          <a:spcPct val="120000"/>
                        </a:lnSpc>
                        <a:spcBef>
                          <a:spcPts val="0"/>
                        </a:spcBef>
                        <a:spcAft>
                          <a:spcPts val="0"/>
                        </a:spcAft>
                      </a:pPr>
                      <a:endParaRPr lang="en-US" sz="2800" b="1" baseline="0" dirty="0">
                        <a:solidFill>
                          <a:schemeClr val="bg1"/>
                        </a:solidFill>
                        <a:effectLst/>
                        <a:highlight>
                          <a:srgbClr val="000000"/>
                        </a:highligh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20000"/>
                        </a:lnSpc>
                        <a:spcBef>
                          <a:spcPts val="0"/>
                        </a:spcBef>
                        <a:spcAft>
                          <a:spcPts val="0"/>
                        </a:spcAft>
                      </a:pPr>
                      <a:r>
                        <a:rPr lang="en-US" sz="1800" baseline="0" dirty="0">
                          <a:effectLst/>
                          <a:latin typeface="Arial" panose="020B0604020202020204" pitchFamily="34" charset="0"/>
                          <a:cs typeface="Arial" panose="020B0604020202020204" pitchFamily="34" charset="0"/>
                        </a:rPr>
                        <a:t>Offers a level death benefit to age 75 with affordable and competitive initial premiums increasing annually.</a:t>
                      </a:r>
                      <a:endParaRPr lang="en-US" sz="2800" baseline="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042175546"/>
                  </a:ext>
                </a:extLst>
              </a:tr>
              <a:tr h="1467972">
                <a:tc>
                  <a:txBody>
                    <a:bodyPr/>
                    <a:lstStyle/>
                    <a:p>
                      <a:pPr marL="0" marR="0">
                        <a:lnSpc>
                          <a:spcPct val="120000"/>
                        </a:lnSpc>
                        <a:spcBef>
                          <a:spcPts val="0"/>
                        </a:spcBef>
                        <a:spcAft>
                          <a:spcPts val="0"/>
                        </a:spcAft>
                      </a:pPr>
                      <a:r>
                        <a:rPr lang="en-US" sz="1400" baseline="0">
                          <a:effectLst/>
                          <a:latin typeface="Arial" panose="020B0604020202020204" pitchFamily="34" charset="0"/>
                          <a:cs typeface="Arial" panose="020B0604020202020204" pitchFamily="34" charset="0"/>
                        </a:rPr>
                        <a:t>Issue Ages</a:t>
                      </a:r>
                      <a:endParaRPr lang="en-US" sz="2000" baseline="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20000"/>
                        </a:lnSpc>
                        <a:spcBef>
                          <a:spcPts val="0"/>
                        </a:spcBef>
                        <a:spcAft>
                          <a:spcPts val="0"/>
                        </a:spcAft>
                      </a:pPr>
                      <a:r>
                        <a:rPr lang="en-US" sz="1800" baseline="0">
                          <a:effectLst/>
                          <a:latin typeface="Arial" panose="020B0604020202020204" pitchFamily="34" charset="0"/>
                          <a:cs typeface="Arial" panose="020B0604020202020204" pitchFamily="34" charset="0"/>
                        </a:rPr>
                        <a:t>10 Year: 18 - 70</a:t>
                      </a:r>
                      <a:endParaRPr lang="en-US" sz="2800" baseline="0">
                        <a:effectLst/>
                        <a:latin typeface="Arial" panose="020B0604020202020204" pitchFamily="34" charset="0"/>
                        <a:cs typeface="Arial" panose="020B0604020202020204" pitchFamily="34" charset="0"/>
                      </a:endParaRPr>
                    </a:p>
                    <a:p>
                      <a:pPr marL="0" marR="0">
                        <a:lnSpc>
                          <a:spcPct val="120000"/>
                        </a:lnSpc>
                        <a:spcBef>
                          <a:spcPts val="0"/>
                        </a:spcBef>
                        <a:spcAft>
                          <a:spcPts val="0"/>
                        </a:spcAft>
                      </a:pPr>
                      <a:r>
                        <a:rPr lang="en-US" sz="1800" baseline="0">
                          <a:effectLst/>
                          <a:latin typeface="Arial" panose="020B0604020202020204" pitchFamily="34" charset="0"/>
                          <a:cs typeface="Arial" panose="020B0604020202020204" pitchFamily="34" charset="0"/>
                        </a:rPr>
                        <a:t>15 Year: 18 - 65</a:t>
                      </a:r>
                      <a:endParaRPr lang="en-US" sz="2800" baseline="0">
                        <a:effectLst/>
                        <a:latin typeface="Arial" panose="020B0604020202020204" pitchFamily="34" charset="0"/>
                        <a:cs typeface="Arial" panose="020B0604020202020204" pitchFamily="34" charset="0"/>
                      </a:endParaRPr>
                    </a:p>
                    <a:p>
                      <a:pPr marL="0" marR="0">
                        <a:lnSpc>
                          <a:spcPct val="120000"/>
                        </a:lnSpc>
                        <a:spcBef>
                          <a:spcPts val="0"/>
                        </a:spcBef>
                        <a:spcAft>
                          <a:spcPts val="0"/>
                        </a:spcAft>
                      </a:pPr>
                      <a:r>
                        <a:rPr lang="en-US" sz="1800" baseline="0">
                          <a:effectLst/>
                          <a:latin typeface="Arial" panose="020B0604020202020204" pitchFamily="34" charset="0"/>
                          <a:cs typeface="Arial" panose="020B0604020202020204" pitchFamily="34" charset="0"/>
                        </a:rPr>
                        <a:t>20 Year: 18 - 60</a:t>
                      </a:r>
                      <a:endParaRPr lang="en-US" sz="2800" baseline="0">
                        <a:effectLst/>
                        <a:latin typeface="Arial" panose="020B0604020202020204" pitchFamily="34" charset="0"/>
                        <a:cs typeface="Arial" panose="020B0604020202020204" pitchFamily="34" charset="0"/>
                      </a:endParaRPr>
                    </a:p>
                    <a:p>
                      <a:pPr marL="0" marR="0">
                        <a:lnSpc>
                          <a:spcPct val="120000"/>
                        </a:lnSpc>
                        <a:spcBef>
                          <a:spcPts val="0"/>
                        </a:spcBef>
                        <a:spcAft>
                          <a:spcPts val="0"/>
                        </a:spcAft>
                      </a:pPr>
                      <a:r>
                        <a:rPr lang="en-US" sz="1800" baseline="0">
                          <a:effectLst/>
                          <a:latin typeface="Arial" panose="020B0604020202020204" pitchFamily="34" charset="0"/>
                          <a:cs typeface="Arial" panose="020B0604020202020204" pitchFamily="34" charset="0"/>
                        </a:rPr>
                        <a:t>30 Year: 18 - 50 </a:t>
                      </a:r>
                      <a:endParaRPr lang="en-US" sz="2800" baseline="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20000"/>
                        </a:lnSpc>
                        <a:spcBef>
                          <a:spcPts val="0"/>
                        </a:spcBef>
                        <a:spcAft>
                          <a:spcPts val="0"/>
                        </a:spcAft>
                      </a:pPr>
                      <a:r>
                        <a:rPr lang="en-US" sz="1800" baseline="0" dirty="0">
                          <a:effectLst/>
                          <a:latin typeface="Arial" panose="020B0604020202020204" pitchFamily="34" charset="0"/>
                          <a:cs typeface="Arial" panose="020B0604020202020204" pitchFamily="34" charset="0"/>
                        </a:rPr>
                        <a:t>18 - 65</a:t>
                      </a:r>
                      <a:endParaRPr lang="en-US" sz="2800" baseline="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81891542"/>
                  </a:ext>
                </a:extLst>
              </a:tr>
              <a:tr h="716742">
                <a:tc>
                  <a:txBody>
                    <a:bodyPr/>
                    <a:lstStyle/>
                    <a:p>
                      <a:pPr marL="0" marR="0">
                        <a:lnSpc>
                          <a:spcPct val="120000"/>
                        </a:lnSpc>
                        <a:spcBef>
                          <a:spcPts val="0"/>
                        </a:spcBef>
                        <a:spcAft>
                          <a:spcPts val="0"/>
                        </a:spcAft>
                      </a:pPr>
                      <a:r>
                        <a:rPr lang="en-US" sz="1400" baseline="0">
                          <a:effectLst/>
                          <a:latin typeface="Arial" panose="020B0604020202020204" pitchFamily="34" charset="0"/>
                          <a:cs typeface="Arial" panose="020B0604020202020204" pitchFamily="34" charset="0"/>
                        </a:rPr>
                        <a:t>Min. Face Amount</a:t>
                      </a:r>
                      <a:endParaRPr lang="en-US" sz="2000" baseline="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20000"/>
                        </a:lnSpc>
                        <a:spcBef>
                          <a:spcPts val="0"/>
                        </a:spcBef>
                        <a:spcAft>
                          <a:spcPts val="0"/>
                        </a:spcAft>
                      </a:pPr>
                      <a:r>
                        <a:rPr lang="en-US" sz="1800" baseline="0" dirty="0">
                          <a:effectLst/>
                          <a:latin typeface="Arial" panose="020B0604020202020204" pitchFamily="34" charset="0"/>
                          <a:cs typeface="Arial" panose="020B0604020202020204" pitchFamily="34" charset="0"/>
                        </a:rPr>
                        <a:t>$100,000 </a:t>
                      </a:r>
                      <a:endParaRPr lang="en-US" sz="2800" b="1" baseline="0" dirty="0">
                        <a:solidFill>
                          <a:srgbClr val="FF0000"/>
                        </a:solidFill>
                        <a:effectLst/>
                        <a:latin typeface="Arial" panose="020B0604020202020204" pitchFamily="34" charset="0"/>
                        <a:cs typeface="Arial" panose="020B0604020202020204" pitchFamily="34" charset="0"/>
                      </a:endParaRPr>
                    </a:p>
                    <a:p>
                      <a:pPr marL="0" marR="0">
                        <a:lnSpc>
                          <a:spcPct val="120000"/>
                        </a:lnSpc>
                        <a:spcBef>
                          <a:spcPts val="0"/>
                        </a:spcBef>
                        <a:spcAft>
                          <a:spcPts val="0"/>
                        </a:spcAft>
                      </a:pPr>
                      <a:r>
                        <a:rPr lang="en-US" sz="1800" baseline="0" dirty="0">
                          <a:effectLst/>
                          <a:latin typeface="Arial" panose="020B0604020202020204" pitchFamily="34" charset="0"/>
                          <a:cs typeface="Arial" panose="020B0604020202020204" pitchFamily="34" charset="0"/>
                        </a:rPr>
                        <a:t>$50,000 (New York)</a:t>
                      </a:r>
                      <a:endParaRPr lang="en-US" sz="2800" baseline="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20000"/>
                        </a:lnSpc>
                        <a:spcBef>
                          <a:spcPts val="0"/>
                        </a:spcBef>
                        <a:spcAft>
                          <a:spcPts val="0"/>
                        </a:spcAft>
                      </a:pPr>
                      <a:r>
                        <a:rPr lang="en-US" sz="1800" baseline="0" dirty="0">
                          <a:effectLst/>
                          <a:latin typeface="Arial" panose="020B0604020202020204" pitchFamily="34" charset="0"/>
                          <a:cs typeface="Arial" panose="020B0604020202020204" pitchFamily="34" charset="0"/>
                        </a:rPr>
                        <a:t>$100,000</a:t>
                      </a:r>
                    </a:p>
                    <a:p>
                      <a:pPr marL="0" marR="0">
                        <a:lnSpc>
                          <a:spcPct val="120000"/>
                        </a:lnSpc>
                        <a:spcBef>
                          <a:spcPts val="0"/>
                        </a:spcBef>
                        <a:spcAft>
                          <a:spcPts val="0"/>
                        </a:spcAft>
                      </a:pPr>
                      <a:r>
                        <a:rPr lang="en-US" sz="1800" baseline="0" dirty="0">
                          <a:effectLst/>
                          <a:latin typeface="Arial" panose="020B0604020202020204" pitchFamily="34" charset="0"/>
                          <a:cs typeface="Arial" panose="020B0604020202020204" pitchFamily="34" charset="0"/>
                        </a:rPr>
                        <a:t>$50,000 (New York)</a:t>
                      </a:r>
                      <a:endParaRPr lang="en-US" sz="2800" baseline="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542589451"/>
                  </a:ext>
                </a:extLst>
              </a:tr>
            </a:tbl>
          </a:graphicData>
        </a:graphic>
      </p:graphicFrame>
    </p:spTree>
    <p:extLst>
      <p:ext uri="{BB962C8B-B14F-4D97-AF65-F5344CB8AC3E}">
        <p14:creationId xmlns:p14="http://schemas.microsoft.com/office/powerpoint/2010/main" val="291128503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le 1"/>
          <p:cNvSpPr>
            <a:spLocks noGrp="1"/>
          </p:cNvSpPr>
          <p:nvPr>
            <p:ph type="title"/>
          </p:nvPr>
        </p:nvSpPr>
        <p:spPr/>
        <p:txBody>
          <a:bodyPr/>
          <a:lstStyle/>
          <a:p>
            <a:r>
              <a:rPr lang="en-US" altLang="en-US" dirty="0">
                <a:latin typeface="Arial" charset="0"/>
                <a:cs typeface="Arial" charset="0"/>
              </a:rPr>
              <a:t>	 </a:t>
            </a:r>
            <a:r>
              <a:rPr lang="en-US" altLang="en-US" b="1" dirty="0">
                <a:solidFill>
                  <a:srgbClr val="FFFF00"/>
                </a:solidFill>
                <a:latin typeface="Arial" charset="0"/>
                <a:cs typeface="Arial" charset="0"/>
              </a:rPr>
              <a:t>Life Product “Niches”</a:t>
            </a:r>
          </a:p>
        </p:txBody>
      </p:sp>
      <p:sp>
        <p:nvSpPr>
          <p:cNvPr id="3" name="Content Placeholder 2"/>
          <p:cNvSpPr>
            <a:spLocks noGrp="1"/>
          </p:cNvSpPr>
          <p:nvPr>
            <p:ph idx="1"/>
          </p:nvPr>
        </p:nvSpPr>
        <p:spPr/>
        <p:txBody>
          <a:bodyPr/>
          <a:lstStyle/>
          <a:p>
            <a:pPr>
              <a:defRPr/>
            </a:pPr>
            <a:r>
              <a:rPr lang="en-US" b="1" dirty="0">
                <a:solidFill>
                  <a:srgbClr val="FF0000"/>
                </a:solidFill>
              </a:rPr>
              <a:t>Signature Term </a:t>
            </a:r>
            <a:r>
              <a:rPr lang="en-US" dirty="0"/>
              <a:t>– 					</a:t>
            </a:r>
            <a:r>
              <a:rPr lang="en-US" sz="2800" dirty="0"/>
              <a:t>Total Package Portfolio 					</a:t>
            </a:r>
            <a:r>
              <a:rPr lang="en-US" sz="2400" dirty="0"/>
              <a:t>5 Products 							Term to Term Conversion 					</a:t>
            </a:r>
            <a:r>
              <a:rPr lang="en-US" sz="2400" b="1" i="1" dirty="0">
                <a:solidFill>
                  <a:srgbClr val="FF0000"/>
                </a:solidFill>
              </a:rPr>
              <a:t>Underwriting Xpress and Xpress Plus </a:t>
            </a:r>
            <a:r>
              <a:rPr lang="en-US" sz="2400" dirty="0"/>
              <a:t>		</a:t>
            </a:r>
            <a:r>
              <a:rPr lang="en-US" sz="2400" b="1" i="1" dirty="0">
                <a:solidFill>
                  <a:srgbClr val="FF0000"/>
                </a:solidFill>
              </a:rPr>
              <a:t>Living Benefits </a:t>
            </a:r>
            <a:r>
              <a:rPr lang="en-US" sz="2400" dirty="0"/>
              <a:t>						Conversion Credit 				</a:t>
            </a:r>
          </a:p>
          <a:p>
            <a:pPr>
              <a:defRPr/>
            </a:pPr>
            <a:endParaRPr lang="en-US" sz="2400" dirty="0"/>
          </a:p>
          <a:p>
            <a:pPr marL="0" indent="0">
              <a:buFont typeface="Arial" charset="0"/>
              <a:buNone/>
              <a:defRPr/>
            </a:pPr>
            <a:r>
              <a:rPr lang="en-US" sz="2400" dirty="0"/>
              <a:t>		</a:t>
            </a:r>
            <a:r>
              <a:rPr lang="en-US" dirty="0"/>
              <a:t>Competitive Rates</a:t>
            </a:r>
          </a:p>
        </p:txBody>
      </p:sp>
    </p:spTree>
    <p:extLst>
      <p:ext uri="{BB962C8B-B14F-4D97-AF65-F5344CB8AC3E}">
        <p14:creationId xmlns:p14="http://schemas.microsoft.com/office/powerpoint/2010/main" val="2798819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62400" y="860425"/>
            <a:ext cx="4953000" cy="1143000"/>
          </a:xfrm>
        </p:spPr>
        <p:txBody>
          <a:bodyPr>
            <a:noAutofit/>
          </a:bodyPr>
          <a:lstStyle/>
          <a:p>
            <a:r>
              <a:rPr lang="en-US" sz="4400" dirty="0"/>
              <a:t>Signature Whole Life Insurance</a:t>
            </a:r>
            <a:br>
              <a:rPr lang="en-US" sz="4400" dirty="0"/>
            </a:br>
            <a:r>
              <a:rPr lang="en-US" sz="3600" b="1" i="1" dirty="0">
                <a:highlight>
                  <a:srgbClr val="FFFF00"/>
                </a:highlight>
              </a:rPr>
              <a:t>Minimum $10,000</a:t>
            </a:r>
          </a:p>
        </p:txBody>
      </p:sp>
      <p:sp>
        <p:nvSpPr>
          <p:cNvPr id="3" name="Subtitle 2"/>
          <p:cNvSpPr>
            <a:spLocks noGrp="1"/>
          </p:cNvSpPr>
          <p:nvPr>
            <p:ph type="subTitle" idx="1"/>
          </p:nvPr>
        </p:nvSpPr>
        <p:spPr>
          <a:xfrm>
            <a:off x="3962400" y="2895600"/>
            <a:ext cx="5029200" cy="1143000"/>
          </a:xfrm>
        </p:spPr>
        <p:txBody>
          <a:bodyPr>
            <a:normAutofit/>
          </a:bodyPr>
          <a:lstStyle/>
          <a:p>
            <a:r>
              <a:rPr lang="en-US" dirty="0"/>
              <a:t>with a Flexible Paid-Up Additions Rider</a:t>
            </a:r>
          </a:p>
        </p:txBody>
      </p:sp>
    </p:spTree>
    <p:extLst>
      <p:ext uri="{BB962C8B-B14F-4D97-AF65-F5344CB8AC3E}">
        <p14:creationId xmlns:p14="http://schemas.microsoft.com/office/powerpoint/2010/main" val="3341957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rPr>
              <a:t>	    Available Riders</a:t>
            </a:r>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947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D5038-AD8E-4AE8-89CD-FE19D52DEE6C}"/>
              </a:ext>
            </a:extLst>
          </p:cNvPr>
          <p:cNvSpPr>
            <a:spLocks noGrp="1"/>
          </p:cNvSpPr>
          <p:nvPr>
            <p:ph type="title"/>
          </p:nvPr>
        </p:nvSpPr>
        <p:spPr/>
        <p:txBody>
          <a:bodyPr/>
          <a:lstStyle/>
          <a:p>
            <a:r>
              <a:rPr lang="en-US" dirty="0"/>
              <a:t>          </a:t>
            </a:r>
            <a:r>
              <a:rPr lang="en-US" b="1" dirty="0">
                <a:solidFill>
                  <a:srgbClr val="FFFF00"/>
                </a:solidFill>
              </a:rPr>
              <a:t>IUL Products Niches</a:t>
            </a:r>
          </a:p>
        </p:txBody>
      </p:sp>
      <p:sp>
        <p:nvSpPr>
          <p:cNvPr id="3" name="Content Placeholder 2">
            <a:extLst>
              <a:ext uri="{FF2B5EF4-FFF2-40B4-BE49-F238E27FC236}">
                <a16:creationId xmlns:a16="http://schemas.microsoft.com/office/drawing/2014/main" id="{3D72A87C-7158-4768-BD18-7C49D26BCD8E}"/>
              </a:ext>
            </a:extLst>
          </p:cNvPr>
          <p:cNvSpPr>
            <a:spLocks noGrp="1"/>
          </p:cNvSpPr>
          <p:nvPr>
            <p:ph idx="1"/>
          </p:nvPr>
        </p:nvSpPr>
        <p:spPr/>
        <p:txBody>
          <a:bodyPr/>
          <a:lstStyle/>
          <a:p>
            <a:pPr marL="0" indent="0">
              <a:buNone/>
            </a:pPr>
            <a:r>
              <a:rPr lang="en-US" dirty="0"/>
              <a:t>1.  GUL – </a:t>
            </a:r>
            <a:r>
              <a:rPr lang="en-US" b="1" dirty="0">
                <a:solidFill>
                  <a:srgbClr val="FF0000"/>
                </a:solidFill>
              </a:rPr>
              <a:t>Lowest Rates</a:t>
            </a:r>
            <a:r>
              <a:rPr lang="en-US" dirty="0"/>
              <a:t>. Dial in long term      	guarantee. Permanent Term with ROP.</a:t>
            </a:r>
          </a:p>
          <a:p>
            <a:pPr marL="514350" indent="-514350">
              <a:buAutoNum type="arabicPeriod" startAt="2"/>
            </a:pPr>
            <a:r>
              <a:rPr lang="en-US" dirty="0"/>
              <a:t>Protection IUL -  </a:t>
            </a:r>
            <a:r>
              <a:rPr lang="en-US" b="1" dirty="0">
                <a:solidFill>
                  <a:srgbClr val="FF0000"/>
                </a:solidFill>
              </a:rPr>
              <a:t>Moderate Rate. </a:t>
            </a:r>
            <a:r>
              <a:rPr lang="en-US" dirty="0"/>
              <a:t>Dial in   	guarantee 80-121 and Premium. CV 	with longer Guarantees. No ROP</a:t>
            </a:r>
          </a:p>
          <a:p>
            <a:pPr marL="514350" indent="-514350">
              <a:buAutoNum type="arabicPeriod" startAt="2"/>
            </a:pPr>
            <a:r>
              <a:rPr lang="en-US" dirty="0"/>
              <a:t>Performance IUL – </a:t>
            </a:r>
            <a:r>
              <a:rPr lang="en-US" b="1" dirty="0">
                <a:solidFill>
                  <a:srgbClr val="FF0000"/>
                </a:solidFill>
              </a:rPr>
              <a:t>Highest Rates. </a:t>
            </a:r>
            <a:r>
              <a:rPr lang="en-US" dirty="0"/>
              <a:t>Cash 	Cow in short term with shorter 	guarantees and No ROP. </a:t>
            </a:r>
          </a:p>
          <a:p>
            <a:pPr marL="0" indent="0">
              <a:buNone/>
            </a:pPr>
            <a:endParaRPr lang="en-US" b="1" dirty="0">
              <a:solidFill>
                <a:srgbClr val="FF0000"/>
              </a:solidFill>
            </a:endParaRPr>
          </a:p>
        </p:txBody>
      </p:sp>
    </p:spTree>
    <p:extLst>
      <p:ext uri="{BB962C8B-B14F-4D97-AF65-F5344CB8AC3E}">
        <p14:creationId xmlns:p14="http://schemas.microsoft.com/office/powerpoint/2010/main" val="1890965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3962400" y="228600"/>
            <a:ext cx="4953000" cy="1905000"/>
          </a:xfrm>
        </p:spPr>
        <p:txBody>
          <a:bodyPr>
            <a:normAutofit fontScale="90000"/>
          </a:bodyPr>
          <a:lstStyle/>
          <a:p>
            <a:pPr>
              <a:defRPr/>
            </a:pPr>
            <a:br>
              <a:rPr lang="en-US" sz="2800" b="1" dirty="0">
                <a:latin typeface="Arial" charset="0"/>
                <a:cs typeface="Arial" charset="0"/>
              </a:rPr>
            </a:br>
            <a:r>
              <a:rPr lang="en-US" sz="3100" b="1" dirty="0">
                <a:latin typeface="Arial" charset="0"/>
                <a:cs typeface="Arial" charset="0"/>
              </a:rPr>
              <a:t>American National </a:t>
            </a:r>
            <a:br>
              <a:rPr lang="en-US" sz="3100" b="1" dirty="0">
                <a:latin typeface="Arial" charset="0"/>
                <a:cs typeface="Arial" charset="0"/>
              </a:rPr>
            </a:br>
            <a:r>
              <a:rPr lang="en-US" sz="3100" b="1" dirty="0">
                <a:latin typeface="Arial" charset="0"/>
                <a:cs typeface="Arial" charset="0"/>
              </a:rPr>
              <a:t>Insurance Company</a:t>
            </a:r>
            <a:br>
              <a:rPr lang="en-US" sz="3100" b="1" dirty="0">
                <a:latin typeface="Arial" charset="0"/>
                <a:cs typeface="Arial" charset="0"/>
              </a:rPr>
            </a:br>
            <a:r>
              <a:rPr lang="en-US" sz="3100" b="1" dirty="0">
                <a:latin typeface="Arial" charset="0"/>
                <a:cs typeface="Arial" charset="0"/>
              </a:rPr>
              <a:t>and </a:t>
            </a:r>
            <a:br>
              <a:rPr lang="en-US" sz="3100" b="1" dirty="0">
                <a:latin typeface="Arial" charset="0"/>
                <a:cs typeface="Arial" charset="0"/>
              </a:rPr>
            </a:br>
            <a:r>
              <a:rPr lang="en-US" sz="3100" b="1" dirty="0">
                <a:latin typeface="Arial" charset="0"/>
                <a:cs typeface="Arial" charset="0"/>
              </a:rPr>
              <a:t>YOU</a:t>
            </a:r>
          </a:p>
        </p:txBody>
      </p:sp>
      <p:sp>
        <p:nvSpPr>
          <p:cNvPr id="5123" name="Content Placeholder 2"/>
          <p:cNvSpPr>
            <a:spLocks noGrp="1"/>
          </p:cNvSpPr>
          <p:nvPr>
            <p:ph type="subTitle" idx="1"/>
          </p:nvPr>
        </p:nvSpPr>
        <p:spPr>
          <a:xfrm>
            <a:off x="3962400" y="2438400"/>
            <a:ext cx="5029200" cy="1752600"/>
          </a:xfrm>
        </p:spPr>
        <p:txBody>
          <a:bodyPr/>
          <a:lstStyle/>
          <a:p>
            <a:r>
              <a:rPr lang="en-US" sz="2400" b="1" i="1" dirty="0">
                <a:solidFill>
                  <a:srgbClr val="FF0000"/>
                </a:solidFill>
                <a:latin typeface="Arial" charset="0"/>
                <a:cs typeface="Arial" charset="0"/>
              </a:rPr>
              <a:t>Partners - Home</a:t>
            </a:r>
          </a:p>
          <a:p>
            <a:r>
              <a:rPr lang="en-US" sz="2400" b="1" i="1" dirty="0">
                <a:solidFill>
                  <a:schemeClr val="accent2">
                    <a:lumMod val="50000"/>
                  </a:schemeClr>
                </a:solidFill>
                <a:latin typeface="Arial" charset="0"/>
                <a:cs typeface="Arial" charset="0"/>
                <a:hlinkClick r:id="rId2"/>
              </a:rPr>
              <a:t>www.img.anicoweb.com</a:t>
            </a:r>
            <a:endParaRPr lang="en-US" sz="2400" b="1" i="1" dirty="0">
              <a:solidFill>
                <a:schemeClr val="accent2">
                  <a:lumMod val="50000"/>
                </a:schemeClr>
              </a:solidFill>
              <a:latin typeface="Arial" charset="0"/>
              <a:cs typeface="Arial" charset="0"/>
            </a:endParaRPr>
          </a:p>
        </p:txBody>
      </p:sp>
    </p:spTree>
    <p:extLst>
      <p:ext uri="{BB962C8B-B14F-4D97-AF65-F5344CB8AC3E}">
        <p14:creationId xmlns:p14="http://schemas.microsoft.com/office/powerpoint/2010/main" val="775260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143000" y="990600"/>
            <a:ext cx="6477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kern="1200">
                <a:solidFill>
                  <a:schemeClr val="bg1"/>
                </a:solidFill>
                <a:latin typeface="Arial" pitchFamily="34" charset="0"/>
                <a:ea typeface="+mj-ea"/>
                <a:cs typeface="Arial" pitchFamily="34" charset="0"/>
              </a:defRPr>
            </a:lvl1pPr>
            <a:lvl2pPr algn="l" rtl="0" eaLnBrk="0" fontAlgn="base" hangingPunct="0">
              <a:spcBef>
                <a:spcPct val="0"/>
              </a:spcBef>
              <a:spcAft>
                <a:spcPct val="0"/>
              </a:spcAft>
              <a:defRPr sz="3200">
                <a:solidFill>
                  <a:schemeClr val="bg1"/>
                </a:solidFill>
                <a:latin typeface="Arial" charset="0"/>
                <a:cs typeface="Arial" charset="0"/>
              </a:defRPr>
            </a:lvl2pPr>
            <a:lvl3pPr algn="l" rtl="0" eaLnBrk="0" fontAlgn="base" hangingPunct="0">
              <a:spcBef>
                <a:spcPct val="0"/>
              </a:spcBef>
              <a:spcAft>
                <a:spcPct val="0"/>
              </a:spcAft>
              <a:defRPr sz="3200">
                <a:solidFill>
                  <a:schemeClr val="bg1"/>
                </a:solidFill>
                <a:latin typeface="Arial" charset="0"/>
                <a:cs typeface="Arial" charset="0"/>
              </a:defRPr>
            </a:lvl3pPr>
            <a:lvl4pPr algn="l" rtl="0" eaLnBrk="0" fontAlgn="base" hangingPunct="0">
              <a:spcBef>
                <a:spcPct val="0"/>
              </a:spcBef>
              <a:spcAft>
                <a:spcPct val="0"/>
              </a:spcAft>
              <a:defRPr sz="3200">
                <a:solidFill>
                  <a:schemeClr val="bg1"/>
                </a:solidFill>
                <a:latin typeface="Arial" charset="0"/>
                <a:cs typeface="Arial" charset="0"/>
              </a:defRPr>
            </a:lvl4pPr>
            <a:lvl5pPr algn="l" rtl="0" eaLnBrk="0" fontAlgn="base" hangingPunct="0">
              <a:spcBef>
                <a:spcPct val="0"/>
              </a:spcBef>
              <a:spcAft>
                <a:spcPct val="0"/>
              </a:spcAft>
              <a:defRPr sz="3200">
                <a:solidFill>
                  <a:schemeClr val="bg1"/>
                </a:solidFill>
                <a:latin typeface="Arial" charset="0"/>
                <a:cs typeface="Arial" charset="0"/>
              </a:defRPr>
            </a:lvl5pPr>
            <a:lvl6pPr marL="457200" algn="l" rtl="0" fontAlgn="base">
              <a:spcBef>
                <a:spcPct val="0"/>
              </a:spcBef>
              <a:spcAft>
                <a:spcPct val="0"/>
              </a:spcAft>
              <a:defRPr sz="3200">
                <a:solidFill>
                  <a:schemeClr val="bg1"/>
                </a:solidFill>
                <a:latin typeface="Arial" charset="0"/>
                <a:cs typeface="Arial" charset="0"/>
              </a:defRPr>
            </a:lvl6pPr>
            <a:lvl7pPr marL="914400" algn="l" rtl="0" fontAlgn="base">
              <a:spcBef>
                <a:spcPct val="0"/>
              </a:spcBef>
              <a:spcAft>
                <a:spcPct val="0"/>
              </a:spcAft>
              <a:defRPr sz="3200">
                <a:solidFill>
                  <a:schemeClr val="bg1"/>
                </a:solidFill>
                <a:latin typeface="Arial" charset="0"/>
                <a:cs typeface="Arial" charset="0"/>
              </a:defRPr>
            </a:lvl7pPr>
            <a:lvl8pPr marL="1371600" algn="l" rtl="0" fontAlgn="base">
              <a:spcBef>
                <a:spcPct val="0"/>
              </a:spcBef>
              <a:spcAft>
                <a:spcPct val="0"/>
              </a:spcAft>
              <a:defRPr sz="3200">
                <a:solidFill>
                  <a:schemeClr val="bg1"/>
                </a:solidFill>
                <a:latin typeface="Arial" charset="0"/>
                <a:cs typeface="Arial" charset="0"/>
              </a:defRPr>
            </a:lvl8pPr>
            <a:lvl9pPr marL="1828800" algn="l" rtl="0" fontAlgn="base">
              <a:spcBef>
                <a:spcPct val="0"/>
              </a:spcBef>
              <a:spcAft>
                <a:spcPct val="0"/>
              </a:spcAft>
              <a:defRPr sz="3200">
                <a:solidFill>
                  <a:schemeClr val="bg1"/>
                </a:solidFill>
                <a:latin typeface="Arial" charset="0"/>
                <a:cs typeface="Arial" charset="0"/>
              </a:defRPr>
            </a:lvl9pPr>
          </a:lstStyle>
          <a:p>
            <a:r>
              <a:rPr lang="en-US" sz="3600" b="1" dirty="0">
                <a:solidFill>
                  <a:srgbClr val="FFFF00"/>
                </a:solidFill>
              </a:rPr>
              <a:t>   Reasons To Do Pensions</a:t>
            </a:r>
            <a:br>
              <a:rPr lang="en-US" sz="4000" b="1" dirty="0"/>
            </a:br>
            <a:endParaRPr lang="en-US" sz="2400" b="1" dirty="0"/>
          </a:p>
        </p:txBody>
      </p:sp>
      <p:sp>
        <p:nvSpPr>
          <p:cNvPr id="2" name="Rectangle 1"/>
          <p:cNvSpPr/>
          <p:nvPr/>
        </p:nvSpPr>
        <p:spPr>
          <a:xfrm>
            <a:off x="1295400" y="2743200"/>
            <a:ext cx="3086100" cy="2123658"/>
          </a:xfrm>
          <a:prstGeom prst="rect">
            <a:avLst/>
          </a:prstGeom>
        </p:spPr>
        <p:txBody>
          <a:bodyPr wrap="square">
            <a:spAutoFit/>
          </a:bodyPr>
          <a:lstStyle/>
          <a:p>
            <a:pPr algn="r"/>
            <a:r>
              <a:rPr lang="en-US" sz="4400" b="1" dirty="0">
                <a:solidFill>
                  <a:schemeClr val="tx2">
                    <a:lumMod val="75000"/>
                  </a:schemeClr>
                </a:solidFill>
                <a:latin typeface="Arial" charset="0"/>
                <a:cs typeface="Arial" charset="0"/>
              </a:rPr>
              <a:t>Target Markets:</a:t>
            </a:r>
          </a:p>
          <a:p>
            <a:pPr algn="r"/>
            <a:r>
              <a:rPr lang="en-US" sz="4400" b="1" dirty="0">
                <a:solidFill>
                  <a:schemeClr val="tx2">
                    <a:lumMod val="75000"/>
                  </a:schemeClr>
                </a:solidFill>
                <a:latin typeface="Arial" charset="0"/>
                <a:cs typeface="Arial" charset="0"/>
              </a:rPr>
              <a:t>Pensions</a:t>
            </a:r>
            <a:endParaRPr lang="en-US" sz="3600" b="1" dirty="0">
              <a:solidFill>
                <a:schemeClr val="tx2">
                  <a:lumMod val="75000"/>
                </a:schemeClr>
              </a:solidFill>
              <a:latin typeface="Arial" charset="0"/>
              <a:cs typeface="Arial" charset="0"/>
            </a:endParaRPr>
          </a:p>
        </p:txBody>
      </p:sp>
      <p:pic>
        <p:nvPicPr>
          <p:cNvPr id="4098" name="Picture 2" descr="C:\Documents and Settings\im7y1k\Local Settings\Temporary Internet Files\Content.IE5\GG0VDSE4\MP900442371[1].jp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724400" y="1981200"/>
            <a:ext cx="4038600" cy="281043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7748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srgbClr val="FFFF00"/>
                </a:solidFill>
              </a:rPr>
              <a:t>		Products</a:t>
            </a:r>
          </a:p>
        </p:txBody>
      </p:sp>
      <p:graphicFrame>
        <p:nvGraphicFramePr>
          <p:cNvPr id="5" name="Diagram 4"/>
          <p:cNvGraphicFramePr/>
          <p:nvPr>
            <p:extLst>
              <p:ext uri="{D42A27DB-BD31-4B8C-83A1-F6EECF244321}">
                <p14:modId xmlns:p14="http://schemas.microsoft.com/office/powerpoint/2010/main" val="3862939442"/>
              </p:ext>
            </p:extLst>
          </p:nvPr>
        </p:nvGraphicFramePr>
        <p:xfrm>
          <a:off x="457200" y="1905000"/>
          <a:ext cx="84582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7153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	</a:t>
            </a:r>
            <a:r>
              <a:rPr lang="en-US" sz="3200" dirty="0">
                <a:solidFill>
                  <a:srgbClr val="FFFF00"/>
                </a:solidFill>
              </a:rPr>
              <a:t>Accelerated Underwriting</a:t>
            </a:r>
          </a:p>
        </p:txBody>
      </p:sp>
      <p:graphicFrame>
        <p:nvGraphicFramePr>
          <p:cNvPr id="4" name="Table 3"/>
          <p:cNvGraphicFramePr>
            <a:graphicFrameLocks noGrp="1"/>
          </p:cNvGraphicFramePr>
          <p:nvPr>
            <p:extLst>
              <p:ext uri="{D42A27DB-BD31-4B8C-83A1-F6EECF244321}">
                <p14:modId xmlns:p14="http://schemas.microsoft.com/office/powerpoint/2010/main" val="2713809208"/>
              </p:ext>
            </p:extLst>
          </p:nvPr>
        </p:nvGraphicFramePr>
        <p:xfrm>
          <a:off x="0" y="1447800"/>
          <a:ext cx="9144000" cy="5185765"/>
        </p:xfrm>
        <a:graphic>
          <a:graphicData uri="http://schemas.openxmlformats.org/drawingml/2006/table">
            <a:tbl>
              <a:tblPr firstRow="1" firstCol="1" bandRow="1">
                <a:tableStyleId>{5C22544A-7EE6-4342-B048-85BDC9FD1C3A}</a:tableStyleId>
              </a:tblPr>
              <a:tblGrid>
                <a:gridCol w="2059459">
                  <a:extLst>
                    <a:ext uri="{9D8B030D-6E8A-4147-A177-3AD203B41FA5}">
                      <a16:colId xmlns:a16="http://schemas.microsoft.com/office/drawing/2014/main" val="2991974564"/>
                    </a:ext>
                  </a:extLst>
                </a:gridCol>
                <a:gridCol w="3426941">
                  <a:extLst>
                    <a:ext uri="{9D8B030D-6E8A-4147-A177-3AD203B41FA5}">
                      <a16:colId xmlns:a16="http://schemas.microsoft.com/office/drawing/2014/main" val="3535538623"/>
                    </a:ext>
                  </a:extLst>
                </a:gridCol>
                <a:gridCol w="3657600">
                  <a:extLst>
                    <a:ext uri="{9D8B030D-6E8A-4147-A177-3AD203B41FA5}">
                      <a16:colId xmlns:a16="http://schemas.microsoft.com/office/drawing/2014/main" val="4242588265"/>
                    </a:ext>
                  </a:extLst>
                </a:gridCol>
              </a:tblGrid>
              <a:tr h="622734">
                <a:tc>
                  <a:txBody>
                    <a:bodyPr/>
                    <a:lstStyle/>
                    <a:p>
                      <a:endParaRPr lang="en-US" sz="1800" dirty="0"/>
                    </a:p>
                  </a:txBody>
                  <a:tcPr marT="45704" marB="45704"/>
                </a:tc>
                <a:tc>
                  <a:txBody>
                    <a:bodyPr/>
                    <a:lstStyle/>
                    <a:p>
                      <a:pPr algn="ctr"/>
                      <a:r>
                        <a:rPr lang="en-US" sz="1800" baseline="0" dirty="0">
                          <a:solidFill>
                            <a:srgbClr val="FFFF00"/>
                          </a:solidFill>
                        </a:rPr>
                        <a:t>Xpress</a:t>
                      </a:r>
                      <a:r>
                        <a:rPr lang="en-US" sz="1800" baseline="0" dirty="0"/>
                        <a:t> </a:t>
                      </a:r>
                    </a:p>
                  </a:txBody>
                  <a:tcPr marT="45704" marB="45704"/>
                </a:tc>
                <a:tc>
                  <a:txBody>
                    <a:bodyPr/>
                    <a:lstStyle/>
                    <a:p>
                      <a:pPr algn="ctr"/>
                      <a:r>
                        <a:rPr lang="en-US" sz="1800" dirty="0">
                          <a:solidFill>
                            <a:srgbClr val="FFFF00"/>
                          </a:solidFill>
                        </a:rPr>
                        <a:t>Xpress Plus</a:t>
                      </a:r>
                    </a:p>
                    <a:p>
                      <a:pPr algn="ctr"/>
                      <a:endParaRPr lang="en-US" sz="1800" dirty="0"/>
                    </a:p>
                  </a:txBody>
                  <a:tcPr marT="45704" marB="45704"/>
                </a:tc>
                <a:extLst>
                  <a:ext uri="{0D108BD9-81ED-4DB2-BD59-A6C34878D82A}">
                    <a16:rowId xmlns:a16="http://schemas.microsoft.com/office/drawing/2014/main" val="3485167630"/>
                  </a:ext>
                </a:extLst>
              </a:tr>
              <a:tr h="1364209">
                <a:tc>
                  <a:txBody>
                    <a:bodyPr/>
                    <a:lstStyle/>
                    <a:p>
                      <a:pPr marL="0" marR="0">
                        <a:lnSpc>
                          <a:spcPct val="115000"/>
                        </a:lnSpc>
                        <a:spcBef>
                          <a:spcPts val="0"/>
                        </a:spcBef>
                        <a:spcAft>
                          <a:spcPts val="0"/>
                        </a:spcAft>
                      </a:pPr>
                      <a:r>
                        <a:rPr lang="en-US" sz="1800" dirty="0">
                          <a:effectLst/>
                        </a:rPr>
                        <a:t>Issue Ages &amp; </a:t>
                      </a:r>
                    </a:p>
                    <a:p>
                      <a:pPr marL="0" marR="0">
                        <a:lnSpc>
                          <a:spcPct val="115000"/>
                        </a:lnSpc>
                        <a:spcBef>
                          <a:spcPts val="0"/>
                        </a:spcBef>
                        <a:spcAft>
                          <a:spcPts val="0"/>
                        </a:spcAft>
                      </a:pPr>
                      <a:r>
                        <a:rPr lang="en-US" sz="1800" dirty="0">
                          <a:effectLst/>
                        </a:rPr>
                        <a:t>Face Amounts</a:t>
                      </a:r>
                      <a:endParaRPr lang="en-US" sz="1800" dirty="0">
                        <a:effectLst/>
                        <a:latin typeface="Calibri"/>
                        <a:ea typeface="Calibri"/>
                        <a:cs typeface="Times New Roman"/>
                      </a:endParaRPr>
                    </a:p>
                  </a:txBody>
                  <a:tcPr marL="55123" marR="55123" marT="0" marB="0"/>
                </a:tc>
                <a:tc>
                  <a:txBody>
                    <a:bodyPr/>
                    <a:lstStyle/>
                    <a:p>
                      <a:pPr marL="0" marR="0" algn="ctr">
                        <a:lnSpc>
                          <a:spcPct val="115000"/>
                        </a:lnSpc>
                        <a:spcBef>
                          <a:spcPts val="0"/>
                        </a:spcBef>
                        <a:spcAft>
                          <a:spcPts val="0"/>
                        </a:spcAft>
                      </a:pPr>
                      <a:r>
                        <a:rPr lang="en-US" sz="1800" dirty="0">
                          <a:effectLst/>
                        </a:rPr>
                        <a:t>Ages 0-65: </a:t>
                      </a:r>
                    </a:p>
                    <a:p>
                      <a:pPr marL="0" marR="0" algn="ctr">
                        <a:lnSpc>
                          <a:spcPct val="115000"/>
                        </a:lnSpc>
                        <a:spcBef>
                          <a:spcPts val="0"/>
                        </a:spcBef>
                        <a:spcAft>
                          <a:spcPts val="0"/>
                        </a:spcAft>
                      </a:pPr>
                      <a:r>
                        <a:rPr lang="en-US" sz="1800" dirty="0">
                          <a:effectLst/>
                        </a:rPr>
                        <a:t>$100,000 - 249,999</a:t>
                      </a:r>
                    </a:p>
                  </a:txBody>
                  <a:tcPr marL="55123" marR="55123" marT="0" marB="0"/>
                </a:tc>
                <a:tc>
                  <a:txBody>
                    <a:bodyPr/>
                    <a:lstStyle/>
                    <a:p>
                      <a:pPr marL="0" marR="0" algn="ctr">
                        <a:lnSpc>
                          <a:spcPct val="115000"/>
                        </a:lnSpc>
                        <a:spcBef>
                          <a:spcPts val="0"/>
                        </a:spcBef>
                        <a:spcAft>
                          <a:spcPts val="0"/>
                        </a:spcAft>
                      </a:pPr>
                      <a:r>
                        <a:rPr lang="en-US" sz="1800" dirty="0">
                          <a:effectLst/>
                        </a:rPr>
                        <a:t>Ages 18-50:</a:t>
                      </a:r>
                    </a:p>
                    <a:p>
                      <a:pPr marL="0" marR="0" algn="ctr">
                        <a:lnSpc>
                          <a:spcPct val="115000"/>
                        </a:lnSpc>
                        <a:spcBef>
                          <a:spcPts val="0"/>
                        </a:spcBef>
                        <a:spcAft>
                          <a:spcPts val="0"/>
                        </a:spcAft>
                      </a:pPr>
                      <a:r>
                        <a:rPr lang="en-US" sz="1800" dirty="0">
                          <a:effectLst/>
                        </a:rPr>
                        <a:t>    </a:t>
                      </a:r>
                      <a:r>
                        <a:rPr lang="en-US" sz="1800" dirty="0">
                          <a:effectLst/>
                          <a:highlight>
                            <a:srgbClr val="FFFF00"/>
                          </a:highlight>
                        </a:rPr>
                        <a:t>$250,000 - 1,000,000 </a:t>
                      </a:r>
                    </a:p>
                    <a:p>
                      <a:pPr marL="0" marR="0" algn="ctr">
                        <a:lnSpc>
                          <a:spcPct val="115000"/>
                        </a:lnSpc>
                        <a:spcBef>
                          <a:spcPts val="0"/>
                        </a:spcBef>
                        <a:spcAft>
                          <a:spcPts val="0"/>
                        </a:spcAft>
                      </a:pPr>
                      <a:r>
                        <a:rPr lang="en-US" sz="1800" dirty="0">
                          <a:effectLst/>
                        </a:rPr>
                        <a:t>Ages 51-60: </a:t>
                      </a:r>
                    </a:p>
                    <a:p>
                      <a:pPr marL="0" marR="0" algn="ctr">
                        <a:lnSpc>
                          <a:spcPct val="115000"/>
                        </a:lnSpc>
                        <a:spcBef>
                          <a:spcPts val="0"/>
                        </a:spcBef>
                        <a:spcAft>
                          <a:spcPts val="0"/>
                        </a:spcAft>
                      </a:pPr>
                      <a:r>
                        <a:rPr lang="en-US" sz="1800" dirty="0">
                          <a:effectLst/>
                        </a:rPr>
                        <a:t>    $250,000 - 500,000</a:t>
                      </a:r>
                      <a:endParaRPr lang="en-US" sz="1800" dirty="0">
                        <a:effectLst/>
                        <a:latin typeface="Calibri"/>
                        <a:ea typeface="Calibri"/>
                        <a:cs typeface="Times New Roman"/>
                      </a:endParaRPr>
                    </a:p>
                  </a:txBody>
                  <a:tcPr marL="55123" marR="55123" marT="0" marB="0"/>
                </a:tc>
                <a:extLst>
                  <a:ext uri="{0D108BD9-81ED-4DB2-BD59-A6C34878D82A}">
                    <a16:rowId xmlns:a16="http://schemas.microsoft.com/office/drawing/2014/main" val="2272694223"/>
                  </a:ext>
                </a:extLst>
              </a:tr>
              <a:tr h="901032">
                <a:tc>
                  <a:txBody>
                    <a:bodyPr/>
                    <a:lstStyle/>
                    <a:p>
                      <a:pPr marL="0" marR="0">
                        <a:lnSpc>
                          <a:spcPct val="115000"/>
                        </a:lnSpc>
                        <a:spcBef>
                          <a:spcPts val="0"/>
                        </a:spcBef>
                        <a:spcAft>
                          <a:spcPts val="0"/>
                        </a:spcAft>
                      </a:pPr>
                      <a:r>
                        <a:rPr lang="en-US" sz="1800" dirty="0">
                          <a:effectLst/>
                        </a:rPr>
                        <a:t>Electronic</a:t>
                      </a:r>
                      <a:r>
                        <a:rPr lang="en-US" sz="1800" baseline="0" dirty="0">
                          <a:effectLst/>
                        </a:rPr>
                        <a:t> App Required</a:t>
                      </a:r>
                      <a:endParaRPr lang="en-US" sz="1800" dirty="0">
                        <a:effectLst/>
                        <a:latin typeface="Calibri"/>
                        <a:ea typeface="Calibri"/>
                        <a:cs typeface="Times New Roman"/>
                      </a:endParaRPr>
                    </a:p>
                  </a:txBody>
                  <a:tcPr marL="55123" marR="55123" marT="0" marB="0"/>
                </a:tc>
                <a:tc>
                  <a:txBody>
                    <a:bodyPr/>
                    <a:lstStyle/>
                    <a:p>
                      <a:pPr marL="0" marR="0" algn="ctr">
                        <a:lnSpc>
                          <a:spcPct val="115000"/>
                        </a:lnSpc>
                        <a:spcBef>
                          <a:spcPts val="0"/>
                        </a:spcBef>
                        <a:spcAft>
                          <a:spcPts val="0"/>
                        </a:spcAft>
                      </a:pPr>
                      <a:r>
                        <a:rPr lang="en-US" sz="1800" dirty="0">
                          <a:effectLst/>
                        </a:rPr>
                        <a:t>No</a:t>
                      </a:r>
                      <a:endParaRPr lang="en-US" sz="1800" dirty="0">
                        <a:effectLst/>
                        <a:latin typeface="Calibri"/>
                        <a:ea typeface="Calibri"/>
                        <a:cs typeface="Times New Roman"/>
                      </a:endParaRPr>
                    </a:p>
                  </a:txBody>
                  <a:tcPr marL="55123" marR="55123" marT="0" marB="0"/>
                </a:tc>
                <a:tc>
                  <a:txBody>
                    <a:bodyPr/>
                    <a:lstStyle/>
                    <a:p>
                      <a:pPr marL="0" marR="0" algn="ctr">
                        <a:lnSpc>
                          <a:spcPct val="115000"/>
                        </a:lnSpc>
                        <a:spcBef>
                          <a:spcPts val="0"/>
                        </a:spcBef>
                        <a:spcAft>
                          <a:spcPts val="0"/>
                        </a:spcAft>
                      </a:pPr>
                      <a:r>
                        <a:rPr lang="en-US" sz="1800" dirty="0">
                          <a:effectLst/>
                        </a:rPr>
                        <a:t>Yes                                       </a:t>
                      </a:r>
                    </a:p>
                    <a:p>
                      <a:pPr marL="0" marR="0" algn="ctr">
                        <a:lnSpc>
                          <a:spcPct val="115000"/>
                        </a:lnSpc>
                        <a:spcBef>
                          <a:spcPts val="0"/>
                        </a:spcBef>
                        <a:spcAft>
                          <a:spcPts val="0"/>
                        </a:spcAft>
                      </a:pPr>
                      <a:r>
                        <a:rPr lang="en-US" sz="1800" dirty="0">
                          <a:effectLst/>
                        </a:rPr>
                        <a:t>  Instant feedback from expert App</a:t>
                      </a:r>
                      <a:endParaRPr lang="en-US" sz="1800" dirty="0">
                        <a:effectLst/>
                        <a:latin typeface="Calibri"/>
                        <a:ea typeface="Calibri"/>
                        <a:cs typeface="Times New Roman"/>
                      </a:endParaRPr>
                    </a:p>
                  </a:txBody>
                  <a:tcPr marL="55123" marR="55123" marT="0" marB="0"/>
                </a:tc>
                <a:extLst>
                  <a:ext uri="{0D108BD9-81ED-4DB2-BD59-A6C34878D82A}">
                    <a16:rowId xmlns:a16="http://schemas.microsoft.com/office/drawing/2014/main" val="600102465"/>
                  </a:ext>
                </a:extLst>
              </a:tr>
              <a:tr h="902762">
                <a:tc>
                  <a:txBody>
                    <a:bodyPr/>
                    <a:lstStyle/>
                    <a:p>
                      <a:pPr marL="0" marR="0">
                        <a:lnSpc>
                          <a:spcPct val="115000"/>
                        </a:lnSpc>
                        <a:spcBef>
                          <a:spcPts val="0"/>
                        </a:spcBef>
                        <a:spcAft>
                          <a:spcPts val="0"/>
                        </a:spcAft>
                      </a:pPr>
                      <a:r>
                        <a:rPr lang="en-US" sz="1800" dirty="0">
                          <a:effectLst/>
                        </a:rPr>
                        <a:t>Underwriting Classes</a:t>
                      </a:r>
                      <a:endParaRPr lang="en-US" sz="1800" dirty="0">
                        <a:effectLst/>
                        <a:latin typeface="Calibri"/>
                        <a:ea typeface="Calibri"/>
                        <a:cs typeface="Times New Roman"/>
                      </a:endParaRPr>
                    </a:p>
                  </a:txBody>
                  <a:tcPr marL="55123" marR="55123" marT="0" marB="0"/>
                </a:tc>
                <a:tc>
                  <a:txBody>
                    <a:bodyPr/>
                    <a:lstStyle/>
                    <a:p>
                      <a:pPr marL="0" marR="0" algn="ctr">
                        <a:lnSpc>
                          <a:spcPct val="115000"/>
                        </a:lnSpc>
                        <a:spcBef>
                          <a:spcPts val="0"/>
                        </a:spcBef>
                        <a:spcAft>
                          <a:spcPts val="0"/>
                        </a:spcAft>
                      </a:pPr>
                      <a:r>
                        <a:rPr lang="en-US" sz="1800" b="1" dirty="0">
                          <a:effectLst/>
                          <a:highlight>
                            <a:srgbClr val="FFFF00"/>
                          </a:highlight>
                        </a:rPr>
                        <a:t>Standard &amp;</a:t>
                      </a:r>
                      <a:r>
                        <a:rPr lang="en-US" sz="1800" b="1" baseline="0" dirty="0">
                          <a:effectLst/>
                          <a:highlight>
                            <a:srgbClr val="FFFF00"/>
                          </a:highlight>
                        </a:rPr>
                        <a:t> </a:t>
                      </a:r>
                      <a:r>
                        <a:rPr lang="en-US" sz="1800" b="1" dirty="0">
                          <a:effectLst/>
                          <a:highlight>
                            <a:srgbClr val="FFFF00"/>
                          </a:highlight>
                        </a:rPr>
                        <a:t>Substandard</a:t>
                      </a:r>
                      <a:endParaRPr lang="en-US" sz="1800" b="1" dirty="0">
                        <a:effectLst/>
                        <a:highlight>
                          <a:srgbClr val="FFFF00"/>
                        </a:highlight>
                        <a:latin typeface="Calibri"/>
                        <a:ea typeface="Calibri"/>
                        <a:cs typeface="Times New Roman"/>
                      </a:endParaRPr>
                    </a:p>
                  </a:txBody>
                  <a:tcPr marL="55123" marR="55123" marT="0" marB="0"/>
                </a:tc>
                <a:tc>
                  <a:txBody>
                    <a:bodyPr/>
                    <a:lstStyle/>
                    <a:p>
                      <a:pPr marL="0" marR="0" indent="0" algn="ctr">
                        <a:lnSpc>
                          <a:spcPct val="115000"/>
                        </a:lnSpc>
                        <a:spcBef>
                          <a:spcPts val="0"/>
                        </a:spcBef>
                        <a:spcAft>
                          <a:spcPts val="0"/>
                        </a:spcAft>
                        <a:buFont typeface="Arial" panose="020B0604020202020204" pitchFamily="34" charset="0"/>
                        <a:buNone/>
                      </a:pPr>
                      <a:r>
                        <a:rPr lang="en-US" sz="1800" dirty="0">
                          <a:effectLst/>
                          <a:latin typeface="+mn-lt"/>
                          <a:ea typeface="+mn-ea"/>
                          <a:cs typeface="+mn-cs"/>
                        </a:rPr>
                        <a:t>Standard or better                     </a:t>
                      </a:r>
                    </a:p>
                    <a:p>
                      <a:pPr marL="0" marR="0" indent="0" algn="ctr">
                        <a:lnSpc>
                          <a:spcPct val="115000"/>
                        </a:lnSpc>
                        <a:spcBef>
                          <a:spcPts val="0"/>
                        </a:spcBef>
                        <a:spcAft>
                          <a:spcPts val="0"/>
                        </a:spcAft>
                        <a:buFont typeface="Arial" panose="020B0604020202020204" pitchFamily="34" charset="0"/>
                        <a:buNone/>
                      </a:pPr>
                      <a:r>
                        <a:rPr lang="en-US" sz="1800" dirty="0">
                          <a:effectLst/>
                          <a:latin typeface="+mn-lt"/>
                          <a:ea typeface="+mn-ea"/>
                          <a:cs typeface="+mn-cs"/>
                        </a:rPr>
                        <a:t>   </a:t>
                      </a:r>
                      <a:r>
                        <a:rPr lang="en-US" sz="1800" b="1" dirty="0">
                          <a:solidFill>
                            <a:schemeClr val="tx1"/>
                          </a:solidFill>
                          <a:effectLst/>
                          <a:highlight>
                            <a:srgbClr val="FFFF00"/>
                          </a:highlight>
                          <a:latin typeface="+mn-lt"/>
                          <a:ea typeface="+mn-ea"/>
                          <a:cs typeface="+mn-cs"/>
                        </a:rPr>
                        <a:t>All Classes</a:t>
                      </a:r>
                    </a:p>
                    <a:p>
                      <a:pPr marL="0" marR="0" indent="0" algn="ctr">
                        <a:lnSpc>
                          <a:spcPct val="115000"/>
                        </a:lnSpc>
                        <a:spcBef>
                          <a:spcPts val="0"/>
                        </a:spcBef>
                        <a:spcAft>
                          <a:spcPts val="0"/>
                        </a:spcAft>
                        <a:buFont typeface="Arial" panose="020B0604020202020204" pitchFamily="34" charset="0"/>
                        <a:buNone/>
                      </a:pPr>
                      <a:endParaRPr lang="en-US" sz="1800" dirty="0">
                        <a:effectLst/>
                        <a:latin typeface="Calibri"/>
                        <a:ea typeface="Calibri"/>
                        <a:cs typeface="Times New Roman"/>
                      </a:endParaRPr>
                    </a:p>
                  </a:txBody>
                  <a:tcPr marL="55123" marR="55123" marT="0" marB="0"/>
                </a:tc>
                <a:extLst>
                  <a:ext uri="{0D108BD9-81ED-4DB2-BD59-A6C34878D82A}">
                    <a16:rowId xmlns:a16="http://schemas.microsoft.com/office/drawing/2014/main" val="2413406446"/>
                  </a:ext>
                </a:extLst>
              </a:tr>
              <a:tr h="1314664">
                <a:tc>
                  <a:txBody>
                    <a:bodyPr/>
                    <a:lstStyle/>
                    <a:p>
                      <a:pPr marL="0" marR="0">
                        <a:lnSpc>
                          <a:spcPct val="115000"/>
                        </a:lnSpc>
                        <a:spcBef>
                          <a:spcPts val="0"/>
                        </a:spcBef>
                        <a:spcAft>
                          <a:spcPts val="0"/>
                        </a:spcAft>
                      </a:pPr>
                      <a:r>
                        <a:rPr lang="en-US" sz="1800" dirty="0">
                          <a:effectLst/>
                          <a:latin typeface="Calibri"/>
                          <a:ea typeface="Calibri"/>
                          <a:cs typeface="Times New Roman"/>
                        </a:rPr>
                        <a:t>Exam Required?</a:t>
                      </a:r>
                    </a:p>
                  </a:txBody>
                  <a:tcPr marL="55123" marR="55123" marT="0" marB="0"/>
                </a:tc>
                <a:tc>
                  <a:txBody>
                    <a:bodyPr/>
                    <a:lstStyle/>
                    <a:p>
                      <a:pPr marL="0" marR="0" algn="ctr">
                        <a:lnSpc>
                          <a:spcPct val="115000"/>
                        </a:lnSpc>
                        <a:spcBef>
                          <a:spcPts val="0"/>
                        </a:spcBef>
                        <a:spcAft>
                          <a:spcPts val="0"/>
                        </a:spcAft>
                      </a:pPr>
                      <a:r>
                        <a:rPr lang="en-US" sz="1800" dirty="0">
                          <a:effectLst/>
                          <a:latin typeface="Calibri"/>
                          <a:ea typeface="Calibri"/>
                          <a:cs typeface="Times New Roman"/>
                        </a:rPr>
                        <a:t>No </a:t>
                      </a:r>
                      <a:r>
                        <a:rPr lang="en-US" sz="1800" b="1" dirty="0">
                          <a:solidFill>
                            <a:srgbClr val="FF0000"/>
                          </a:solidFill>
                          <a:effectLst/>
                          <a:latin typeface="Calibri"/>
                          <a:ea typeface="Calibri"/>
                          <a:cs typeface="Times New Roman"/>
                        </a:rPr>
                        <a:t>AUTOMATIC</a:t>
                      </a:r>
                      <a:r>
                        <a:rPr lang="en-US" sz="1800" dirty="0">
                          <a:effectLst/>
                          <a:latin typeface="Calibri"/>
                          <a:ea typeface="Calibri"/>
                          <a:cs typeface="Times New Roman"/>
                        </a:rPr>
                        <a:t> </a:t>
                      </a:r>
                    </a:p>
                    <a:p>
                      <a:pPr marL="0" marR="0" algn="ctr">
                        <a:lnSpc>
                          <a:spcPct val="115000"/>
                        </a:lnSpc>
                        <a:spcBef>
                          <a:spcPts val="0"/>
                        </a:spcBef>
                        <a:spcAft>
                          <a:spcPts val="0"/>
                        </a:spcAft>
                      </a:pPr>
                      <a:r>
                        <a:rPr lang="en-US" sz="1800" dirty="0">
                          <a:effectLst/>
                          <a:latin typeface="Calibri"/>
                          <a:ea typeface="Calibri"/>
                          <a:cs typeface="Times New Roman"/>
                        </a:rPr>
                        <a:t>exam required. </a:t>
                      </a:r>
                    </a:p>
                    <a:p>
                      <a:pPr marL="0" marR="0" algn="ctr">
                        <a:lnSpc>
                          <a:spcPct val="115000"/>
                        </a:lnSpc>
                        <a:spcBef>
                          <a:spcPts val="0"/>
                        </a:spcBef>
                        <a:spcAft>
                          <a:spcPts val="0"/>
                        </a:spcAft>
                      </a:pPr>
                      <a:r>
                        <a:rPr lang="en-US" sz="1400" dirty="0"/>
                        <a:t>The need for an exam is determined based on answers to the application, MIB, Rx, and Risk Classifier.</a:t>
                      </a:r>
                      <a:endParaRPr lang="en-US" sz="1400" dirty="0">
                        <a:effectLst/>
                        <a:latin typeface="Calibri"/>
                        <a:ea typeface="Calibri"/>
                        <a:cs typeface="Times New Roman"/>
                      </a:endParaRPr>
                    </a:p>
                  </a:txBody>
                  <a:tcPr marL="55123" marR="55123" marT="0" marB="0"/>
                </a:tc>
                <a:tc>
                  <a:txBody>
                    <a:bodyPr/>
                    <a:lstStyle/>
                    <a:p>
                      <a:pPr marL="0" marR="0" algn="ctr">
                        <a:lnSpc>
                          <a:spcPct val="115000"/>
                        </a:lnSpc>
                        <a:spcBef>
                          <a:spcPts val="0"/>
                        </a:spcBef>
                        <a:spcAft>
                          <a:spcPts val="0"/>
                        </a:spcAft>
                      </a:pPr>
                      <a:r>
                        <a:rPr lang="en-US" sz="1800" dirty="0">
                          <a:effectLst/>
                          <a:latin typeface="+mn-lt"/>
                          <a:ea typeface="Calibri"/>
                          <a:cs typeface="Times New Roman"/>
                        </a:rPr>
                        <a:t>No </a:t>
                      </a:r>
                      <a:r>
                        <a:rPr lang="en-US" sz="1800" b="1" dirty="0">
                          <a:solidFill>
                            <a:srgbClr val="FF0000"/>
                          </a:solidFill>
                          <a:effectLst/>
                          <a:latin typeface="+mn-lt"/>
                          <a:ea typeface="Calibri"/>
                          <a:cs typeface="Times New Roman"/>
                        </a:rPr>
                        <a:t>AUTOMATIC</a:t>
                      </a:r>
                      <a:r>
                        <a:rPr lang="en-US" sz="1800" dirty="0">
                          <a:effectLst/>
                          <a:latin typeface="+mn-lt"/>
                          <a:ea typeface="Calibri"/>
                          <a:cs typeface="Times New Roman"/>
                        </a:rPr>
                        <a:t> </a:t>
                      </a:r>
                    </a:p>
                    <a:p>
                      <a:pPr marL="0" marR="0" algn="ctr">
                        <a:lnSpc>
                          <a:spcPct val="115000"/>
                        </a:lnSpc>
                        <a:spcBef>
                          <a:spcPts val="0"/>
                        </a:spcBef>
                        <a:spcAft>
                          <a:spcPts val="0"/>
                        </a:spcAft>
                      </a:pPr>
                      <a:r>
                        <a:rPr lang="en-US" sz="1800" dirty="0">
                          <a:effectLst/>
                          <a:latin typeface="+mn-lt"/>
                          <a:ea typeface="Calibri"/>
                          <a:cs typeface="Times New Roman"/>
                        </a:rPr>
                        <a:t>exam required. </a:t>
                      </a:r>
                    </a:p>
                    <a:p>
                      <a:pPr marL="0" marR="0" algn="ctr">
                        <a:lnSpc>
                          <a:spcPct val="115000"/>
                        </a:lnSpc>
                        <a:spcBef>
                          <a:spcPts val="0"/>
                        </a:spcBef>
                        <a:spcAft>
                          <a:spcPts val="0"/>
                        </a:spcAft>
                      </a:pPr>
                      <a:r>
                        <a:rPr lang="en-US" sz="1400" dirty="0"/>
                        <a:t>The need for an exam is determined based on answers to the application, MIB, Rx, and Risk Classifier.</a:t>
                      </a:r>
                      <a:endParaRPr lang="en-US" sz="1400" dirty="0">
                        <a:effectLst/>
                        <a:latin typeface="+mn-lt"/>
                        <a:ea typeface="Calibri"/>
                        <a:cs typeface="Times New Roman"/>
                      </a:endParaRPr>
                    </a:p>
                  </a:txBody>
                  <a:tcPr marL="55123" marR="55123" marT="0" marB="0"/>
                </a:tc>
                <a:extLst>
                  <a:ext uri="{0D108BD9-81ED-4DB2-BD59-A6C34878D82A}">
                    <a16:rowId xmlns:a16="http://schemas.microsoft.com/office/drawing/2014/main" val="3544434863"/>
                  </a:ext>
                </a:extLst>
              </a:tr>
            </a:tbl>
          </a:graphicData>
        </a:graphic>
      </p:graphicFrame>
      <p:sp>
        <p:nvSpPr>
          <p:cNvPr id="5" name="Rectangle 4"/>
          <p:cNvSpPr/>
          <p:nvPr/>
        </p:nvSpPr>
        <p:spPr>
          <a:xfrm>
            <a:off x="533400" y="6172200"/>
            <a:ext cx="8305800" cy="276999"/>
          </a:xfrm>
          <a:prstGeom prst="rect">
            <a:avLst/>
          </a:prstGeom>
        </p:spPr>
        <p:txBody>
          <a:bodyPr wrap="square">
            <a:spAutoFit/>
          </a:bodyPr>
          <a:lstStyle/>
          <a:p>
            <a:r>
              <a:rPr lang="en-US" sz="1200" dirty="0">
                <a:solidFill>
                  <a:schemeClr val="tx1">
                    <a:lumMod val="65000"/>
                    <a:lumOff val="35000"/>
                  </a:schemeClr>
                </a:solidFill>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426675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162567" y="632344"/>
            <a:ext cx="4876800" cy="1846659"/>
          </a:xfrm>
          <a:prstGeom prst="rect">
            <a:avLst/>
          </a:prstGeom>
          <a:noFill/>
        </p:spPr>
        <p:txBody>
          <a:bodyPr wrap="square" lIns="0" tIns="0" rIns="0" bIns="0">
            <a:spAutoFit/>
          </a:bodyPr>
          <a:lstStyle/>
          <a:p>
            <a:pPr fontAlgn="auto">
              <a:lnSpc>
                <a:spcPts val="4800"/>
              </a:lnSpc>
              <a:spcBef>
                <a:spcPts val="0"/>
              </a:spcBef>
              <a:spcAft>
                <a:spcPts val="0"/>
              </a:spcAft>
              <a:defRPr/>
            </a:pPr>
            <a:r>
              <a:rPr lang="en-US" sz="4000" b="1" spc="-150" dirty="0">
                <a:solidFill>
                  <a:prstClr val="black">
                    <a:lumMod val="75000"/>
                    <a:lumOff val="25000"/>
                  </a:prstClr>
                </a:solidFill>
                <a:latin typeface="Arial" panose="020B0604020202020204" pitchFamily="34" charset="0"/>
                <a:cs typeface="Arial" panose="020B0604020202020204" pitchFamily="34" charset="0"/>
              </a:rPr>
              <a:t>Signature Guaranteed</a:t>
            </a:r>
          </a:p>
          <a:p>
            <a:pPr fontAlgn="auto">
              <a:lnSpc>
                <a:spcPts val="4800"/>
              </a:lnSpc>
              <a:spcBef>
                <a:spcPts val="0"/>
              </a:spcBef>
              <a:spcAft>
                <a:spcPts val="0"/>
              </a:spcAft>
              <a:defRPr/>
            </a:pPr>
            <a:r>
              <a:rPr lang="en-US" sz="4000" b="1" spc="-150" dirty="0">
                <a:solidFill>
                  <a:prstClr val="black">
                    <a:lumMod val="75000"/>
                    <a:lumOff val="25000"/>
                  </a:prstClr>
                </a:solidFill>
                <a:latin typeface="Arial" panose="020B0604020202020204" pitchFamily="34" charset="0"/>
                <a:cs typeface="Arial" panose="020B0604020202020204" pitchFamily="34" charset="0"/>
              </a:rPr>
              <a:t>Universal Life</a:t>
            </a:r>
          </a:p>
        </p:txBody>
      </p:sp>
      <p:sp>
        <p:nvSpPr>
          <p:cNvPr id="6" name="TextBox 5"/>
          <p:cNvSpPr txBox="1"/>
          <p:nvPr/>
        </p:nvSpPr>
        <p:spPr>
          <a:xfrm>
            <a:off x="4180764" y="2766967"/>
            <a:ext cx="3972636" cy="738664"/>
          </a:xfrm>
          <a:prstGeom prst="rect">
            <a:avLst/>
          </a:prstGeom>
          <a:noFill/>
        </p:spPr>
        <p:txBody>
          <a:bodyPr wrap="square" lIns="0" tIns="0" rIns="0" bIns="0">
            <a:spAutoFit/>
          </a:bodyPr>
          <a:lstStyle/>
          <a:p>
            <a:pPr fontAlgn="auto">
              <a:spcBef>
                <a:spcPts val="0"/>
              </a:spcBef>
              <a:spcAft>
                <a:spcPts val="0"/>
              </a:spcAft>
              <a:defRPr/>
            </a:pPr>
            <a:endParaRPr lang="en-US" sz="2400" b="1" cap="all" dirty="0">
              <a:solidFill>
                <a:prstClr val="black"/>
              </a:solidFill>
              <a:latin typeface="Calibri"/>
            </a:endParaRPr>
          </a:p>
          <a:p>
            <a:pPr fontAlgn="auto">
              <a:spcBef>
                <a:spcPts val="0"/>
              </a:spcBef>
              <a:spcAft>
                <a:spcPts val="0"/>
              </a:spcAft>
              <a:defRPr/>
            </a:pPr>
            <a:r>
              <a:rPr lang="en-US" sz="2400" b="1" cap="all" dirty="0">
                <a:solidFill>
                  <a:srgbClr val="C00000"/>
                </a:solidFill>
                <a:latin typeface="Calibri"/>
              </a:rPr>
              <a:t>     We are the Competition!   </a:t>
            </a:r>
          </a:p>
        </p:txBody>
      </p:sp>
      <p:sp>
        <p:nvSpPr>
          <p:cNvPr id="9" name="TextBox 1"/>
          <p:cNvSpPr txBox="1">
            <a:spLocks noChangeArrowheads="1"/>
          </p:cNvSpPr>
          <p:nvPr/>
        </p:nvSpPr>
        <p:spPr bwMode="auto">
          <a:xfrm>
            <a:off x="0" y="6642100"/>
            <a:ext cx="1371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altLang="en-US" sz="800" dirty="0">
                <a:solidFill>
                  <a:prstClr val="white"/>
                </a:solidFill>
              </a:rPr>
              <a:t>Form 10847   |   8-16</a:t>
            </a:r>
          </a:p>
        </p:txBody>
      </p:sp>
    </p:spTree>
    <p:extLst>
      <p:ext uri="{BB962C8B-B14F-4D97-AF65-F5344CB8AC3E}">
        <p14:creationId xmlns:p14="http://schemas.microsoft.com/office/powerpoint/2010/main" val="3419157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C2F2C-5B9E-42EF-B325-DB6EF70155B7}"/>
              </a:ext>
            </a:extLst>
          </p:cNvPr>
          <p:cNvSpPr>
            <a:spLocks noGrp="1"/>
          </p:cNvSpPr>
          <p:nvPr>
            <p:ph type="title"/>
          </p:nvPr>
        </p:nvSpPr>
        <p:spPr/>
        <p:txBody>
          <a:bodyPr/>
          <a:lstStyle/>
          <a:p>
            <a:r>
              <a:rPr lang="en-US" b="1" dirty="0">
                <a:solidFill>
                  <a:srgbClr val="FFFF00"/>
                </a:solidFill>
              </a:rPr>
              <a:t>Priced to Compete</a:t>
            </a:r>
          </a:p>
        </p:txBody>
      </p:sp>
      <p:sp>
        <p:nvSpPr>
          <p:cNvPr id="7" name="Content Placeholder 6">
            <a:extLst>
              <a:ext uri="{FF2B5EF4-FFF2-40B4-BE49-F238E27FC236}">
                <a16:creationId xmlns:a16="http://schemas.microsoft.com/office/drawing/2014/main" id="{7480BB52-FEF1-49AE-94E1-A6C2FE049669}"/>
              </a:ext>
            </a:extLst>
          </p:cNvPr>
          <p:cNvSpPr>
            <a:spLocks noGrp="1"/>
          </p:cNvSpPr>
          <p:nvPr>
            <p:ph idx="1"/>
          </p:nvPr>
        </p:nvSpPr>
        <p:spPr/>
        <p:txBody>
          <a:bodyPr/>
          <a:lstStyle/>
          <a:p>
            <a:endParaRPr lang="en-US" dirty="0"/>
          </a:p>
          <a:p>
            <a:endParaRPr lang="en-US" dirty="0"/>
          </a:p>
          <a:p>
            <a:endParaRPr lang="en-US" dirty="0"/>
          </a:p>
          <a:p>
            <a:r>
              <a:rPr lang="en-US" sz="2800" b="1" dirty="0">
                <a:highlight>
                  <a:srgbClr val="FFFF00"/>
                </a:highlight>
              </a:rPr>
              <a:t>Priced to </a:t>
            </a:r>
            <a:r>
              <a:rPr lang="en-US" sz="2800" dirty="0"/>
              <a:t>compete </a:t>
            </a:r>
            <a:r>
              <a:rPr lang="en-US" sz="2800" b="1" dirty="0">
                <a:highlight>
                  <a:srgbClr val="FFFF00"/>
                </a:highlight>
              </a:rPr>
              <a:t>(WIN) </a:t>
            </a:r>
            <a:r>
              <a:rPr lang="en-US" sz="2800" dirty="0"/>
              <a:t>at the older ages      </a:t>
            </a:r>
            <a:r>
              <a:rPr lang="en-US" sz="2800" b="1" dirty="0">
                <a:highlight>
                  <a:srgbClr val="FFFF00"/>
                </a:highlight>
              </a:rPr>
              <a:t>40-75.</a:t>
            </a:r>
          </a:p>
          <a:p>
            <a:r>
              <a:rPr lang="en-US" sz="2800" dirty="0"/>
              <a:t>The Market where most of this product is sold at higher face amounts</a:t>
            </a:r>
          </a:p>
        </p:txBody>
      </p:sp>
      <p:pic>
        <p:nvPicPr>
          <p:cNvPr id="8" name="Content Placeholder 3">
            <a:extLst>
              <a:ext uri="{FF2B5EF4-FFF2-40B4-BE49-F238E27FC236}">
                <a16:creationId xmlns:a16="http://schemas.microsoft.com/office/drawing/2014/main" id="{1991E70A-2985-4BEC-8471-CEA3DD6E23D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457200" y="1794669"/>
            <a:ext cx="8229600" cy="1634331"/>
          </a:xfrm>
          <a:prstGeom prst="rect">
            <a:avLst/>
          </a:prstGeom>
          <a:noFill/>
          <a:ln w="9525">
            <a:noFill/>
            <a:miter lim="800000"/>
            <a:headEnd/>
            <a:tailEnd/>
          </a:ln>
        </p:spPr>
      </p:pic>
    </p:spTree>
    <p:extLst>
      <p:ext uri="{BB962C8B-B14F-4D97-AF65-F5344CB8AC3E}">
        <p14:creationId xmlns:p14="http://schemas.microsoft.com/office/powerpoint/2010/main" val="2573342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rPr>
              <a:t>		    Pricing</a:t>
            </a:r>
          </a:p>
        </p:txBody>
      </p:sp>
      <p:graphicFrame>
        <p:nvGraphicFramePr>
          <p:cNvPr id="16" name="Chart 15"/>
          <p:cNvGraphicFramePr/>
          <p:nvPr/>
        </p:nvGraphicFramePr>
        <p:xfrm>
          <a:off x="228600" y="1524000"/>
          <a:ext cx="8610600"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a:extLst>
              <a:ext uri="{FF2B5EF4-FFF2-40B4-BE49-F238E27FC236}">
                <a16:creationId xmlns:a16="http://schemas.microsoft.com/office/drawing/2014/main" id="{C4727D3B-C771-403F-AC93-614FBDBAC52E}"/>
              </a:ext>
            </a:extLst>
          </p:cNvPr>
          <p:cNvSpPr/>
          <p:nvPr/>
        </p:nvSpPr>
        <p:spPr>
          <a:xfrm>
            <a:off x="4191000" y="6367790"/>
            <a:ext cx="4544562" cy="261610"/>
          </a:xfrm>
          <a:prstGeom prst="rect">
            <a:avLst/>
          </a:prstGeom>
        </p:spPr>
        <p:txBody>
          <a:bodyPr wrap="square">
            <a:spAutoFit/>
          </a:bodyPr>
          <a:lstStyle/>
          <a:p>
            <a:pPr algn="r"/>
            <a:r>
              <a:rPr lang="en-US" altLang="en-US" sz="1100" dirty="0">
                <a:latin typeface="Arial" panose="020B0604020202020204" pitchFamily="34" charset="0"/>
              </a:rPr>
              <a:t>Data Source: Competitor software and </a:t>
            </a:r>
            <a:r>
              <a:rPr lang="en-US" altLang="en-US" sz="1100" dirty="0" err="1">
                <a:latin typeface="Arial" panose="020B0604020202020204" pitchFamily="34" charset="0"/>
              </a:rPr>
              <a:t>Winflex</a:t>
            </a:r>
            <a:r>
              <a:rPr lang="en-US" altLang="en-US" sz="1100" dirty="0">
                <a:latin typeface="Arial" panose="020B0604020202020204" pitchFamily="34" charset="0"/>
              </a:rPr>
              <a:t> Web as of 12/31/18</a:t>
            </a:r>
            <a:endParaRPr lang="en-US" sz="1100" dirty="0"/>
          </a:p>
        </p:txBody>
      </p:sp>
    </p:spTree>
    <p:extLst>
      <p:ext uri="{BB962C8B-B14F-4D97-AF65-F5344CB8AC3E}">
        <p14:creationId xmlns:p14="http://schemas.microsoft.com/office/powerpoint/2010/main" val="4034010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normAutofit fontScale="90000"/>
          </a:bodyPr>
          <a:lstStyle/>
          <a:p>
            <a:r>
              <a:rPr lang="en-US" sz="3600" b="1" dirty="0">
                <a:solidFill>
                  <a:srgbClr val="FFFF00"/>
                </a:solidFill>
                <a:latin typeface="Arial" charset="0"/>
                <a:cs typeface="Arial" charset="0"/>
              </a:rPr>
              <a:t>Accelerated Benefit Riders ****</a:t>
            </a:r>
            <a:br>
              <a:rPr lang="en-US" sz="3600" b="1" dirty="0">
                <a:latin typeface="Arial" charset="0"/>
                <a:cs typeface="Arial" charset="0"/>
              </a:rPr>
            </a:br>
            <a:r>
              <a:rPr lang="en-US" sz="2400" b="1" dirty="0">
                <a:latin typeface="Arial" charset="0"/>
                <a:cs typeface="Arial" charset="0"/>
              </a:rPr>
              <a:t>Designed as </a:t>
            </a:r>
            <a:r>
              <a:rPr lang="en-US" sz="2400" b="1" u="sng" dirty="0">
                <a:solidFill>
                  <a:srgbClr val="FFC000"/>
                </a:solidFill>
                <a:latin typeface="Arial" charset="0"/>
                <a:cs typeface="Arial" charset="0"/>
              </a:rPr>
              <a:t>Living Benefits</a:t>
            </a:r>
            <a:r>
              <a:rPr lang="en-US" sz="2400" b="1" dirty="0">
                <a:solidFill>
                  <a:srgbClr val="FFC000"/>
                </a:solidFill>
                <a:latin typeface="Arial" charset="0"/>
                <a:cs typeface="Arial" charset="0"/>
              </a:rPr>
              <a:t> </a:t>
            </a:r>
            <a:r>
              <a:rPr lang="en-US" sz="2400" b="1" dirty="0">
                <a:latin typeface="Arial" charset="0"/>
                <a:cs typeface="Arial" charset="0"/>
              </a:rPr>
              <a:t>to Help You Sell Life</a:t>
            </a:r>
          </a:p>
        </p:txBody>
      </p:sp>
      <p:sp>
        <p:nvSpPr>
          <p:cNvPr id="30723" name="Content Placeholder 2"/>
          <p:cNvSpPr>
            <a:spLocks noGrp="1"/>
          </p:cNvSpPr>
          <p:nvPr>
            <p:ph idx="1"/>
          </p:nvPr>
        </p:nvSpPr>
        <p:spPr>
          <a:xfrm>
            <a:off x="0" y="4800600"/>
            <a:ext cx="9144000" cy="457200"/>
          </a:xfrm>
        </p:spPr>
        <p:txBody>
          <a:bodyPr/>
          <a:lstStyle/>
          <a:p>
            <a:pPr algn="ctr">
              <a:buFont typeface="Arial" charset="0"/>
              <a:buNone/>
              <a:defRPr/>
            </a:pPr>
            <a:r>
              <a:rPr lang="en-US" sz="2400" b="1" i="1" dirty="0">
                <a:solidFill>
                  <a:srgbClr val="0B0761"/>
                </a:solidFill>
              </a:rPr>
              <a:t>**Three great living benefits for </a:t>
            </a:r>
            <a:r>
              <a:rPr lang="en-US" sz="2400" b="1" i="1" u="sng" dirty="0">
                <a:solidFill>
                  <a:srgbClr val="0B0761"/>
                </a:solidFill>
              </a:rPr>
              <a:t>No Additional Premium</a:t>
            </a:r>
            <a:r>
              <a:rPr lang="en-US" sz="2400" b="1" i="1" u="sng" baseline="30000" dirty="0">
                <a:solidFill>
                  <a:srgbClr val="0B0761"/>
                </a:solidFill>
              </a:rPr>
              <a:t>2</a:t>
            </a:r>
            <a:r>
              <a:rPr lang="en-US" sz="2400" b="1" i="1" dirty="0">
                <a:solidFill>
                  <a:srgbClr val="0B0761"/>
                </a:solidFill>
              </a:rPr>
              <a:t>**</a:t>
            </a:r>
            <a:endParaRPr lang="en-US" sz="2400" b="1" i="1" u="sng" dirty="0">
              <a:solidFill>
                <a:srgbClr val="0B0761"/>
              </a:solidFill>
            </a:endParaRPr>
          </a:p>
        </p:txBody>
      </p:sp>
      <p:graphicFrame>
        <p:nvGraphicFramePr>
          <p:cNvPr id="2" name="Table 1"/>
          <p:cNvGraphicFramePr>
            <a:graphicFrameLocks noGrp="1"/>
          </p:cNvGraphicFramePr>
          <p:nvPr/>
        </p:nvGraphicFramePr>
        <p:xfrm>
          <a:off x="609600" y="1676401"/>
          <a:ext cx="7924800" cy="3055509"/>
        </p:xfrm>
        <a:graphic>
          <a:graphicData uri="http://schemas.openxmlformats.org/drawingml/2006/table">
            <a:tbl>
              <a:tblPr firstRow="1" bandRow="1">
                <a:tableStyleId>{21E4AEA4-8DFA-4A89-87EB-49C32662AFE0}</a:tableStyleId>
              </a:tblPr>
              <a:tblGrid>
                <a:gridCol w="7924800">
                  <a:extLst>
                    <a:ext uri="{9D8B030D-6E8A-4147-A177-3AD203B41FA5}">
                      <a16:colId xmlns:a16="http://schemas.microsoft.com/office/drawing/2014/main" val="20000"/>
                    </a:ext>
                  </a:extLst>
                </a:gridCol>
              </a:tblGrid>
              <a:tr h="7392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a:t>Access a discounted</a:t>
                      </a:r>
                      <a:r>
                        <a:rPr lang="en-US" sz="2400" baseline="0" dirty="0"/>
                        <a:t> accelerated benefit in lieu of</a:t>
                      </a:r>
                      <a:r>
                        <a:rPr lang="en-US" sz="2400" dirty="0"/>
                        <a:t> policy’s death benefit while insured is still living </a:t>
                      </a:r>
                      <a:r>
                        <a:rPr lang="en-US" sz="2400" i="1" u="sng" dirty="0">
                          <a:solidFill>
                            <a:schemeClr val="bg1"/>
                          </a:solidFill>
                        </a:rPr>
                        <a:t>IF:</a:t>
                      </a:r>
                      <a:endParaRPr lang="en-US" sz="2400" b="1" i="1" u="sng" dirty="0">
                        <a:solidFill>
                          <a:schemeClr val="bg1"/>
                        </a:solidFill>
                      </a:endParaRPr>
                    </a:p>
                  </a:txBody>
                  <a:tcPr/>
                </a:tc>
                <a:extLst>
                  <a:ext uri="{0D108BD9-81ED-4DB2-BD59-A6C34878D82A}">
                    <a16:rowId xmlns:a16="http://schemas.microsoft.com/office/drawing/2014/main" val="10000"/>
                  </a:ext>
                </a:extLst>
              </a:tr>
              <a:tr h="7441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accent2"/>
                          </a:solidFill>
                        </a:rPr>
                        <a:t>Terminal Illness  </a:t>
                      </a:r>
                      <a:r>
                        <a:rPr lang="en-US" sz="1800" dirty="0"/>
                        <a:t>- insured has an illness or chronic condition that is expected to result in </a:t>
                      </a:r>
                      <a:r>
                        <a:rPr lang="en-US" sz="1800" u="sng" dirty="0"/>
                        <a:t>Death Within 24 Months</a:t>
                      </a:r>
                      <a:r>
                        <a:rPr lang="en-US" sz="1800" u="sng" baseline="30000" dirty="0"/>
                        <a:t>1</a:t>
                      </a:r>
                      <a:r>
                        <a:rPr lang="en-US" sz="1800" dirty="0"/>
                        <a:t>.</a:t>
                      </a:r>
                      <a:endParaRPr lang="en-US" sz="1800" b="1" i="1" dirty="0">
                        <a:solidFill>
                          <a:srgbClr val="FFFF00"/>
                        </a:solidFill>
                      </a:endParaRPr>
                    </a:p>
                  </a:txBody>
                  <a:tcPr/>
                </a:tc>
                <a:extLst>
                  <a:ext uri="{0D108BD9-81ED-4DB2-BD59-A6C34878D82A}">
                    <a16:rowId xmlns:a16="http://schemas.microsoft.com/office/drawing/2014/main" val="10001"/>
                  </a:ext>
                </a:extLst>
              </a:tr>
              <a:tr h="7441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accent2"/>
                          </a:solidFill>
                        </a:rPr>
                        <a:t>Critical Illness </a:t>
                      </a:r>
                      <a:r>
                        <a:rPr lang="en-US" sz="1800" dirty="0"/>
                        <a:t>– an eligible insured experiences a critical illness – </a:t>
                      </a:r>
                      <a:r>
                        <a:rPr lang="en-US" sz="1800" u="sng" dirty="0"/>
                        <a:t>Covered Critical Illness includes 16 Different Illnesses</a:t>
                      </a:r>
                      <a:r>
                        <a:rPr lang="en-US" sz="1800" dirty="0"/>
                        <a:t>. (13 in California)</a:t>
                      </a:r>
                      <a:endParaRPr lang="en-US" sz="1800" b="1" i="1" dirty="0">
                        <a:solidFill>
                          <a:srgbClr val="FFFF00"/>
                        </a:solidFill>
                      </a:endParaRPr>
                    </a:p>
                  </a:txBody>
                  <a:tcPr/>
                </a:tc>
                <a:extLst>
                  <a:ext uri="{0D108BD9-81ED-4DB2-BD59-A6C34878D82A}">
                    <a16:rowId xmlns:a16="http://schemas.microsoft.com/office/drawing/2014/main" val="10002"/>
                  </a:ext>
                </a:extLst>
              </a:tr>
              <a:tr h="7441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accent2"/>
                          </a:solidFill>
                        </a:rPr>
                        <a:t>Chronic Illness </a:t>
                      </a:r>
                      <a:r>
                        <a:rPr lang="en-US" sz="1800" dirty="0"/>
                        <a:t>– an eligible insured is unable to perform 2 of 6 activities of daily living </a:t>
                      </a:r>
                      <a:r>
                        <a:rPr lang="en-US" sz="1800" u="sng" dirty="0"/>
                        <a:t>(2 of 6 ADLs)</a:t>
                      </a:r>
                      <a:r>
                        <a:rPr lang="en-US" sz="1800" dirty="0"/>
                        <a:t>.</a:t>
                      </a:r>
                      <a:endParaRPr lang="en-US" sz="1800" b="1" i="1" dirty="0">
                        <a:solidFill>
                          <a:srgbClr val="FFFF00"/>
                        </a:solidFill>
                      </a:endParaRPr>
                    </a:p>
                  </a:txBody>
                  <a:tcPr/>
                </a:tc>
                <a:extLst>
                  <a:ext uri="{0D108BD9-81ED-4DB2-BD59-A6C34878D82A}">
                    <a16:rowId xmlns:a16="http://schemas.microsoft.com/office/drawing/2014/main" val="10003"/>
                  </a:ext>
                </a:extLst>
              </a:tr>
            </a:tbl>
          </a:graphicData>
        </a:graphic>
      </p:graphicFrame>
      <p:sp>
        <p:nvSpPr>
          <p:cNvPr id="3" name="TextBox 2"/>
          <p:cNvSpPr txBox="1"/>
          <p:nvPr/>
        </p:nvSpPr>
        <p:spPr>
          <a:xfrm>
            <a:off x="152400" y="5334000"/>
            <a:ext cx="8763000" cy="954107"/>
          </a:xfrm>
          <a:prstGeom prst="rect">
            <a:avLst/>
          </a:prstGeom>
          <a:noFill/>
        </p:spPr>
        <p:txBody>
          <a:bodyPr wrap="square" rtlCol="0">
            <a:spAutoFit/>
          </a:bodyPr>
          <a:lstStyle/>
          <a:p>
            <a:r>
              <a:rPr lang="en-US" sz="1400" dirty="0"/>
              <a:t>*Some states limit the definition of terminal illness to 12 months. The Accelerated Benefit Riders are offered for no additional premium; however, the accelerated benefit payment will be less than the death benefit because it is reduced by an actuarial discount which is based on the insured’s future expected mortality at the time the benefit is exercised as well as an administrative fee of up to $500 that is assessed when accelerated benefits are elected. </a:t>
            </a:r>
          </a:p>
        </p:txBody>
      </p:sp>
    </p:spTree>
    <p:extLst>
      <p:ext uri="{BB962C8B-B14F-4D97-AF65-F5344CB8AC3E}">
        <p14:creationId xmlns:p14="http://schemas.microsoft.com/office/powerpoint/2010/main" val="3672378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Accelerated Benefit Riders</a:t>
            </a:r>
          </a:p>
        </p:txBody>
      </p:sp>
      <p:sp>
        <p:nvSpPr>
          <p:cNvPr id="3" name="Content Placeholder 2"/>
          <p:cNvSpPr>
            <a:spLocks noGrp="1"/>
          </p:cNvSpPr>
          <p:nvPr>
            <p:ph idx="1"/>
          </p:nvPr>
        </p:nvSpPr>
        <p:spPr>
          <a:xfrm>
            <a:off x="1066800" y="1905000"/>
            <a:ext cx="7620000" cy="4525963"/>
          </a:xfrm>
        </p:spPr>
        <p:txBody>
          <a:bodyPr>
            <a:normAutofit/>
          </a:bodyPr>
          <a:lstStyle/>
          <a:p>
            <a:pPr marL="0" indent="0">
              <a:buNone/>
            </a:pPr>
            <a:r>
              <a:rPr lang="en-US" b="1" dirty="0">
                <a:solidFill>
                  <a:srgbClr val="FF0000"/>
                </a:solidFill>
              </a:rPr>
              <a:t>Living Benefits: </a:t>
            </a:r>
          </a:p>
          <a:p>
            <a:pPr marL="0" indent="0">
              <a:buNone/>
            </a:pPr>
            <a:r>
              <a:rPr lang="en-US" sz="2400" b="1" i="1" dirty="0">
                <a:solidFill>
                  <a:srgbClr val="FF0000"/>
                </a:solidFill>
              </a:rPr>
              <a:t>         </a:t>
            </a:r>
            <a:r>
              <a:rPr lang="en-US" sz="2400" i="1" dirty="0"/>
              <a:t>Accelerated Benefit Riders (ABRs) </a:t>
            </a:r>
          </a:p>
          <a:p>
            <a:pPr marL="0" indent="0">
              <a:buNone/>
            </a:pPr>
            <a:endParaRPr lang="en-US" sz="2400" b="1" i="1" dirty="0"/>
          </a:p>
          <a:p>
            <a:pPr marL="0" indent="0">
              <a:buNone/>
            </a:pPr>
            <a:r>
              <a:rPr lang="en-US" sz="2400" b="1" i="1" dirty="0"/>
              <a:t>		Partial Acceleration</a:t>
            </a:r>
          </a:p>
          <a:p>
            <a:pPr marL="0" indent="0">
              <a:buNone/>
            </a:pPr>
            <a:r>
              <a:rPr lang="en-US" sz="2400" b="1" i="1" dirty="0"/>
              <a:t>		Full Acceleration: </a:t>
            </a:r>
          </a:p>
          <a:p>
            <a:endParaRPr lang="en-US" sz="2400" b="1" dirty="0"/>
          </a:p>
          <a:p>
            <a:pPr marL="0" indent="0">
              <a:buNone/>
            </a:pPr>
            <a:r>
              <a:rPr lang="en-US" sz="2400" dirty="0"/>
              <a:t>        $2,000,000 max benefit for under 65 (App Date)</a:t>
            </a:r>
          </a:p>
          <a:p>
            <a:pPr marL="0" indent="0">
              <a:buNone/>
            </a:pPr>
            <a:r>
              <a:rPr lang="en-US" sz="2400" dirty="0"/>
              <a:t>        $1,000,000 for individuals age 65+    (App Date)</a:t>
            </a:r>
          </a:p>
          <a:p>
            <a:endParaRPr lang="en-US" dirty="0"/>
          </a:p>
        </p:txBody>
      </p:sp>
    </p:spTree>
    <p:extLst>
      <p:ext uri="{BB962C8B-B14F-4D97-AF65-F5344CB8AC3E}">
        <p14:creationId xmlns:p14="http://schemas.microsoft.com/office/powerpoint/2010/main" val="2805578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rPr>
              <a:t>	   Partial Acceleration</a:t>
            </a:r>
          </a:p>
        </p:txBody>
      </p:sp>
      <p:sp>
        <p:nvSpPr>
          <p:cNvPr id="3" name="Content Placeholder 2"/>
          <p:cNvSpPr>
            <a:spLocks noGrp="1"/>
          </p:cNvSpPr>
          <p:nvPr>
            <p:ph idx="1"/>
          </p:nvPr>
        </p:nvSpPr>
        <p:spPr>
          <a:xfrm>
            <a:off x="609600" y="1905000"/>
            <a:ext cx="8305800" cy="3733800"/>
          </a:xfrm>
        </p:spPr>
        <p:txBody>
          <a:bodyPr>
            <a:normAutofit fontScale="92500" lnSpcReduction="20000"/>
          </a:bodyPr>
          <a:lstStyle/>
          <a:p>
            <a:pPr>
              <a:buFont typeface="Arial" panose="020B0604020202020204" pitchFamily="34" charset="0"/>
              <a:buChar char="•"/>
            </a:pPr>
            <a:r>
              <a:rPr lang="en-US" b="1" dirty="0">
                <a:solidFill>
                  <a:srgbClr val="C00000"/>
                </a:solidFill>
              </a:rPr>
              <a:t>There is no minimum % of acceleration </a:t>
            </a:r>
          </a:p>
          <a:p>
            <a:pPr>
              <a:buFont typeface="Arial" panose="020B0604020202020204" pitchFamily="34" charset="0"/>
              <a:buChar char="•"/>
            </a:pPr>
            <a:r>
              <a:rPr lang="en-US" dirty="0"/>
              <a:t>Can be 5%,15%,30%, 75%, 100% etc.</a:t>
            </a:r>
          </a:p>
          <a:p>
            <a:pPr>
              <a:buFont typeface="Arial" panose="020B0604020202020204" pitchFamily="34" charset="0"/>
              <a:buChar char="•"/>
            </a:pPr>
            <a:r>
              <a:rPr lang="en-US" dirty="0"/>
              <a:t>Acceleration is </a:t>
            </a:r>
            <a:r>
              <a:rPr lang="en-US" b="1" dirty="0">
                <a:solidFill>
                  <a:srgbClr val="C00000"/>
                </a:solidFill>
              </a:rPr>
              <a:t>not subject to a yearly cap</a:t>
            </a:r>
          </a:p>
          <a:p>
            <a:pPr>
              <a:buFont typeface="Arial" panose="020B0604020202020204" pitchFamily="34" charset="0"/>
              <a:buChar char="•"/>
            </a:pPr>
            <a:r>
              <a:rPr lang="en-US" dirty="0"/>
              <a:t>Acceleration can happen as frequently as needed, </a:t>
            </a:r>
            <a:r>
              <a:rPr lang="en-US" b="1" dirty="0">
                <a:solidFill>
                  <a:srgbClr val="C00000"/>
                </a:solidFill>
              </a:rPr>
              <a:t>multiple times a year</a:t>
            </a:r>
            <a:r>
              <a:rPr lang="en-US" dirty="0"/>
              <a:t>*</a:t>
            </a:r>
          </a:p>
          <a:p>
            <a:pPr>
              <a:buFont typeface="Arial" panose="020B0604020202020204" pitchFamily="34" charset="0"/>
              <a:buChar char="•"/>
            </a:pPr>
            <a:r>
              <a:rPr lang="en-US" dirty="0"/>
              <a:t>Each Acceleration requires a claim to be submitted to determine the amount of the benefit</a:t>
            </a:r>
          </a:p>
        </p:txBody>
      </p:sp>
      <p:sp>
        <p:nvSpPr>
          <p:cNvPr id="6" name="TextBox 5"/>
          <p:cNvSpPr txBox="1"/>
          <p:nvPr/>
        </p:nvSpPr>
        <p:spPr>
          <a:xfrm>
            <a:off x="380999" y="5638800"/>
            <a:ext cx="8221579" cy="584775"/>
          </a:xfrm>
          <a:prstGeom prst="rect">
            <a:avLst/>
          </a:prstGeom>
          <a:noFill/>
        </p:spPr>
        <p:txBody>
          <a:bodyPr wrap="square" rtlCol="0">
            <a:spAutoFit/>
          </a:bodyPr>
          <a:lstStyle/>
          <a:p>
            <a:r>
              <a:rPr lang="en-US" sz="1600" dirty="0">
                <a:effectLst/>
                <a:latin typeface="+mn-lt"/>
              </a:rPr>
              <a:t>*Each acceleration may have tax consequences and clients should be advised to consult their tax and legal advisors for each submitted claim.</a:t>
            </a:r>
          </a:p>
        </p:txBody>
      </p:sp>
    </p:spTree>
    <p:extLst>
      <p:ext uri="{BB962C8B-B14F-4D97-AF65-F5344CB8AC3E}">
        <p14:creationId xmlns:p14="http://schemas.microsoft.com/office/powerpoint/2010/main" val="19479158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128049</TotalTime>
  <Words>875</Words>
  <Application>Microsoft Office PowerPoint</Application>
  <PresentationFormat>On-screen Show (4:3)</PresentationFormat>
  <Paragraphs>128</Paragraphs>
  <Slides>17</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 American National  Insurance Company and  YOU</vt:lpstr>
      <vt:lpstr>  Products</vt:lpstr>
      <vt:lpstr> Accelerated Underwriting</vt:lpstr>
      <vt:lpstr>PowerPoint Presentation</vt:lpstr>
      <vt:lpstr>Priced to Compete</vt:lpstr>
      <vt:lpstr>      Pricing</vt:lpstr>
      <vt:lpstr>Accelerated Benefit Riders **** Designed as Living Benefits to Help You Sell Life</vt:lpstr>
      <vt:lpstr>Accelerated Benefit Riders</vt:lpstr>
      <vt:lpstr>    Partial Acceleration</vt:lpstr>
      <vt:lpstr>PowerPoint Presentation</vt:lpstr>
      <vt:lpstr>  Quick Facts</vt:lpstr>
      <vt:lpstr>  Life Product “Niches”</vt:lpstr>
      <vt:lpstr>Signature Whole Life Insurance Minimum $10,000</vt:lpstr>
      <vt:lpstr>     Available Riders</vt:lpstr>
      <vt:lpstr>          IUL Products Niches</vt:lpstr>
      <vt:lpstr> American National  Insurance Company and  YOU</vt:lpstr>
      <vt:lpstr>PowerPoint Presentation</vt:lpstr>
    </vt:vector>
  </TitlesOfParts>
  <Company>ANICO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McGinnes, Brandie</dc:creator>
  <cp:lastModifiedBy>Andrew Paris</cp:lastModifiedBy>
  <cp:revision>1133</cp:revision>
  <cp:lastPrinted>2019-10-20T01:04:05Z</cp:lastPrinted>
  <dcterms:created xsi:type="dcterms:W3CDTF">2012-02-02T16:53:51Z</dcterms:created>
  <dcterms:modified xsi:type="dcterms:W3CDTF">2022-03-30T16:04:50Z</dcterms:modified>
</cp:coreProperties>
</file>