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Lst>
  <p:notesMasterIdLst>
    <p:notesMasterId r:id="rId43"/>
  </p:notesMasterIdLst>
  <p:handoutMasterIdLst>
    <p:handoutMasterId r:id="rId44"/>
  </p:handoutMasterIdLst>
  <p:sldIdLst>
    <p:sldId id="257" r:id="rId6"/>
    <p:sldId id="363" r:id="rId7"/>
    <p:sldId id="442" r:id="rId8"/>
    <p:sldId id="379" r:id="rId9"/>
    <p:sldId id="365" r:id="rId10"/>
    <p:sldId id="407" r:id="rId11"/>
    <p:sldId id="435" r:id="rId12"/>
    <p:sldId id="408" r:id="rId13"/>
    <p:sldId id="409" r:id="rId14"/>
    <p:sldId id="410" r:id="rId15"/>
    <p:sldId id="411" r:id="rId16"/>
    <p:sldId id="434" r:id="rId17"/>
    <p:sldId id="432" r:id="rId18"/>
    <p:sldId id="431" r:id="rId19"/>
    <p:sldId id="413" r:id="rId20"/>
    <p:sldId id="414" r:id="rId21"/>
    <p:sldId id="415" r:id="rId22"/>
    <p:sldId id="416" r:id="rId23"/>
    <p:sldId id="417" r:id="rId24"/>
    <p:sldId id="418" r:id="rId25"/>
    <p:sldId id="419" r:id="rId26"/>
    <p:sldId id="436" r:id="rId27"/>
    <p:sldId id="420" r:id="rId28"/>
    <p:sldId id="421" r:id="rId29"/>
    <p:sldId id="424" r:id="rId30"/>
    <p:sldId id="425" r:id="rId31"/>
    <p:sldId id="427" r:id="rId32"/>
    <p:sldId id="426" r:id="rId33"/>
    <p:sldId id="437" r:id="rId34"/>
    <p:sldId id="438" r:id="rId35"/>
    <p:sldId id="439" r:id="rId36"/>
    <p:sldId id="440" r:id="rId37"/>
    <p:sldId id="441" r:id="rId38"/>
    <p:sldId id="333" r:id="rId39"/>
    <p:sldId id="337" r:id="rId40"/>
    <p:sldId id="429" r:id="rId41"/>
    <p:sldId id="430" r:id="rId42"/>
  </p:sldIdLst>
  <p:sldSz cx="12188825" cy="6858000"/>
  <p:notesSz cx="6858000" cy="9144000"/>
  <p:custDataLst>
    <p:tags r:id="rId45"/>
  </p:custDataLst>
  <p:defaultText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62">
          <p15:clr>
            <a:srgbClr val="A4A3A4"/>
          </p15:clr>
        </p15:guide>
        <p15:guide id="3" orient="horz" pos="4192">
          <p15:clr>
            <a:srgbClr val="A4A3A4"/>
          </p15:clr>
        </p15:guide>
        <p15:guide id="4" orient="horz" pos="164">
          <p15:clr>
            <a:srgbClr val="A4A3A4"/>
          </p15:clr>
        </p15:guide>
        <p15:guide id="5" orient="horz" pos="636">
          <p15:clr>
            <a:srgbClr val="A4A3A4"/>
          </p15:clr>
        </p15:guide>
        <p15:guide id="6" pos="3839">
          <p15:clr>
            <a:srgbClr val="A4A3A4"/>
          </p15:clr>
        </p15:guide>
        <p15:guide id="7" pos="74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8"/>
    <a:srgbClr val="FEF7F4"/>
    <a:srgbClr val="E6F4F6"/>
    <a:srgbClr val="FFFFFF"/>
    <a:srgbClr val="F8F3F8"/>
    <a:srgbClr val="EDF5F3"/>
    <a:srgbClr val="92D050"/>
    <a:srgbClr val="CFE9ED"/>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7326" autoAdjust="0"/>
  </p:normalViewPr>
  <p:slideViewPr>
    <p:cSldViewPr>
      <p:cViewPr varScale="1">
        <p:scale>
          <a:sx n="68" d="100"/>
          <a:sy n="68" d="100"/>
        </p:scale>
        <p:origin x="684" y="72"/>
      </p:cViewPr>
      <p:guideLst>
        <p:guide orient="horz" pos="2160"/>
        <p:guide orient="horz" pos="1362"/>
        <p:guide orient="horz" pos="4192"/>
        <p:guide orient="horz" pos="164"/>
        <p:guide orient="horz" pos="636"/>
        <p:guide pos="3839"/>
        <p:guide pos="7468"/>
      </p:guideLst>
    </p:cSldViewPr>
  </p:slideViewPr>
  <p:notesTextViewPr>
    <p:cViewPr>
      <p:scale>
        <a:sx n="3" d="2"/>
        <a:sy n="3" d="2"/>
      </p:scale>
      <p:origin x="0" y="0"/>
    </p:cViewPr>
  </p:notesTextViewPr>
  <p:sorterViewPr>
    <p:cViewPr>
      <p:scale>
        <a:sx n="70" d="100"/>
        <a:sy n="70" d="100"/>
      </p:scale>
      <p:origin x="0" y="0"/>
    </p:cViewPr>
  </p:sorterViewPr>
  <p:notesViewPr>
    <p:cSldViewPr>
      <p:cViewPr varScale="1">
        <p:scale>
          <a:sx n="83" d="100"/>
          <a:sy n="83" d="100"/>
        </p:scale>
        <p:origin x="-3798" y="-78"/>
      </p:cViewPr>
      <p:guideLst>
        <p:guide orient="horz" pos="2880"/>
        <p:guide pos="2160"/>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101</c:v>
                </c:pt>
                <c:pt idx="1">
                  <c:v>121</c:v>
                </c:pt>
                <c:pt idx="2">
                  <c:v>150</c:v>
                </c:pt>
                <c:pt idx="3">
                  <c:v>160</c:v>
                </c:pt>
                <c:pt idx="4">
                  <c:v>175</c:v>
                </c:pt>
                <c:pt idx="5">
                  <c:v>200</c:v>
                </c:pt>
              </c:numCache>
            </c:numRef>
          </c:val>
          <c:extLst>
            <c:ext xmlns:c16="http://schemas.microsoft.com/office/drawing/2014/chart" uri="{C3380CC4-5D6E-409C-BE32-E72D297353CC}">
              <c16:uniqueId val="{00000000-CA6C-4AE1-941E-A1B154A818BB}"/>
            </c:ext>
          </c:extLst>
        </c:ser>
        <c:dLbls>
          <c:showLegendKey val="0"/>
          <c:showVal val="0"/>
          <c:showCatName val="0"/>
          <c:showSerName val="0"/>
          <c:showPercent val="0"/>
          <c:showBubbleSize val="0"/>
        </c:dLbls>
        <c:gapWidth val="219"/>
        <c:overlap val="-27"/>
        <c:axId val="861884000"/>
        <c:axId val="861880392"/>
      </c:barChart>
      <c:catAx>
        <c:axId val="86188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80392"/>
        <c:crosses val="autoZero"/>
        <c:auto val="1"/>
        <c:lblAlgn val="ctr"/>
        <c:lblOffset val="100"/>
        <c:noMultiLvlLbl val="0"/>
      </c:catAx>
      <c:valAx>
        <c:axId val="861880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84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213" y="0"/>
            <a:ext cx="2971227" cy="457200"/>
          </a:xfrm>
          <a:prstGeom prst="rect">
            <a:avLst/>
          </a:prstGeom>
        </p:spPr>
        <p:txBody>
          <a:bodyPr vert="horz" lIns="91440" tIns="45720" rIns="91440" bIns="45720" rtlCol="0"/>
          <a:lstStyle>
            <a:lvl1pPr algn="r">
              <a:defRPr sz="1200"/>
            </a:lvl1pPr>
          </a:lstStyle>
          <a:p>
            <a:fld id="{0EC2A9A5-C71C-4F95-B893-0B828ADA92C1}" type="datetimeFigureOut">
              <a:rPr lang="en-US" smtClean="0"/>
              <a:t>3/31/2022</a:t>
            </a:fld>
            <a:endParaRPr lang="en-US"/>
          </a:p>
        </p:txBody>
      </p:sp>
      <p:sp>
        <p:nvSpPr>
          <p:cNvPr id="4" name="Footer Placeholder 3"/>
          <p:cNvSpPr>
            <a:spLocks noGrp="1"/>
          </p:cNvSpPr>
          <p:nvPr>
            <p:ph type="ftr" sz="quarter" idx="2"/>
          </p:nvPr>
        </p:nvSpPr>
        <p:spPr>
          <a:xfrm>
            <a:off x="0" y="8685213"/>
            <a:ext cx="2971228"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213" y="8685213"/>
            <a:ext cx="2971227" cy="457200"/>
          </a:xfrm>
          <a:prstGeom prst="rect">
            <a:avLst/>
          </a:prstGeom>
        </p:spPr>
        <p:txBody>
          <a:bodyPr vert="horz" lIns="91440" tIns="45720" rIns="91440" bIns="45720" rtlCol="0" anchor="b"/>
          <a:lstStyle>
            <a:lvl1pPr algn="r">
              <a:defRPr sz="1200"/>
            </a:lvl1pPr>
          </a:lstStyle>
          <a:p>
            <a:fld id="{48BA6964-3C1B-4554-8A9D-CB9C02F76146}" type="slidenum">
              <a:rPr lang="en-US" smtClean="0"/>
              <a:t>‹#›</a:t>
            </a:fld>
            <a:endParaRPr lang="en-US"/>
          </a:p>
        </p:txBody>
      </p:sp>
    </p:spTree>
    <p:extLst>
      <p:ext uri="{BB962C8B-B14F-4D97-AF65-F5344CB8AC3E}">
        <p14:creationId xmlns:p14="http://schemas.microsoft.com/office/powerpoint/2010/main" val="2836344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213" y="0"/>
            <a:ext cx="2971227" cy="457200"/>
          </a:xfrm>
          <a:prstGeom prst="rect">
            <a:avLst/>
          </a:prstGeom>
        </p:spPr>
        <p:txBody>
          <a:bodyPr vert="horz" lIns="91440" tIns="45720" rIns="91440" bIns="45720" rtlCol="0"/>
          <a:lstStyle>
            <a:lvl1pPr algn="r">
              <a:defRPr sz="1200"/>
            </a:lvl1pPr>
          </a:lstStyle>
          <a:p>
            <a:fld id="{CAD98B5F-9682-43AE-BCF0-DF321F21C9FD}" type="datetimeFigureOut">
              <a:rPr lang="en-US" smtClean="0"/>
              <a:t>3/31/2022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268" y="4343400"/>
            <a:ext cx="5485464"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22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213" y="8685213"/>
            <a:ext cx="2971227" cy="457200"/>
          </a:xfrm>
          <a:prstGeom prst="rect">
            <a:avLst/>
          </a:prstGeom>
        </p:spPr>
        <p:txBody>
          <a:bodyPr vert="horz" lIns="91440" tIns="45720" rIns="91440" bIns="45720" rtlCol="0" anchor="b"/>
          <a:lstStyle>
            <a:lvl1pPr algn="r">
              <a:defRPr sz="1200"/>
            </a:lvl1pPr>
          </a:lstStyle>
          <a:p>
            <a:fld id="{F74A096B-B1FC-440A-B778-B54F29681DF1}" type="slidenum">
              <a:rPr lang="en-US" smtClean="0"/>
              <a:t>‹#›</a:t>
            </a:fld>
            <a:endParaRPr lang="en-US"/>
          </a:p>
        </p:txBody>
      </p:sp>
    </p:spTree>
    <p:extLst>
      <p:ext uri="{BB962C8B-B14F-4D97-AF65-F5344CB8AC3E}">
        <p14:creationId xmlns:p14="http://schemas.microsoft.com/office/powerpoint/2010/main" val="46208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excited to present</a:t>
            </a:r>
            <a:r>
              <a:rPr lang="en-US" baseline="0" dirty="0"/>
              <a:t> Allianz Life Pro+ Advantage fixed index universal life insurance policy. In this presentation, you’ll learn more about Allianz life sales growth, and our product and additional tools available.</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a:t>
            </a:fld>
            <a:endParaRPr lang="en-US"/>
          </a:p>
        </p:txBody>
      </p:sp>
    </p:spTree>
    <p:extLst>
      <p:ext uri="{BB962C8B-B14F-4D97-AF65-F5344CB8AC3E}">
        <p14:creationId xmlns:p14="http://schemas.microsoft.com/office/powerpoint/2010/main" val="254713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two ways to activate an index lock:</a:t>
            </a:r>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tx1"/>
              </a:solidFill>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first way is </a:t>
            </a:r>
            <a:r>
              <a:rPr lang="en-US" sz="1200" kern="1200" dirty="0">
                <a:solidFill>
                  <a:schemeClr val="tx1"/>
                </a:solidFill>
                <a:effectLst/>
                <a:latin typeface="+mn-lt"/>
                <a:ea typeface="+mn-ea"/>
                <a:cs typeface="+mn-cs"/>
              </a:rPr>
              <a:t>automatically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our Auto Lock feature. Simply set the index interest rate percentage you wish to target. You can set an upper target, as long as you set it above the current index interest rate percentage. If the allocation option’s index interest rate percentage reaches the target, Auto Lock will automatically lock in the index value until the end of the crediting period.</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are also free to adjust the target index interest rate percentage – either up or down – as many times as you wish, as long as Auto Lock hasn’t been activated during that crediting period and your upper target is greater than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current index interest rate percentage. And it’s easy to administer: Just log in to your clients policies online to set or reset Auto Lock.</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a:t>
            </a:r>
            <a:r>
              <a:rPr lang="en-US" baseline="0" dirty="0">
                <a:solidFill>
                  <a:schemeClr val="tx1"/>
                </a:solidFill>
              </a:rPr>
              <a:t> 2</a:t>
            </a:r>
            <a:r>
              <a:rPr lang="en-US" baseline="30000" dirty="0">
                <a:solidFill>
                  <a:schemeClr val="tx1"/>
                </a:solidFill>
              </a:rPr>
              <a:t>nd</a:t>
            </a:r>
            <a:r>
              <a:rPr lang="en-US" baseline="0" dirty="0">
                <a:solidFill>
                  <a:schemeClr val="tx1"/>
                </a:solidFill>
              </a:rPr>
              <a:t> way to activate index lock is a manual index lock. If a lock has not already taken place, simply request a manual lock anytime within the crediting period. Both options make it easier for your clients to receive a positive index credit in volatile markets and both options can easily be done within our secure website. Index lock is available on select index allocations. For more information, check out CSI-512 and/or allianzlife.com/</a:t>
            </a:r>
            <a:r>
              <a:rPr lang="en-US" baseline="0" dirty="0" err="1">
                <a:solidFill>
                  <a:schemeClr val="tx1"/>
                </a:solidFill>
              </a:rPr>
              <a:t>indexlock</a:t>
            </a:r>
            <a:r>
              <a:rPr lang="en-US" baseline="0" dirty="0">
                <a:solidFill>
                  <a:schemeClr val="tx1"/>
                </a:solidFill>
              </a:rPr>
              <a:t>.</a:t>
            </a:r>
          </a:p>
        </p:txBody>
      </p:sp>
      <p:sp>
        <p:nvSpPr>
          <p:cNvPr id="4" name="Slide Number Placeholder 3"/>
          <p:cNvSpPr>
            <a:spLocks noGrp="1"/>
          </p:cNvSpPr>
          <p:nvPr>
            <p:ph type="sldNum" sz="quarter" idx="10"/>
          </p:nvPr>
        </p:nvSpPr>
        <p:spPr/>
        <p:txBody>
          <a:bodyPr/>
          <a:lstStyle/>
          <a:p>
            <a:pPr marL="0" marR="0" lvl="0" indent="0" algn="r" defTabSz="1088167" rtl="0" eaLnBrk="1" fontAlgn="auto" latinLnBrk="0" hangingPunct="1">
              <a:lnSpc>
                <a:spcPct val="100000"/>
              </a:lnSpc>
              <a:spcBef>
                <a:spcPts val="0"/>
              </a:spcBef>
              <a:spcAft>
                <a:spcPts val="0"/>
              </a:spcAft>
              <a:buClrTx/>
              <a:buSzTx/>
              <a:buFontTx/>
              <a:buNone/>
              <a:tabLst/>
              <a:defRPr/>
            </a:pPr>
            <a:fld id="{F74A096B-B1FC-440A-B778-B54F29681D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1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97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Allianz Index Lock Report, available on</a:t>
            </a:r>
            <a:r>
              <a:rPr lang="en-US" sz="1200" b="0" i="0" kern="1200" baseline="0" dirty="0">
                <a:solidFill>
                  <a:schemeClr val="tx1"/>
                </a:solidFill>
                <a:effectLst/>
                <a:latin typeface="+mn-lt"/>
                <a:ea typeface="+mn-ea"/>
                <a:cs typeface="+mn-cs"/>
              </a:rPr>
              <a:t> the Allianz website,</a:t>
            </a:r>
            <a:r>
              <a:rPr lang="en-US" sz="1200" b="0" i="0" kern="1200" dirty="0">
                <a:solidFill>
                  <a:schemeClr val="tx1"/>
                </a:solidFill>
                <a:effectLst/>
                <a:latin typeface="+mn-lt"/>
                <a:ea typeface="+mn-ea"/>
                <a:cs typeface="+mn-cs"/>
              </a:rPr>
              <a:t> is our easy-to-use and flexible tool for you to gain greater insight into your clients’ products.</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15</a:t>
            </a:fld>
            <a:endParaRPr lang="en-US"/>
          </a:p>
        </p:txBody>
      </p:sp>
    </p:spTree>
    <p:extLst>
      <p:ext uri="{BB962C8B-B14F-4D97-AF65-F5344CB8AC3E}">
        <p14:creationId xmlns:p14="http://schemas.microsoft.com/office/powerpoint/2010/main" val="222402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marketing solutions</a:t>
            </a:r>
            <a:r>
              <a:rPr lang="en-US" baseline="0" dirty="0"/>
              <a:t> to highlight as part of this product launch. </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16</a:t>
            </a:fld>
            <a:endParaRPr lang="en-US"/>
          </a:p>
        </p:txBody>
      </p:sp>
    </p:spTree>
    <p:extLst>
      <p:ext uri="{BB962C8B-B14F-4D97-AF65-F5344CB8AC3E}">
        <p14:creationId xmlns:p14="http://schemas.microsoft.com/office/powerpoint/2010/main" val="102523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steps to helping your client’s identify which</a:t>
            </a:r>
            <a:r>
              <a:rPr lang="en-US" baseline="0" dirty="0"/>
              <a:t> allocation option could be a good fit for them. Step one, choose an index. Step two, choose a bonus opportunity or choose a crediting method. </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17</a:t>
            </a:fld>
            <a:endParaRPr lang="en-US"/>
          </a:p>
        </p:txBody>
      </p:sp>
    </p:spTree>
    <p:extLst>
      <p:ext uri="{BB962C8B-B14F-4D97-AF65-F5344CB8AC3E}">
        <p14:creationId xmlns:p14="http://schemas.microsoft.com/office/powerpoint/2010/main" val="140106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one path of step one, there are the following indexes to choose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dirty="0"/>
              <a:t>The Bloomberg US</a:t>
            </a:r>
            <a:r>
              <a:rPr lang="en-US" baseline="0" dirty="0"/>
              <a:t> Dynamic Balance II ER Index is </a:t>
            </a:r>
            <a:r>
              <a:rPr lang="en-US" sz="1200" baseline="0" dirty="0">
                <a:solidFill>
                  <a:schemeClr val="bg2">
                    <a:lumMod val="50000"/>
                  </a:schemeClr>
                </a:solidFill>
              </a:rPr>
              <a:t>c</a:t>
            </a:r>
            <a:r>
              <a:rPr lang="en-US" sz="1200" dirty="0">
                <a:solidFill>
                  <a:schemeClr val="bg2">
                    <a:lumMod val="50000"/>
                  </a:schemeClr>
                </a:solidFill>
              </a:rPr>
              <a:t>omprised of the</a:t>
            </a:r>
            <a:r>
              <a:rPr lang="en-US" sz="1200" b="1" dirty="0">
                <a:solidFill>
                  <a:srgbClr val="0081C6"/>
                </a:solidFill>
              </a:rPr>
              <a:t> Bloomberg US Equity Custom Futures ER Index </a:t>
            </a:r>
            <a:r>
              <a:rPr lang="en-US" sz="1200" dirty="0">
                <a:solidFill>
                  <a:schemeClr val="bg2">
                    <a:lumMod val="50000"/>
                  </a:schemeClr>
                </a:solidFill>
              </a:rPr>
              <a:t>and the </a:t>
            </a:r>
            <a:r>
              <a:rPr lang="en-US" sz="1200" b="1" dirty="0">
                <a:solidFill>
                  <a:srgbClr val="0081C6"/>
                </a:solidFill>
              </a:rPr>
              <a:t>Bloomberg Barclays US Aggregate Custom RBI Unfunded Index</a:t>
            </a:r>
            <a:r>
              <a:rPr lang="en-US" sz="1200" dirty="0">
                <a:solidFill>
                  <a:srgbClr val="0081C6"/>
                </a:solidFill>
              </a:rPr>
              <a:t> </a:t>
            </a:r>
            <a:r>
              <a:rPr lang="en-US" sz="1200" dirty="0">
                <a:solidFill>
                  <a:schemeClr val="bg2">
                    <a:lumMod val="50000"/>
                  </a:schemeClr>
                </a:solidFill>
              </a:rPr>
              <a:t>and shifts weighting between them daily based on historical realized volatility.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a:t>
            </a:r>
            <a:r>
              <a:rPr lang="en-US" sz="1200" dirty="0">
                <a:solidFill>
                  <a:schemeClr val="bg2">
                    <a:lumMod val="50000"/>
                  </a:schemeClr>
                </a:solidFill>
              </a:rPr>
              <a:t>The PIMCO</a:t>
            </a:r>
            <a:r>
              <a:rPr lang="en-US" sz="1200" baseline="0" dirty="0">
                <a:solidFill>
                  <a:schemeClr val="bg2">
                    <a:lumMod val="50000"/>
                  </a:schemeClr>
                </a:solidFill>
              </a:rPr>
              <a:t> Tactical Balanced ER Index is c</a:t>
            </a:r>
            <a:r>
              <a:rPr lang="en-US" sz="1200" dirty="0">
                <a:solidFill>
                  <a:schemeClr val="bg2">
                    <a:lumMod val="50000"/>
                  </a:schemeClr>
                </a:solidFill>
              </a:rPr>
              <a:t>omprised of the </a:t>
            </a:r>
            <a:r>
              <a:rPr lang="en-US" sz="1200" b="1" dirty="0">
                <a:solidFill>
                  <a:srgbClr val="00A0AF"/>
                </a:solidFill>
              </a:rPr>
              <a:t>U.S. Equity Futures Custom Index </a:t>
            </a:r>
            <a:r>
              <a:rPr lang="en-US" sz="1200" dirty="0">
                <a:solidFill>
                  <a:schemeClr val="bg2">
                    <a:lumMod val="50000"/>
                  </a:schemeClr>
                </a:solidFill>
              </a:rPr>
              <a:t>and a bond component comprised of the </a:t>
            </a:r>
            <a:r>
              <a:rPr lang="en-US" sz="1200" b="1" dirty="0">
                <a:solidFill>
                  <a:srgbClr val="00A0AF"/>
                </a:solidFill>
              </a:rPr>
              <a:t>PIMCO Synthetic Bond ER Index </a:t>
            </a:r>
            <a:r>
              <a:rPr lang="en-US" sz="1200" dirty="0">
                <a:solidFill>
                  <a:schemeClr val="bg2">
                    <a:lumMod val="50000"/>
                  </a:schemeClr>
                </a:solidFill>
              </a:rPr>
              <a:t>with a duration overlay and shifts weighting between them daily based on historical realized volatility of the components. </a:t>
            </a:r>
          </a:p>
          <a:p>
            <a:pPr algn="ctr" defTabSz="948537">
              <a:defRPr/>
            </a:pPr>
            <a:endParaRPr lang="en-US" sz="1200" dirty="0">
              <a:solidFill>
                <a:schemeClr val="bg2">
                  <a:lumMod val="50000"/>
                </a:schemeClr>
              </a:solidFill>
            </a:endParaRPr>
          </a:p>
          <a:p>
            <a:pPr algn="l" defTabSz="948537">
              <a:defRPr/>
            </a:pPr>
            <a:r>
              <a:rPr lang="en-US" baseline="0" dirty="0"/>
              <a:t>[click] </a:t>
            </a:r>
            <a:r>
              <a:rPr lang="en-US" sz="1200" dirty="0">
                <a:solidFill>
                  <a:schemeClr val="bg2">
                    <a:lumMod val="50000"/>
                  </a:schemeClr>
                </a:solidFill>
              </a:rPr>
              <a:t>The Blended Index is </a:t>
            </a:r>
            <a:r>
              <a:rPr lang="en-US" sz="1200" dirty="0">
                <a:solidFill>
                  <a:schemeClr val="bg2">
                    <a:lumMod val="50000"/>
                  </a:schemeClr>
                </a:solidFill>
                <a:ea typeface="ＭＳ Ｐゴシック" pitchFamily="34" charset="-128"/>
              </a:rPr>
              <a:t>A blend of four indexes, including: 35% </a:t>
            </a:r>
            <a:r>
              <a:rPr lang="en-US" sz="1200" b="1" dirty="0">
                <a:ea typeface="ＭＳ Ｐゴシック" pitchFamily="34" charset="-128"/>
              </a:rPr>
              <a:t>Dow Jones Industrial Average</a:t>
            </a:r>
            <a:r>
              <a:rPr lang="en-US" sz="1200" dirty="0">
                <a:solidFill>
                  <a:schemeClr val="bg2">
                    <a:lumMod val="50000"/>
                  </a:schemeClr>
                </a:solidFill>
                <a:ea typeface="ＭＳ Ｐゴシック" pitchFamily="34" charset="-128"/>
              </a:rPr>
              <a:t>, 35% </a:t>
            </a:r>
            <a:r>
              <a:rPr lang="en-US" sz="1200" b="1" dirty="0">
                <a:ea typeface="ＭＳ Ｐゴシック" pitchFamily="34" charset="-128"/>
              </a:rPr>
              <a:t>Bloomberg Barclays U.S. Aggregate Bond Index</a:t>
            </a:r>
            <a:r>
              <a:rPr lang="en-US" sz="1200" dirty="0">
                <a:solidFill>
                  <a:schemeClr val="bg2">
                    <a:lumMod val="50000"/>
                  </a:schemeClr>
                </a:solidFill>
                <a:ea typeface="ＭＳ Ｐゴシック" pitchFamily="34" charset="-128"/>
              </a:rPr>
              <a:t>, 20% </a:t>
            </a:r>
            <a:r>
              <a:rPr lang="en-US" sz="1200" b="1" dirty="0">
                <a:ea typeface="ＭＳ Ｐゴシック" pitchFamily="34" charset="-128"/>
              </a:rPr>
              <a:t>EURO STOXX 50</a:t>
            </a:r>
            <a:r>
              <a:rPr lang="en-US" sz="1200" b="1" baseline="30000" dirty="0">
                <a:ea typeface="ＭＳ Ｐゴシック" pitchFamily="34" charset="-128"/>
              </a:rPr>
              <a:t>® </a:t>
            </a:r>
            <a:r>
              <a:rPr lang="en-US" sz="1200" b="1" dirty="0">
                <a:ea typeface="ＭＳ Ｐゴシック" pitchFamily="34" charset="-128"/>
              </a:rPr>
              <a:t>Index</a:t>
            </a:r>
            <a:r>
              <a:rPr lang="en-US" sz="1200" dirty="0">
                <a:solidFill>
                  <a:schemeClr val="bg2">
                    <a:lumMod val="50000"/>
                  </a:schemeClr>
                </a:solidFill>
                <a:ea typeface="ＭＳ Ｐゴシック" pitchFamily="34" charset="-128"/>
              </a:rPr>
              <a:t>, and 10% </a:t>
            </a:r>
            <a:r>
              <a:rPr lang="en-US" sz="1200" b="1" dirty="0">
                <a:ea typeface="ＭＳ Ｐゴシック" pitchFamily="34" charset="-128"/>
              </a:rPr>
              <a:t>Russell 2000</a:t>
            </a:r>
            <a:r>
              <a:rPr lang="en-US" sz="1200" b="1" baseline="30000" dirty="0">
                <a:ea typeface="ＭＳ Ｐゴシック" pitchFamily="34" charset="-128"/>
              </a:rPr>
              <a:t>® </a:t>
            </a:r>
            <a:r>
              <a:rPr lang="en-US" sz="1200" b="1" dirty="0">
                <a:ea typeface="ＭＳ Ｐゴシック" pitchFamily="34" charset="-128"/>
              </a:rPr>
              <a:t>Index</a:t>
            </a:r>
            <a:r>
              <a:rPr lang="en-US" sz="1200" dirty="0">
                <a:solidFill>
                  <a:schemeClr val="bg2">
                    <a:lumMod val="50000"/>
                  </a:schemeClr>
                </a:solidFill>
                <a:ea typeface="ＭＳ Ｐゴシック" pitchFamily="34" charset="-128"/>
              </a:rPr>
              <a:t>. </a:t>
            </a:r>
          </a:p>
          <a:p>
            <a:pPr algn="l" defTabSz="948537">
              <a:defRPr/>
            </a:pPr>
            <a:endParaRPr lang="en-US" sz="1200" dirty="0">
              <a:solidFill>
                <a:schemeClr val="bg2">
                  <a:lumMod val="50000"/>
                </a:schemeClr>
              </a:solidFill>
              <a:ea typeface="ＭＳ Ｐゴシック" pitchFamily="34" charset="-128"/>
            </a:endParaRPr>
          </a:p>
          <a:p>
            <a:pPr algn="l" defTabSz="948537">
              <a:defRPr/>
            </a:pPr>
            <a:r>
              <a:rPr lang="en-US" sz="1200" dirty="0">
                <a:solidFill>
                  <a:schemeClr val="bg2">
                    <a:lumMod val="50000"/>
                  </a:schemeClr>
                </a:solidFill>
                <a:ea typeface="ＭＳ Ｐゴシック" pitchFamily="34" charset="-128"/>
              </a:rPr>
              <a:t>The client could</a:t>
            </a:r>
            <a:r>
              <a:rPr lang="en-US" sz="1200" baseline="0" dirty="0">
                <a:solidFill>
                  <a:schemeClr val="bg2">
                    <a:lumMod val="50000"/>
                  </a:schemeClr>
                </a:solidFill>
                <a:ea typeface="ＭＳ Ｐゴシック" pitchFamily="34" charset="-128"/>
              </a:rPr>
              <a:t> also choose the S&amp;P 500® Index or the Fixed Interest allocation. We’ll talk more about that in a moment.</a:t>
            </a:r>
            <a:endParaRPr lang="en-US" sz="1200" dirty="0">
              <a:solidFill>
                <a:schemeClr val="bg2">
                  <a:lumMod val="50000"/>
                </a:schemeClr>
              </a:solidFill>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18</a:t>
            </a:fld>
            <a:endParaRPr lang="en-US"/>
          </a:p>
        </p:txBody>
      </p:sp>
    </p:spTree>
    <p:extLst>
      <p:ext uri="{BB962C8B-B14F-4D97-AF65-F5344CB8AC3E}">
        <p14:creationId xmlns:p14="http://schemas.microsoft.com/office/powerpoint/2010/main" val="2466418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step two - choosing a bonus. With the Bloomberg US Dynamic Balance II ER Index, PIMCO</a:t>
            </a:r>
            <a:r>
              <a:rPr lang="en-US" baseline="0" dirty="0"/>
              <a:t> Tactical Balanced ER Index and Blended Index, there are several bonus opportunities to choose from. There bonus opportunities all begin in policy year one. </a:t>
            </a:r>
          </a:p>
          <a:p>
            <a:endParaRPr lang="en-US" baseline="0" dirty="0"/>
          </a:p>
          <a:p>
            <a:r>
              <a:rPr lang="en-US" baseline="0" dirty="0"/>
              <a:t>Standard: No bonus</a:t>
            </a:r>
          </a:p>
          <a:p>
            <a:r>
              <a:rPr lang="en-US" baseline="0" dirty="0"/>
              <a:t>For clients who are willing to forego the potential for a bonus in favor of higher caps and participation rates, which may result in a higher indexed interest received. </a:t>
            </a:r>
          </a:p>
          <a:p>
            <a:endParaRPr lang="en-US" baseline="0" dirty="0"/>
          </a:p>
          <a:p>
            <a:r>
              <a:rPr lang="en-US" baseline="0" dirty="0"/>
              <a:t>Classic: 0.90% guaranteed flat rate bonus</a:t>
            </a:r>
          </a:p>
          <a:p>
            <a:r>
              <a:rPr lang="en-US" baseline="0" dirty="0"/>
              <a:t>A bonus design that adds a consistent bonus rate to the policy’s annual accumulation value. </a:t>
            </a:r>
            <a:r>
              <a:rPr lang="en-US" sz="1200" kern="1200" dirty="0">
                <a:solidFill>
                  <a:schemeClr val="tx1"/>
                </a:solidFill>
                <a:latin typeface="+mn-lt"/>
                <a:ea typeface="+mn-ea"/>
                <a:cs typeface="+mn-cs"/>
              </a:rPr>
              <a:t>The bonus rate is established at issue and is guaranteed for the policy year.</a:t>
            </a:r>
            <a:r>
              <a:rPr lang="en-US" baseline="0" dirty="0"/>
              <a:t> This could be for clients who may want a conservative approach and a guaranteed credit. </a:t>
            </a:r>
          </a:p>
          <a:p>
            <a:endParaRPr lang="en-US" baseline="0" dirty="0"/>
          </a:p>
          <a:p>
            <a:r>
              <a:rPr lang="en-US" baseline="0" dirty="0" err="1"/>
              <a:t>Bonused</a:t>
            </a:r>
            <a:r>
              <a:rPr lang="en-US" baseline="0" dirty="0"/>
              <a:t>: 15% multiplier bonus</a:t>
            </a:r>
          </a:p>
          <a:p>
            <a:r>
              <a:rPr lang="en-US" baseline="0" dirty="0"/>
              <a:t>This design multiplies any annual indexed interest by 15%. This could be for a client who is looking for a moderate choice with bonus potential but no charges associated with the bonus. </a:t>
            </a:r>
          </a:p>
          <a:p>
            <a:endParaRPr lang="en-US" baseline="0" dirty="0"/>
          </a:p>
          <a:p>
            <a:r>
              <a:rPr lang="en-US" baseline="0" dirty="0"/>
              <a:t>Select: 40% multiplier bonus with a 1% annual asset charge</a:t>
            </a:r>
          </a:p>
          <a:p>
            <a:r>
              <a:rPr lang="en-US" baseline="0" dirty="0"/>
              <a:t>A bonus design that multiplies any annual indexed interest by 40% but also includes a 1% annual asset charge. This could be for clients who are willing to pay a charge in return for a higher bonus and greater indexed interest potential.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19</a:t>
            </a:fld>
            <a:endParaRPr lang="en-US"/>
          </a:p>
        </p:txBody>
      </p:sp>
    </p:spTree>
    <p:extLst>
      <p:ext uri="{BB962C8B-B14F-4D97-AF65-F5344CB8AC3E}">
        <p14:creationId xmlns:p14="http://schemas.microsoft.com/office/powerpoint/2010/main" val="115793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second path from step one, there are the following indexes to choose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If they</a:t>
            </a:r>
            <a:r>
              <a:rPr lang="en-US" baseline="0" dirty="0"/>
              <a:t> select the S&amp;P® 500 index, their second step will be to choose a crediting method. The options available are annual point to point with a cap, monthly sum and trigger method. This index does not offer a bonus.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Also, keep in mind that clients can also allocate to </a:t>
            </a:r>
            <a:r>
              <a:rPr lang="en-US" sz="1200" dirty="0"/>
              <a:t>the </a:t>
            </a:r>
            <a:r>
              <a:rPr lang="en-US" sz="1200" b="1" dirty="0">
                <a:solidFill>
                  <a:schemeClr val="accent1"/>
                </a:solidFill>
              </a:rPr>
              <a:t>fixed interest allocation </a:t>
            </a:r>
            <a:r>
              <a:rPr lang="en-US" sz="1200" b="0" dirty="0">
                <a:solidFill>
                  <a:schemeClr val="accent1"/>
                </a:solidFill>
              </a:rPr>
              <a:t>which</a:t>
            </a:r>
            <a:r>
              <a:rPr lang="en-US" sz="1200" b="1" dirty="0">
                <a:solidFill>
                  <a:schemeClr val="accent1"/>
                </a:solidFill>
              </a:rPr>
              <a:t> </a:t>
            </a:r>
            <a:r>
              <a:rPr lang="en-US" sz="1200" dirty="0"/>
              <a:t>provides the client an interest credit of at least the minimum interest rate provided for by the policy, backed by Allianz’s general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let’s take a closer</a:t>
            </a:r>
            <a:r>
              <a:rPr lang="en-US" sz="1200" baseline="0" dirty="0"/>
              <a:t> look at how to help your clients pick an index allocation option.</a:t>
            </a:r>
            <a:endParaRPr lang="en-US" sz="1200"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20</a:t>
            </a:fld>
            <a:endParaRPr lang="en-US"/>
          </a:p>
        </p:txBody>
      </p:sp>
    </p:spTree>
    <p:extLst>
      <p:ext uri="{BB962C8B-B14F-4D97-AF65-F5344CB8AC3E}">
        <p14:creationId xmlns:p14="http://schemas.microsoft.com/office/powerpoint/2010/main" val="413449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these are the available index allocation options.</a:t>
            </a:r>
            <a:r>
              <a:rPr lang="en-US" baseline="0" dirty="0"/>
              <a:t> </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21</a:t>
            </a:fld>
            <a:endParaRPr lang="en-US"/>
          </a:p>
        </p:txBody>
      </p:sp>
    </p:spTree>
    <p:extLst>
      <p:ext uri="{BB962C8B-B14F-4D97-AF65-F5344CB8AC3E}">
        <p14:creationId xmlns:p14="http://schemas.microsoft.com/office/powerpoint/2010/main" val="30623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take a look at the</a:t>
            </a:r>
            <a:r>
              <a:rPr lang="en-US" baseline="0" dirty="0"/>
              <a:t> last year performance of the </a:t>
            </a:r>
            <a:r>
              <a:rPr lang="en-US" sz="1200" dirty="0"/>
              <a:t>Bloomberg US Dynamic Balance II ER Index </a:t>
            </a:r>
            <a:r>
              <a:rPr lang="en-US" baseline="0" dirty="0"/>
              <a:t>Allocation option.  What you see here are the peaks and valleys throughout 2019.  As you can see even though this is a volatility controlled allocation option, there was still movement throughout the year.  Currently we illustrate the Life Pro+ Advantage Fixed Index Universal Life insurance policy at a max illustrated rate of 6.9%.  Had a policy with index lock been issued on January 2</a:t>
            </a:r>
            <a:r>
              <a:rPr lang="en-US" baseline="30000" dirty="0"/>
              <a:t>nd</a:t>
            </a:r>
            <a:r>
              <a:rPr lang="en-US" baseline="0" dirty="0"/>
              <a:t> there would have been six periods of time that the policy could have been locked in above the max illustrated rate.</a:t>
            </a:r>
          </a:p>
          <a:p>
            <a:r>
              <a:rPr lang="en-US" baseline="0" dirty="0"/>
              <a:t>(CLICK)</a:t>
            </a:r>
          </a:p>
          <a:p>
            <a:endParaRPr lang="en-US" baseline="0" dirty="0"/>
          </a:p>
          <a:p>
            <a:r>
              <a:rPr lang="en-US" baseline="0" dirty="0"/>
              <a:t>This next section of information shows the outcome of each of the hypothetical locks for the </a:t>
            </a:r>
            <a:r>
              <a:rPr lang="en-US" baseline="0" dirty="0" err="1"/>
              <a:t>Bonused</a:t>
            </a:r>
            <a:r>
              <a:rPr lang="en-US" baseline="0" dirty="0"/>
              <a:t> allocation option with a 155% participation rate and 15% bonus as well as the Select allocation option with 150% participation and 40% bonus.  As you can see, the credits for the Select allocation would come out higher based on the current participation rate and bonus.  </a:t>
            </a:r>
          </a:p>
          <a:p>
            <a:r>
              <a:rPr lang="en-US" baseline="0" dirty="0"/>
              <a:t>Keep in mind that there is a 1% asset fee for this option that will change the final outcome of the index lock.  We will look more closely at the index credit needed to overcome the asset charge and at what point the Select allocation options could overcome the asset fee and outperform the </a:t>
            </a:r>
            <a:r>
              <a:rPr lang="en-US" baseline="0" dirty="0" err="1"/>
              <a:t>Bonused</a:t>
            </a:r>
            <a:r>
              <a:rPr lang="en-US" baseline="0" dirty="0"/>
              <a:t> option.</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22</a:t>
            </a:fld>
            <a:endParaRPr lang="en-US"/>
          </a:p>
        </p:txBody>
      </p:sp>
    </p:spTree>
    <p:extLst>
      <p:ext uri="{BB962C8B-B14F-4D97-AF65-F5344CB8AC3E}">
        <p14:creationId xmlns:p14="http://schemas.microsoft.com/office/powerpoint/2010/main" val="368738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marketing solutions</a:t>
            </a:r>
            <a:r>
              <a:rPr lang="en-US" baseline="0" dirty="0"/>
              <a:t> to highlight as part of this product launch. </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23</a:t>
            </a:fld>
            <a:endParaRPr lang="en-US"/>
          </a:p>
        </p:txBody>
      </p:sp>
    </p:spTree>
    <p:extLst>
      <p:ext uri="{BB962C8B-B14F-4D97-AF65-F5344CB8AC3E}">
        <p14:creationId xmlns:p14="http://schemas.microsoft.com/office/powerpoint/2010/main" val="4417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a:t>
            </a:fld>
            <a:endParaRPr lang="en-US"/>
          </a:p>
        </p:txBody>
      </p:sp>
    </p:spTree>
    <p:extLst>
      <p:ext uri="{BB962C8B-B14F-4D97-AF65-F5344CB8AC3E}">
        <p14:creationId xmlns:p14="http://schemas.microsoft.com/office/powerpoint/2010/main" val="347344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part</a:t>
            </a:r>
            <a:r>
              <a:rPr lang="en-US" baseline="0" dirty="0"/>
              <a:t> of this launch includes updated consumer brochures. </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24</a:t>
            </a:fld>
            <a:endParaRPr lang="en-US"/>
          </a:p>
        </p:txBody>
      </p:sp>
    </p:spTree>
    <p:extLst>
      <p:ext uri="{BB962C8B-B14F-4D97-AF65-F5344CB8AC3E}">
        <p14:creationId xmlns:p14="http://schemas.microsoft.com/office/powerpoint/2010/main" val="369798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digital tool is our </a:t>
            </a:r>
            <a:r>
              <a:rPr lang="en-US" baseline="0" dirty="0" err="1"/>
              <a:t>backcasting</a:t>
            </a:r>
            <a:r>
              <a:rPr lang="en-US" baseline="0" dirty="0"/>
              <a:t> tool which has been updated and improved for use. The first digital tool is our </a:t>
            </a:r>
            <a:r>
              <a:rPr lang="en-US" baseline="0" dirty="0" err="1"/>
              <a:t>backcasting</a:t>
            </a:r>
            <a:r>
              <a:rPr lang="en-US" baseline="0" dirty="0"/>
              <a:t> tool which has been updated and improved for use. </a:t>
            </a:r>
            <a:r>
              <a:rPr lang="en-US" baseline="0" dirty="0" err="1"/>
              <a:t>Backcasting</a:t>
            </a:r>
            <a:r>
              <a:rPr lang="en-US" baseline="0" dirty="0"/>
              <a:t> provides insight into historical frequency of the illustrated rate for your selected indexed allocation option over a rolling period. </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25</a:t>
            </a:fld>
            <a:endParaRPr lang="en-US"/>
          </a:p>
        </p:txBody>
      </p:sp>
    </p:spTree>
    <p:extLst>
      <p:ext uri="{BB962C8B-B14F-4D97-AF65-F5344CB8AC3E}">
        <p14:creationId xmlns:p14="http://schemas.microsoft.com/office/powerpoint/2010/main" val="382087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Allianz Showcase is a supplemental tool to help you educate customers on the working mechanics of our products. </a:t>
            </a:r>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26</a:t>
            </a:fld>
            <a:endParaRPr lang="en-US"/>
          </a:p>
        </p:txBody>
      </p:sp>
    </p:spTree>
    <p:extLst>
      <p:ext uri="{BB962C8B-B14F-4D97-AF65-F5344CB8AC3E}">
        <p14:creationId xmlns:p14="http://schemas.microsoft.com/office/powerpoint/2010/main" val="12142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 call </a:t>
            </a:r>
          </a:p>
        </p:txBody>
      </p:sp>
      <p:sp>
        <p:nvSpPr>
          <p:cNvPr id="4" name="Slide Number Placeholder 3"/>
          <p:cNvSpPr>
            <a:spLocks noGrp="1"/>
          </p:cNvSpPr>
          <p:nvPr>
            <p:ph type="sldNum" sz="quarter" idx="10"/>
          </p:nvPr>
        </p:nvSpPr>
        <p:spPr/>
        <p:txBody>
          <a:bodyPr/>
          <a:lstStyle/>
          <a:p>
            <a:fld id="{F74A096B-B1FC-440A-B778-B54F29681DF1}" type="slidenum">
              <a:rPr lang="en-US" smtClean="0"/>
              <a:t>28</a:t>
            </a:fld>
            <a:endParaRPr lang="en-US"/>
          </a:p>
        </p:txBody>
      </p:sp>
    </p:spTree>
    <p:extLst>
      <p:ext uri="{BB962C8B-B14F-4D97-AF65-F5344CB8AC3E}">
        <p14:creationId xmlns:p14="http://schemas.microsoft.com/office/powerpoint/2010/main" val="2937759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29</a:t>
            </a:fld>
            <a:endParaRPr lang="en-US"/>
          </a:p>
        </p:txBody>
      </p:sp>
    </p:spTree>
    <p:extLst>
      <p:ext uri="{BB962C8B-B14F-4D97-AF65-F5344CB8AC3E}">
        <p14:creationId xmlns:p14="http://schemas.microsoft.com/office/powerpoint/2010/main" val="4005802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[Click] </a:t>
            </a:r>
          </a:p>
          <a:p>
            <a:endParaRPr lang="en-US" sz="1200" b="0" baseline="0" dirty="0"/>
          </a:p>
          <a:p>
            <a:r>
              <a:rPr lang="en-US" sz="1200" b="0" dirty="0"/>
              <a:t>During the first 10 policy years, your clients may take a fixed interest loan from their Allianz IUL policy for a low net cost of up to 1%.</a:t>
            </a:r>
          </a:p>
          <a:p>
            <a:r>
              <a:rPr lang="en-US" sz="1200" b="0" dirty="0"/>
              <a:t> </a:t>
            </a:r>
          </a:p>
          <a:p>
            <a:r>
              <a:rPr lang="en-US" sz="1200" b="0" dirty="0"/>
              <a:t>After the first 10 policy years, your clients may take a fixed interest loan from their Allianz IUL policy for a net cost of 0%.</a:t>
            </a:r>
          </a:p>
          <a:p>
            <a:endParaRPr lang="en-US" sz="1200" b="0" dirty="0"/>
          </a:p>
          <a:p>
            <a:r>
              <a:rPr lang="en-US" sz="1200" b="0" dirty="0"/>
              <a:t>A fixed interest loan is available on all Allianz IUL policies.</a:t>
            </a:r>
          </a:p>
          <a:p>
            <a:r>
              <a:rPr lang="en-US" sz="1200" b="0" dirty="0"/>
              <a:t> </a:t>
            </a:r>
          </a:p>
          <a:p>
            <a:endParaRPr lang="en-US" b="0" dirty="0"/>
          </a:p>
          <a:p>
            <a:pPr defTabSz="959297">
              <a:defRPr/>
            </a:pPr>
            <a:r>
              <a:rPr lang="en-US" sz="1200" b="0" dirty="0"/>
              <a:t>There are a few things to note about indexed loans.</a:t>
            </a:r>
          </a:p>
          <a:p>
            <a:endParaRPr lang="en-US" sz="1200" b="0" dirty="0"/>
          </a:p>
          <a:p>
            <a:r>
              <a:rPr lang="en-US" sz="1200" b="0" baseline="0" dirty="0"/>
              <a:t>[Click] </a:t>
            </a:r>
            <a:r>
              <a:rPr lang="en-US" sz="1200" b="0" dirty="0"/>
              <a:t>While many carriers may offer competitive indexed loan amounts</a:t>
            </a:r>
            <a:r>
              <a:rPr lang="en-US" sz="1200" b="0" baseline="0" dirty="0"/>
              <a:t> that are locked in</a:t>
            </a:r>
            <a:r>
              <a:rPr lang="en-US" sz="1200" b="0" dirty="0"/>
              <a:t>, Allianz offers a locked 5% annual loan charge that won’t change for the life of the Allianz IUL policy. </a:t>
            </a:r>
          </a:p>
          <a:p>
            <a:r>
              <a:rPr lang="en-US" sz="1200" b="0" dirty="0"/>
              <a:t> </a:t>
            </a:r>
          </a:p>
          <a:p>
            <a:r>
              <a:rPr lang="en-US" sz="1200" b="0" baseline="0" dirty="0"/>
              <a:t>[Click] </a:t>
            </a:r>
            <a:r>
              <a:rPr lang="en-US" sz="1200" b="0" dirty="0"/>
              <a:t>The policy’s cash value can still receive indexed interest when an indexed loan is taken. </a:t>
            </a:r>
          </a:p>
          <a:p>
            <a:r>
              <a:rPr lang="en-US" sz="1200" b="0" dirty="0"/>
              <a:t> </a:t>
            </a:r>
          </a:p>
          <a:p>
            <a:r>
              <a:rPr lang="en-US" sz="1200" b="0" baseline="0" dirty="0"/>
              <a:t>[Click] </a:t>
            </a:r>
            <a:r>
              <a:rPr lang="en-US" sz="1200" b="0" dirty="0"/>
              <a:t>At the time the loan is taken, interest is payable in advance and is deducted from the cash value. </a:t>
            </a:r>
          </a:p>
          <a:p>
            <a:r>
              <a:rPr lang="en-US" sz="1200" b="0" dirty="0"/>
              <a:t> </a:t>
            </a:r>
          </a:p>
          <a:p>
            <a:r>
              <a:rPr lang="en-US" sz="1200" b="0" baseline="0" dirty="0"/>
              <a:t>[Click] </a:t>
            </a:r>
            <a:r>
              <a:rPr lang="en-US" sz="1200" b="0" dirty="0"/>
              <a:t>Another competitive offering by Allianz is that the loan amount also continues to earn potential indexed interest that is credited annually. </a:t>
            </a:r>
          </a:p>
          <a:p>
            <a:r>
              <a:rPr lang="en-US" sz="1200" b="0" dirty="0"/>
              <a:t> </a:t>
            </a:r>
          </a:p>
          <a:p>
            <a:pPr defTabSz="959297">
              <a:defRPr/>
            </a:pPr>
            <a:r>
              <a:rPr lang="en-US" sz="1200" b="0" baseline="0" dirty="0"/>
              <a:t>[Click] </a:t>
            </a:r>
            <a:r>
              <a:rPr lang="en-US" sz="1200" b="0" dirty="0"/>
              <a:t>The interest charge of the loan can be offset by the potential credited indexed interest, but there is no guarantee the policy will earn enough interest to offset the cost of the loan.</a:t>
            </a:r>
          </a:p>
          <a:p>
            <a:r>
              <a:rPr lang="en-US" sz="1200" b="0" dirty="0"/>
              <a:t> </a:t>
            </a:r>
          </a:p>
          <a:p>
            <a:r>
              <a:rPr lang="en-US" sz="1200" b="0" dirty="0"/>
              <a:t>Keep in mind that an indexed loan contains more risk than a fixed interest loan any it may not be suitable for all clients. </a:t>
            </a:r>
            <a:endParaRPr lang="en-US" b="0" dirty="0"/>
          </a:p>
          <a:p>
            <a:endParaRPr lang="en-US" b="0" dirty="0"/>
          </a:p>
          <a:p>
            <a:endParaRPr lang="en-US" dirty="0"/>
          </a:p>
        </p:txBody>
      </p:sp>
      <p:sp>
        <p:nvSpPr>
          <p:cNvPr id="4" name="Slide Number Placeholder 3"/>
          <p:cNvSpPr>
            <a:spLocks noGrp="1"/>
          </p:cNvSpPr>
          <p:nvPr>
            <p:ph type="sldNum" sz="quarter" idx="10"/>
          </p:nvPr>
        </p:nvSpPr>
        <p:spPr/>
        <p:txBody>
          <a:bodyPr/>
          <a:lstStyle/>
          <a:p>
            <a:fld id="{9822377F-CD6F-4F89-9CFB-291DEE796115}" type="slidenum">
              <a:rPr lang="en-US" smtClean="0"/>
              <a:t>30</a:t>
            </a:fld>
            <a:endParaRPr lang="en-US"/>
          </a:p>
        </p:txBody>
      </p:sp>
    </p:spTree>
    <p:extLst>
      <p:ext uri="{BB962C8B-B14F-4D97-AF65-F5344CB8AC3E}">
        <p14:creationId xmlns:p14="http://schemas.microsoft.com/office/powerpoint/2010/main" val="3990988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Allianz Life Pro+ Advantage offers competitive and flexible options for accessing available cash value accumulation through fixed and indexed loans. We offer: </a:t>
            </a:r>
          </a:p>
          <a:p>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 </a:t>
            </a:r>
            <a:r>
              <a:rPr lang="en-US" sz="1200" dirty="0">
                <a:solidFill>
                  <a:schemeClr val="tx1"/>
                </a:solidFill>
              </a:rPr>
              <a:t>Flexibility to switch between loan types each policy anniversary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The ability to blend loan types (e.g., 50% indexed loans and 50% fixed loans)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Opportunities for diversification with different allocations for loaned and </a:t>
            </a:r>
            <a:r>
              <a:rPr lang="en-US" sz="1200" dirty="0" err="1">
                <a:solidFill>
                  <a:schemeClr val="tx1"/>
                </a:solidFill>
              </a:rPr>
              <a:t>unloaned</a:t>
            </a:r>
            <a:r>
              <a:rPr lang="en-US" sz="1200" dirty="0">
                <a:solidFill>
                  <a:schemeClr val="tx1"/>
                </a:solidFill>
              </a:rPr>
              <a:t>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Interest bonu</a:t>
            </a:r>
            <a:r>
              <a:rPr lang="en-US" sz="1200" dirty="0"/>
              <a:t>s is applied to loaned and </a:t>
            </a:r>
            <a:r>
              <a:rPr lang="en-US" sz="1200" dirty="0" err="1"/>
              <a:t>unloaned</a:t>
            </a:r>
            <a:r>
              <a:rPr lang="en-US" sz="1200" dirty="0"/>
              <a:t> values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 Guaranteed 5% annual indexed loan rate</a:t>
            </a:r>
            <a:r>
              <a:rPr lang="en-US" sz="1200" baseline="30000" dirty="0">
                <a:solidFill>
                  <a:schemeClr val="tx1"/>
                </a:solidFill>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Keep in mind that an indexed loan contains more risk than a fixed interest loan and it may not be suitable for all clients.</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31</a:t>
            </a:fld>
            <a:endParaRPr lang="en-US"/>
          </a:p>
        </p:txBody>
      </p:sp>
    </p:spTree>
    <p:extLst>
      <p:ext uri="{BB962C8B-B14F-4D97-AF65-F5344CB8AC3E}">
        <p14:creationId xmlns:p14="http://schemas.microsoft.com/office/powerpoint/2010/main" val="222479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highlight of Allianz Life Pro+ Advantage are</a:t>
            </a:r>
            <a:r>
              <a:rPr lang="en-US" baseline="0" dirty="0"/>
              <a:t> the living advantages and product riders. Keep in mind some may come at an additional cost and some are automatically included in the policy.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Chronic Illness Accelerated Death Benefit Rider: </a:t>
            </a:r>
            <a:r>
              <a:rPr lang="en-US" dirty="0">
                <a:solidFill>
                  <a:schemeClr val="tx1"/>
                </a:solidFill>
              </a:rPr>
              <a:t>Accelerates the death benefit if the insured becomes chronically ill or cognitively impaired (under specific criteria)</a:t>
            </a:r>
          </a:p>
          <a:p>
            <a:endParaRPr lang="en-US" dirty="0"/>
          </a:p>
          <a:p>
            <a:pPr defTabSz="920755">
              <a:spcBef>
                <a:spcPct val="0"/>
              </a:spcBef>
            </a:pPr>
            <a:r>
              <a:rPr lang="en-US" dirty="0"/>
              <a:t>Premium Deposit</a:t>
            </a:r>
            <a:r>
              <a:rPr lang="en-US" baseline="0" dirty="0"/>
              <a:t> Rider</a:t>
            </a:r>
            <a:r>
              <a:rPr lang="en-US" dirty="0"/>
              <a:t>: </a:t>
            </a:r>
            <a:r>
              <a:rPr lang="en-US" b="0" dirty="0">
                <a:ea typeface="ＭＳ Ｐゴシック" pitchFamily="34" charset="-128"/>
              </a:rPr>
              <a:t>After a lump sum is deposited</a:t>
            </a:r>
            <a:r>
              <a:rPr lang="en-US" b="0" baseline="0" dirty="0">
                <a:ea typeface="ＭＳ Ｐゴシック" pitchFamily="34" charset="-128"/>
              </a:rPr>
              <a:t> into the PDF, p</a:t>
            </a:r>
            <a:r>
              <a:rPr lang="en-US" b="0" dirty="0">
                <a:ea typeface="ＭＳ Ｐゴシック" pitchFamily="34" charset="-128"/>
              </a:rPr>
              <a:t>remiums are automatically transferred from the PDF into the life insurance policy, giving clients a disciplined premium payment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Some</a:t>
            </a:r>
            <a:r>
              <a:rPr lang="en-US" baseline="0" dirty="0"/>
              <a:t> additional riders and benefits include: </a:t>
            </a:r>
          </a:p>
          <a:p>
            <a:r>
              <a:rPr lang="en-US" baseline="0" dirty="0"/>
              <a:t>Terminal Illness Rider</a:t>
            </a:r>
          </a:p>
          <a:p>
            <a:r>
              <a:rPr lang="en-US" baseline="0" dirty="0"/>
              <a:t>Child Term Rider</a:t>
            </a:r>
          </a:p>
          <a:p>
            <a:r>
              <a:rPr lang="en-US" baseline="0" dirty="0"/>
              <a:t>Enhanced Liquidity Rider</a:t>
            </a:r>
          </a:p>
          <a:p>
            <a:r>
              <a:rPr lang="en-US" baseline="0" dirty="0"/>
              <a:t>Loan Protection Rider</a:t>
            </a:r>
          </a:p>
          <a:p>
            <a:r>
              <a:rPr lang="en-US" baseline="0" dirty="0"/>
              <a:t>Supplemental Term Rider</a:t>
            </a:r>
          </a:p>
          <a:p>
            <a:r>
              <a:rPr lang="en-US" baseline="0" dirty="0"/>
              <a:t>Waiver of New Charges Benefit</a:t>
            </a:r>
          </a:p>
          <a:p>
            <a:r>
              <a:rPr lang="en-US" baseline="0" dirty="0"/>
              <a:t>Waiver of Specified Premium Rider</a:t>
            </a:r>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32</a:t>
            </a:fld>
            <a:endParaRPr lang="en-US"/>
          </a:p>
        </p:txBody>
      </p:sp>
    </p:spTree>
    <p:extLst>
      <p:ext uri="{BB962C8B-B14F-4D97-AF65-F5344CB8AC3E}">
        <p14:creationId xmlns:p14="http://schemas.microsoft.com/office/powerpoint/2010/main" val="1234460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Please note: best risk classes still available through full underwriting.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DCD97EEE-463A-460D-8FA2-56D196DA17B9}" type="slidenum">
              <a:rPr lang="en-US" smtClean="0"/>
              <a:t>33</a:t>
            </a:fld>
            <a:endParaRPr lang="en-US"/>
          </a:p>
        </p:txBody>
      </p:sp>
    </p:spTree>
    <p:extLst>
      <p:ext uri="{BB962C8B-B14F-4D97-AF65-F5344CB8AC3E}">
        <p14:creationId xmlns:p14="http://schemas.microsoft.com/office/powerpoint/2010/main" val="1751465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Thank you</a:t>
            </a:r>
            <a:r>
              <a:rPr lang="en-US" sz="1200" baseline="0" dirty="0"/>
              <a:t> for attending today’s training! For more information about the product or features, go to www.allianzlife./lifesalestools. For additional questions or support, p</a:t>
            </a:r>
            <a:r>
              <a:rPr lang="en-US" sz="1200" dirty="0"/>
              <a:t>lease contact our Life Case Design team at 800.950.7372. </a:t>
            </a:r>
          </a:p>
          <a:p>
            <a:r>
              <a:rPr lang="en-US" sz="12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34</a:t>
            </a:fld>
            <a:endParaRPr lang="en-US"/>
          </a:p>
        </p:txBody>
      </p:sp>
    </p:spTree>
    <p:extLst>
      <p:ext uri="{BB962C8B-B14F-4D97-AF65-F5344CB8AC3E}">
        <p14:creationId xmlns:p14="http://schemas.microsoft.com/office/powerpoint/2010/main" val="152073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F74A096B-B1FC-440A-B778-B54F29681DF1}" type="slidenum">
              <a:rPr lang="en-US" smtClean="0"/>
              <a:t>5</a:t>
            </a:fld>
            <a:endParaRPr lang="en-US"/>
          </a:p>
        </p:txBody>
      </p:sp>
    </p:spTree>
    <p:extLst>
      <p:ext uri="{BB962C8B-B14F-4D97-AF65-F5344CB8AC3E}">
        <p14:creationId xmlns:p14="http://schemas.microsoft.com/office/powerpoint/2010/main" val="1204059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50000"/>
                  </a:schemeClr>
                </a:solidFill>
              </a:rPr>
              <a:t>Guarantees are backed by the financial strength and claims-paying ability of Allianz Life Insurance Company of North America. </a:t>
            </a:r>
            <a:br>
              <a:rPr lang="en-US" sz="1200" dirty="0">
                <a:solidFill>
                  <a:schemeClr val="bg2">
                    <a:lumMod val="50000"/>
                  </a:schemeClr>
                </a:solidFill>
              </a:rPr>
            </a:br>
            <a:r>
              <a:rPr lang="en-US" sz="1200" dirty="0">
                <a:solidFill>
                  <a:schemeClr val="bg2">
                    <a:lumMod val="50000"/>
                  </a:schemeClr>
                </a:solidFill>
              </a:rPr>
              <a:t>Products are issued by Allianz Life Insurance Company of North America. </a:t>
            </a:r>
          </a:p>
          <a:p>
            <a:r>
              <a:rPr lang="en-US" sz="1200" dirty="0">
                <a:solidFill>
                  <a:schemeClr val="bg2">
                    <a:lumMod val="50000"/>
                  </a:schemeClr>
                </a:solidFill>
              </a:rPr>
              <a:t>Product and feature availability may vary by state and broker/dealer. </a:t>
            </a:r>
          </a:p>
          <a:p>
            <a:r>
              <a:rPr lang="en-US" sz="1200" dirty="0">
                <a:solidFill>
                  <a:schemeClr val="bg2">
                    <a:lumMod val="50000"/>
                  </a:schemeClr>
                </a:solidFill>
              </a:rPr>
              <a:t>P64339</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35</a:t>
            </a:fld>
            <a:endParaRPr lang="en-US"/>
          </a:p>
        </p:txBody>
      </p:sp>
    </p:spTree>
    <p:extLst>
      <p:ext uri="{BB962C8B-B14F-4D97-AF65-F5344CB8AC3E}">
        <p14:creationId xmlns:p14="http://schemas.microsoft.com/office/powerpoint/2010/main" val="3392852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50000"/>
                  </a:schemeClr>
                </a:solidFill>
              </a:rPr>
              <a:t>Guarantees are backed by the financial strength and claims-paying ability of Allianz Life Insurance Company of North America. </a:t>
            </a:r>
            <a:br>
              <a:rPr lang="en-US" sz="1200" dirty="0">
                <a:solidFill>
                  <a:schemeClr val="bg2">
                    <a:lumMod val="50000"/>
                  </a:schemeClr>
                </a:solidFill>
              </a:rPr>
            </a:br>
            <a:r>
              <a:rPr lang="en-US" sz="1200" dirty="0">
                <a:solidFill>
                  <a:schemeClr val="bg2">
                    <a:lumMod val="50000"/>
                  </a:schemeClr>
                </a:solidFill>
              </a:rPr>
              <a:t>Products are issued by Allianz Life Insurance Company of North America. </a:t>
            </a:r>
          </a:p>
          <a:p>
            <a:r>
              <a:rPr lang="en-US" sz="1200" dirty="0">
                <a:solidFill>
                  <a:schemeClr val="bg2">
                    <a:lumMod val="50000"/>
                  </a:schemeClr>
                </a:solidFill>
              </a:rPr>
              <a:t>Product and feature availability may vary by state and broker/dealer. </a:t>
            </a:r>
          </a:p>
          <a:p>
            <a:r>
              <a:rPr lang="en-US" sz="1200" dirty="0">
                <a:solidFill>
                  <a:schemeClr val="bg2">
                    <a:lumMod val="50000"/>
                  </a:schemeClr>
                </a:solidFill>
              </a:rPr>
              <a:t>P64339</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36</a:t>
            </a:fld>
            <a:endParaRPr lang="en-US"/>
          </a:p>
        </p:txBody>
      </p:sp>
    </p:spTree>
    <p:extLst>
      <p:ext uri="{BB962C8B-B14F-4D97-AF65-F5344CB8AC3E}">
        <p14:creationId xmlns:p14="http://schemas.microsoft.com/office/powerpoint/2010/main" val="2359142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2">
                    <a:lumMod val="50000"/>
                  </a:schemeClr>
                </a:solidFill>
              </a:rPr>
              <a:t>Guarantees are backed by the financial strength and claims-paying ability of Allianz Life Insurance Company of North America. </a:t>
            </a:r>
            <a:br>
              <a:rPr lang="en-US" sz="1200" dirty="0">
                <a:solidFill>
                  <a:schemeClr val="bg2">
                    <a:lumMod val="50000"/>
                  </a:schemeClr>
                </a:solidFill>
              </a:rPr>
            </a:br>
            <a:r>
              <a:rPr lang="en-US" sz="1200" dirty="0">
                <a:solidFill>
                  <a:schemeClr val="bg2">
                    <a:lumMod val="50000"/>
                  </a:schemeClr>
                </a:solidFill>
              </a:rPr>
              <a:t>Products are issued by Allianz Life Insurance Company of North America. </a:t>
            </a:r>
          </a:p>
          <a:p>
            <a:r>
              <a:rPr lang="en-US" sz="1200" dirty="0">
                <a:solidFill>
                  <a:schemeClr val="bg2">
                    <a:lumMod val="50000"/>
                  </a:schemeClr>
                </a:solidFill>
              </a:rPr>
              <a:t>Product and feature availability may vary by state and broker/dealer. </a:t>
            </a:r>
          </a:p>
          <a:p>
            <a:r>
              <a:rPr lang="en-US" sz="1200" dirty="0">
                <a:solidFill>
                  <a:schemeClr val="bg2">
                    <a:lumMod val="50000"/>
                  </a:schemeClr>
                </a:solidFill>
              </a:rPr>
              <a:t>P64339</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37</a:t>
            </a:fld>
            <a:endParaRPr lang="en-US"/>
          </a:p>
        </p:txBody>
      </p:sp>
    </p:spTree>
    <p:extLst>
      <p:ext uri="{BB962C8B-B14F-4D97-AF65-F5344CB8AC3E}">
        <p14:creationId xmlns:p14="http://schemas.microsoft.com/office/powerpoint/2010/main" val="294949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Innovations keep us standing out in the market: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Expanded bonus opportunities</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including our Classic (flat-rate) bonus for a guaranteed credit, along with a streamlined indexing story (Pick your bonus / Pick your crediting method).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Exclusive features</a:t>
            </a:r>
            <a:r>
              <a:rPr lang="en-US" sz="1200" kern="1200" dirty="0">
                <a:solidFill>
                  <a:schemeClr val="tx1"/>
                </a:solidFill>
                <a:effectLst/>
                <a:latin typeface="+mn-lt"/>
                <a:ea typeface="+mn-ea"/>
                <a:cs typeface="+mn-cs"/>
              </a:rPr>
              <a:t> – including our own volatility control indexes and Index Lock to help provide more consistent performance in today’s environment.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Enhanced sales tools</a:t>
            </a:r>
            <a:r>
              <a:rPr lang="en-US" sz="1200" kern="1200" dirty="0">
                <a:solidFill>
                  <a:schemeClr val="tx1"/>
                </a:solidFill>
                <a:effectLst/>
                <a:latin typeface="+mn-lt"/>
                <a:ea typeface="+mn-ea"/>
                <a:cs typeface="+mn-cs"/>
              </a:rPr>
              <a:t> to more easily tell our story – including a simplified consumer brochure, consumer video, showcase tool for customizable case studies,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redesigned illustrations.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4A096B-B1FC-440A-B778-B54F29681DF1}" type="slidenum">
              <a:rPr lang="en-US" smtClean="0"/>
              <a:t>6</a:t>
            </a:fld>
            <a:endParaRPr lang="en-US"/>
          </a:p>
        </p:txBody>
      </p:sp>
    </p:spTree>
    <p:extLst>
      <p:ext uri="{BB962C8B-B14F-4D97-AF65-F5344CB8AC3E}">
        <p14:creationId xmlns:p14="http://schemas.microsoft.com/office/powerpoint/2010/main" val="312469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part of the stimulus package signed into law on December 27, 2020, there were changes to the Internal Revenue Code (IRC) that impact the minimum interest rate assumptions used for determining if a product qualifies as life insurance under IRC section 7702; or IRC section 7702A for Modified Endowment Contract (MEC) calculations. The interest rates used to calculate the Guideline and MEC premiums were lowered, which now allows for increased funding limits for the policyholder.</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For the consumer: </a:t>
            </a:r>
            <a:r>
              <a:rPr lang="en-US" sz="1200" b="0" i="0" u="none" strike="noStrike" kern="1200" baseline="0" dirty="0">
                <a:solidFill>
                  <a:schemeClr val="tx1"/>
                </a:solidFill>
                <a:latin typeface="+mn-lt"/>
                <a:ea typeface="+mn-ea"/>
                <a:cs typeface="+mn-cs"/>
              </a:rPr>
              <a:t>In many scenarios, potential loan values have become more competitive, this comes as a tradeoff to reduced death benefit.</a:t>
            </a:r>
          </a:p>
          <a:p>
            <a:r>
              <a:rPr lang="en-US" sz="1200" b="1" i="0" u="none" strike="noStrike" kern="1200" baseline="0" dirty="0">
                <a:solidFill>
                  <a:schemeClr val="tx1"/>
                </a:solidFill>
                <a:latin typeface="+mn-lt"/>
                <a:ea typeface="+mn-ea"/>
                <a:cs typeface="+mn-cs"/>
              </a:rPr>
              <a:t>For the financial professional: </a:t>
            </a:r>
            <a:r>
              <a:rPr lang="en-US" sz="1200" b="0" i="0" u="none" strike="noStrike" kern="1200" baseline="0" dirty="0">
                <a:solidFill>
                  <a:schemeClr val="tx1"/>
                </a:solidFill>
                <a:latin typeface="+mn-lt"/>
                <a:ea typeface="+mn-ea"/>
                <a:cs typeface="+mn-cs"/>
              </a:rPr>
              <a:t>Target Premium has been recalibrated to align with expected lower death benefits.</a:t>
            </a:r>
          </a:p>
          <a:p>
            <a:r>
              <a:rPr lang="en-US" sz="1200" b="1" i="0" u="none" strike="noStrike" kern="1200" baseline="0" dirty="0">
                <a:solidFill>
                  <a:schemeClr val="tx1"/>
                </a:solidFill>
                <a:latin typeface="+mn-lt"/>
                <a:ea typeface="+mn-ea"/>
                <a:cs typeface="+mn-cs"/>
              </a:rPr>
              <a:t>For Allianz: </a:t>
            </a:r>
            <a:r>
              <a:rPr lang="en-US" sz="1200" b="0" i="0" u="none" strike="noStrike" kern="1200" baseline="0" dirty="0">
                <a:solidFill>
                  <a:schemeClr val="tx1"/>
                </a:solidFill>
                <a:latin typeface="+mn-lt"/>
                <a:ea typeface="+mn-ea"/>
                <a:cs typeface="+mn-cs"/>
              </a:rPr>
              <a:t>Rebalanced charges for 7702 changes and lower death benefits to meet our standards while still offering a competitive product</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7</a:t>
            </a:fld>
            <a:endParaRPr lang="en-US"/>
          </a:p>
        </p:txBody>
      </p:sp>
    </p:spTree>
    <p:extLst>
      <p:ext uri="{BB962C8B-B14F-4D97-AF65-F5344CB8AC3E}">
        <p14:creationId xmlns:p14="http://schemas.microsoft.com/office/powerpoint/2010/main" val="11189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Allianz Life Pro+ Advantage</a:t>
            </a:r>
            <a:r>
              <a:rPr lang="en-US" b="0" baseline="0" dirty="0"/>
              <a:t> provides death benefit protection. The generally income-tax-free death benefit can help beneficiaries cover various financial concerns.</a:t>
            </a:r>
          </a:p>
          <a:p>
            <a:endParaRPr lang="en-US" b="0" baseline="0" dirty="0"/>
          </a:p>
          <a:p>
            <a:r>
              <a:rPr lang="en-US" b="0" baseline="0" dirty="0"/>
              <a:t>In addition to death benefit protection, Allianz Life Pro+ Advantage also provides many living advantages as well, such as:</a:t>
            </a:r>
          </a:p>
          <a:p>
            <a:pPr marL="171450" indent="-171450">
              <a:buFont typeface="Arial" panose="020B0604020202020204" pitchFamily="34" charset="0"/>
              <a:buChar char="•"/>
            </a:pPr>
            <a:r>
              <a:rPr lang="en-US" b="0" baseline="0" dirty="0"/>
              <a:t>Accumulation potential</a:t>
            </a:r>
          </a:p>
          <a:p>
            <a:pPr marL="171450" indent="-171450">
              <a:buFont typeface="Arial" panose="020B0604020202020204" pitchFamily="34" charset="0"/>
              <a:buChar char="•"/>
            </a:pPr>
            <a:r>
              <a:rPr lang="en-US" b="0" baseline="0" dirty="0"/>
              <a:t>Access to any available cash value through policy loans and withdrawals</a:t>
            </a:r>
          </a:p>
          <a:p>
            <a:pPr marL="171450" indent="-171450">
              <a:buFont typeface="Arial" panose="020B0604020202020204" pitchFamily="34" charset="0"/>
              <a:buChar char="•"/>
            </a:pPr>
            <a:r>
              <a:rPr lang="en-US" b="0" baseline="0" dirty="0"/>
              <a:t>Access to death benefit in case of chronic or terminal illness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Tax advantages such as a </a:t>
            </a:r>
            <a:r>
              <a:rPr lang="en-US" sz="1200" b="0" i="0" u="none" strike="noStrike" kern="1200" baseline="0" dirty="0">
                <a:solidFill>
                  <a:schemeClr val="tx1"/>
                </a:solidFill>
                <a:latin typeface="+mn-lt"/>
                <a:ea typeface="+mn-ea"/>
                <a:cs typeface="+mn-cs"/>
              </a:rPr>
              <a:t>generally Income-tax-free death benefit, Tax-deferred cash value accumulation and Income-tax-free loans and withdrawals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8</a:t>
            </a:fld>
            <a:endParaRPr lang="en-US"/>
          </a:p>
        </p:txBody>
      </p:sp>
    </p:spTree>
    <p:extLst>
      <p:ext uri="{BB962C8B-B14F-4D97-AF65-F5344CB8AC3E}">
        <p14:creationId xmlns:p14="http://schemas.microsoft.com/office/powerpoint/2010/main" val="108768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2877">
              <a:defRPr/>
            </a:pPr>
            <a:r>
              <a:rPr lang="en-US" sz="1200" dirty="0"/>
              <a:t>The index lock feature gives clients and their financial professionals the flexibility to track and view index values online and initiate index value locks on certain index allocation</a:t>
            </a:r>
            <a:r>
              <a:rPr lang="en-US" sz="1200" baseline="0" dirty="0"/>
              <a:t> options</a:t>
            </a:r>
            <a:r>
              <a:rPr lang="en-US" sz="1200" dirty="0"/>
              <a:t> anytime once during the crediting period. This helps minimize the effects of midyear</a:t>
            </a:r>
            <a:r>
              <a:rPr lang="en-US" sz="1200" baseline="0" dirty="0"/>
              <a:t> market volatility while also </a:t>
            </a:r>
            <a:r>
              <a:rPr lang="en-US" sz="1200" dirty="0"/>
              <a:t>assuring clients a positive index credit.</a:t>
            </a:r>
          </a:p>
          <a:p>
            <a:pPr defTabSz="862877">
              <a:defRPr/>
            </a:pPr>
            <a:r>
              <a:rPr lang="en-US" sz="1200" dirty="0"/>
              <a:t>Lets take a closer look</a:t>
            </a:r>
            <a:r>
              <a:rPr lang="en-US" sz="1200" baseline="0" dirty="0"/>
              <a:t> at how this works.</a:t>
            </a:r>
            <a:endParaRPr lang="en-US" sz="1200" dirty="0"/>
          </a:p>
        </p:txBody>
      </p:sp>
      <p:sp>
        <p:nvSpPr>
          <p:cNvPr id="4" name="Slide Number Placeholder 3"/>
          <p:cNvSpPr>
            <a:spLocks noGrp="1"/>
          </p:cNvSpPr>
          <p:nvPr>
            <p:ph type="sldNum" sz="quarter" idx="10"/>
          </p:nvPr>
        </p:nvSpPr>
        <p:spPr/>
        <p:txBody>
          <a:bodyPr/>
          <a:lstStyle/>
          <a:p>
            <a:fld id="{F74A096B-B1FC-440A-B778-B54F29681DF1}" type="slidenum">
              <a:rPr lang="en-US" smtClean="0"/>
              <a:t>11</a:t>
            </a:fld>
            <a:endParaRPr lang="en-US" dirty="0"/>
          </a:p>
        </p:txBody>
      </p:sp>
    </p:spTree>
    <p:extLst>
      <p:ext uri="{BB962C8B-B14F-4D97-AF65-F5344CB8AC3E}">
        <p14:creationId xmlns:p14="http://schemas.microsoft.com/office/powerpoint/2010/main" val="113248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a:t>
            </a:r>
            <a:r>
              <a:rPr lang="en-US" baseline="0" dirty="0"/>
              <a:t> ways to lock in interest on a Fixed Index Universal Life Insurance Policy.</a:t>
            </a:r>
            <a:r>
              <a:rPr lang="en-US" sz="1200" kern="1200" dirty="0">
                <a:solidFill>
                  <a:schemeClr val="tx1"/>
                </a:solidFill>
                <a:effectLst/>
                <a:latin typeface="+mn-lt"/>
                <a:ea typeface="+mn-ea"/>
                <a:cs typeface="+mn-cs"/>
              </a:rPr>
              <a:t> The first way,</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manual index lock, lets you </a:t>
            </a:r>
            <a:r>
              <a:rPr lang="en-US" sz="1200" kern="1200" baseline="0" dirty="0">
                <a:solidFill>
                  <a:schemeClr val="tx1"/>
                </a:solidFill>
                <a:effectLst/>
                <a:latin typeface="+mn-lt"/>
                <a:ea typeface="+mn-ea"/>
                <a:cs typeface="+mn-cs"/>
              </a:rPr>
              <a:t>choose when to lock in the index interest rate percentage by accessing the Allianz secure site and selecting manual index lock.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way</a:t>
            </a:r>
            <a:r>
              <a:rPr lang="en-US" sz="1200" kern="1200" baseline="0" dirty="0">
                <a:solidFill>
                  <a:schemeClr val="tx1"/>
                </a:solidFill>
                <a:effectLst/>
                <a:latin typeface="+mn-lt"/>
                <a:ea typeface="+mn-ea"/>
                <a:cs typeface="+mn-cs"/>
              </a:rPr>
              <a:t>, an auto lock, gives you the option to set an upper target on the Index Lock feature. When the target is reached, it will lock in the desired indexed interest rate percentage automatically. </a:t>
            </a:r>
            <a:r>
              <a:rPr lang="en-US" sz="1200" kern="1200" dirty="0">
                <a:solidFill>
                  <a:schemeClr val="tx1"/>
                </a:solidFill>
                <a:effectLst/>
                <a:latin typeface="+mn-lt"/>
                <a:ea typeface="+mn-ea"/>
                <a:cs typeface="+mn-cs"/>
              </a:rPr>
              <a:t>Both options can assure your clients a positive interest credit (once</a:t>
            </a:r>
            <a:r>
              <a:rPr lang="en-US" sz="1200" kern="1200" baseline="0" dirty="0">
                <a:solidFill>
                  <a:schemeClr val="tx1"/>
                </a:solidFill>
                <a:effectLst/>
                <a:latin typeface="+mn-lt"/>
                <a:ea typeface="+mn-ea"/>
                <a:cs typeface="+mn-cs"/>
              </a:rPr>
              <a:t>  locked in)</a:t>
            </a:r>
            <a:r>
              <a:rPr lang="en-US" sz="1200" kern="1200" dirty="0">
                <a:solidFill>
                  <a:schemeClr val="tx1"/>
                </a:solidFill>
                <a:effectLst/>
                <a:latin typeface="+mn-lt"/>
                <a:ea typeface="+mn-ea"/>
                <a:cs typeface="+mn-cs"/>
              </a:rPr>
              <a:t> no matter what happens for the remainder of the</a:t>
            </a:r>
            <a:r>
              <a:rPr lang="en-US" sz="1200" kern="1200" baseline="0" dirty="0">
                <a:solidFill>
                  <a:schemeClr val="tx1"/>
                </a:solidFill>
                <a:effectLst/>
                <a:latin typeface="+mn-lt"/>
                <a:ea typeface="+mn-ea"/>
                <a:cs typeface="+mn-cs"/>
              </a:rPr>
              <a:t> clients</a:t>
            </a:r>
            <a:r>
              <a:rPr lang="en-US" sz="1200" kern="1200" dirty="0">
                <a:solidFill>
                  <a:schemeClr val="tx1"/>
                </a:solidFill>
                <a:effectLst/>
                <a:latin typeface="+mn-lt"/>
                <a:ea typeface="+mn-ea"/>
                <a:cs typeface="+mn-cs"/>
              </a:rPr>
              <a:t> crediting period</a:t>
            </a:r>
            <a:r>
              <a:rPr lang="en-US" sz="1200" kern="1200" baseline="0" dirty="0">
                <a:solidFill>
                  <a:schemeClr val="tx1"/>
                </a:solidFill>
                <a:effectLst/>
                <a:latin typeface="+mn-lt"/>
                <a:ea typeface="+mn-ea"/>
                <a:cs typeface="+mn-cs"/>
              </a:rPr>
              <a:t>. The main focus of this presentation will be Auto Lock. For more information please check out the Index lock presentation or allianzlife.com/</a:t>
            </a:r>
            <a:r>
              <a:rPr lang="en-US" sz="1200" kern="1200" baseline="0" dirty="0" err="1">
                <a:solidFill>
                  <a:schemeClr val="tx1"/>
                </a:solidFill>
                <a:effectLst/>
                <a:latin typeface="+mn-lt"/>
                <a:ea typeface="+mn-ea"/>
                <a:cs typeface="+mn-cs"/>
              </a:rPr>
              <a:t>indexlock</a:t>
            </a:r>
            <a:r>
              <a:rPr lang="en-US" sz="120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74A096B-B1FC-440A-B778-B54F29681DF1}" type="slidenum">
              <a:rPr lang="en-US" smtClean="0"/>
              <a:t>12</a:t>
            </a:fld>
            <a:endParaRPr lang="en-US"/>
          </a:p>
        </p:txBody>
      </p:sp>
    </p:spTree>
    <p:extLst>
      <p:ext uri="{BB962C8B-B14F-4D97-AF65-F5344CB8AC3E}">
        <p14:creationId xmlns:p14="http://schemas.microsoft.com/office/powerpoint/2010/main" val="348283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In this hypothetical example, in policy year</a:t>
            </a:r>
            <a:r>
              <a:rPr lang="en-US" sz="1200" b="0" baseline="0" dirty="0"/>
              <a:t> 1 the index starts at 100 and ends at 102. However, three quarters into the year through the year the decision was made to lock in the index value at 108. </a:t>
            </a:r>
            <a:r>
              <a:rPr lang="en-US" sz="1200" b="1" baseline="0" dirty="0"/>
              <a:t>(click)</a:t>
            </a:r>
            <a:r>
              <a:rPr lang="en-US" sz="1200" b="0" baseline="0" dirty="0"/>
              <a:t> In year 1, because the index value was locked in at 108, the policy would be credited a higher rate compared to where the index value actually ended on the policy anniversary/at the end of the crediting period. </a:t>
            </a:r>
            <a:endParaRPr lang="en-US" sz="1200" b="0" dirty="0"/>
          </a:p>
          <a:p>
            <a:endParaRPr lang="en-US" sz="1200" b="0" dirty="0"/>
          </a:p>
          <a:p>
            <a:pPr defTabSz="914224">
              <a:defRPr/>
            </a:pPr>
            <a:r>
              <a:rPr lang="en-US" sz="1200" dirty="0"/>
              <a:t>(click) </a:t>
            </a:r>
            <a:r>
              <a:rPr lang="en-US" sz="1200" b="0" dirty="0"/>
              <a:t>The 102 ending point will be the starting index value for policy year 2. </a:t>
            </a:r>
          </a:p>
          <a:p>
            <a:endParaRPr lang="en-US" dirty="0"/>
          </a:p>
        </p:txBody>
      </p:sp>
      <p:sp>
        <p:nvSpPr>
          <p:cNvPr id="4" name="Slide Number Placeholder 3"/>
          <p:cNvSpPr>
            <a:spLocks noGrp="1"/>
          </p:cNvSpPr>
          <p:nvPr>
            <p:ph type="sldNum" sz="quarter" idx="10"/>
          </p:nvPr>
        </p:nvSpPr>
        <p:spPr/>
        <p:txBody>
          <a:bodyPr/>
          <a:lstStyle/>
          <a:p>
            <a:fld id="{F74A096B-B1FC-440A-B778-B54F29681DF1}" type="slidenum">
              <a:rPr lang="en-US" smtClean="0"/>
              <a:t>13</a:t>
            </a:fld>
            <a:endParaRPr lang="en-US"/>
          </a:p>
        </p:txBody>
      </p:sp>
    </p:spTree>
    <p:extLst>
      <p:ext uri="{BB962C8B-B14F-4D97-AF65-F5344CB8AC3E}">
        <p14:creationId xmlns:p14="http://schemas.microsoft.com/office/powerpoint/2010/main" val="2973228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81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6" name="Picture Placeholder 12"/>
          <p:cNvSpPr>
            <a:spLocks noGrp="1"/>
          </p:cNvSpPr>
          <p:nvPr>
            <p:ph type="pic" sz="quarter" idx="21"/>
          </p:nvPr>
        </p:nvSpPr>
        <p:spPr>
          <a:xfrm>
            <a:off x="5788025" y="836684"/>
            <a:ext cx="6400800" cy="5212080"/>
          </a:xfrm>
          <a:prstGeom prst="rect">
            <a:avLst/>
          </a:prstGeom>
        </p:spPr>
        <p:txBody>
          <a:bodyPr/>
          <a:lstStyle>
            <a:lvl1pPr>
              <a:defRPr>
                <a:solidFill>
                  <a:schemeClr val="tx1"/>
                </a:solidFill>
              </a:defRPr>
            </a:lvl1pPr>
          </a:lstStyle>
          <a:p>
            <a:r>
              <a:rPr lang="en-US"/>
              <a:t>Click icon to add picture</a:t>
            </a:r>
            <a:endParaRPr lang="en-US" dirty="0"/>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7937836" y="145401"/>
            <a:ext cx="3974883" cy="274320"/>
          </a:xfrm>
          <a:prstGeom prst="rect">
            <a:avLst/>
          </a:prstGeom>
          <a:noFill/>
        </p:spPr>
        <p:txBody>
          <a:bodyPr wrap="square" rtlCol="0" anchor="b">
            <a:noAutofit/>
          </a:bodyPr>
          <a:lstStyle/>
          <a:p>
            <a:pPr lvl="0" algn="r"/>
            <a:r>
              <a:rPr lang="en-US" sz="1000" dirty="0">
                <a:solidFill>
                  <a:schemeClr val="tx1"/>
                </a:solidFill>
                <a:latin typeface="Calibri" panose="020F0502020204030204" pitchFamily="34" charset="0"/>
              </a:rPr>
              <a:t>Allianz Life Insurance Company of North America</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3" name="Picture 2">
            <a:extLst>
              <a:ext uri="{FF2B5EF4-FFF2-40B4-BE49-F238E27FC236}">
                <a16:creationId xmlns:a16="http://schemas.microsoft.com/office/drawing/2014/main" id="{D4EE67CA-134E-F742-8923-8770FF9B00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Tree>
    <p:extLst>
      <p:ext uri="{BB962C8B-B14F-4D97-AF65-F5344CB8AC3E}">
        <p14:creationId xmlns:p14="http://schemas.microsoft.com/office/powerpoint/2010/main" val="54448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olid VA">
    <p:spTree>
      <p:nvGrpSpPr>
        <p:cNvPr id="1" name=""/>
        <p:cNvGrpSpPr/>
        <p:nvPr/>
      </p:nvGrpSpPr>
      <p:grpSpPr>
        <a:xfrm>
          <a:off x="0" y="0"/>
          <a:ext cx="0" cy="0"/>
          <a:chOff x="0" y="0"/>
          <a:chExt cx="0" cy="0"/>
        </a:xfrm>
      </p:grpSpPr>
      <p:sp>
        <p:nvSpPr>
          <p:cNvPr id="12" name="Rectangle 11"/>
          <p:cNvSpPr/>
          <p:nvPr userDrawn="1"/>
        </p:nvSpPr>
        <p:spPr>
          <a:xfrm>
            <a:off x="0" y="0"/>
            <a:ext cx="9601200"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8510096"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567704"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5C003804-D1AF-B146-AE4C-8E7366111B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8" name="TextBox 17"/>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76674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olid logo FIA">
    <p:spTree>
      <p:nvGrpSpPr>
        <p:cNvPr id="1" name=""/>
        <p:cNvGrpSpPr/>
        <p:nvPr/>
      </p:nvGrpSpPr>
      <p:grpSpPr>
        <a:xfrm>
          <a:off x="0" y="0"/>
          <a:ext cx="0" cy="0"/>
          <a:chOff x="0" y="0"/>
          <a:chExt cx="0" cy="0"/>
        </a:xfrm>
      </p:grpSpPr>
      <p:sp>
        <p:nvSpPr>
          <p:cNvPr id="9" name="Rectangle 8"/>
          <p:cNvSpPr/>
          <p:nvPr userDrawn="1"/>
        </p:nvSpPr>
        <p:spPr>
          <a:xfrm>
            <a:off x="0" y="0"/>
            <a:ext cx="12188825"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3" name="TextBox 12"/>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405670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Block FIA">
    <p:spTree>
      <p:nvGrpSpPr>
        <p:cNvPr id="1" name=""/>
        <p:cNvGrpSpPr/>
        <p:nvPr/>
      </p:nvGrpSpPr>
      <p:grpSpPr>
        <a:xfrm>
          <a:off x="0" y="0"/>
          <a:ext cx="0" cy="0"/>
          <a:chOff x="0" y="0"/>
          <a:chExt cx="0" cy="0"/>
        </a:xfrm>
      </p:grpSpPr>
      <p:sp>
        <p:nvSpPr>
          <p:cNvPr id="2" name="Rectangle 1"/>
          <p:cNvSpPr/>
          <p:nvPr userDrawn="1"/>
        </p:nvSpPr>
        <p:spPr>
          <a:xfrm>
            <a:off x="0" y="0"/>
            <a:ext cx="5760720"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3" name="Rectangle 2"/>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9"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4" name="Picture 13">
            <a:extLst>
              <a:ext uri="{FF2B5EF4-FFF2-40B4-BE49-F238E27FC236}">
                <a16:creationId xmlns:a16="http://schemas.microsoft.com/office/drawing/2014/main" id="{85B0170D-DEFB-3A40-9055-8BB88DCB2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6" name="TextBox 15"/>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57578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olid FIA">
    <p:spTree>
      <p:nvGrpSpPr>
        <p:cNvPr id="1" name=""/>
        <p:cNvGrpSpPr/>
        <p:nvPr/>
      </p:nvGrpSpPr>
      <p:grpSpPr>
        <a:xfrm>
          <a:off x="0" y="0"/>
          <a:ext cx="0" cy="0"/>
          <a:chOff x="0" y="0"/>
          <a:chExt cx="0" cy="0"/>
        </a:xfrm>
      </p:grpSpPr>
      <p:sp>
        <p:nvSpPr>
          <p:cNvPr id="12" name="Rectangle 11"/>
          <p:cNvSpPr/>
          <p:nvPr userDrawn="1"/>
        </p:nvSpPr>
        <p:spPr>
          <a:xfrm>
            <a:off x="0" y="0"/>
            <a:ext cx="9601200" cy="6858000"/>
          </a:xfrm>
          <a:prstGeom prst="rect">
            <a:avLst/>
          </a:prstGeom>
          <a:solidFill>
            <a:srgbClr val="4C30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8510096"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567704"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4EB6CB0B-22B7-614D-AF60-5FD0E5C9F3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6" name="TextBox 15"/>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57288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Block Blue">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6" name="Picture 15">
            <a:extLst>
              <a:ext uri="{FF2B5EF4-FFF2-40B4-BE49-F238E27FC236}">
                <a16:creationId xmlns:a16="http://schemas.microsoft.com/office/drawing/2014/main" id="{269A3B79-F47A-2C4E-B9BF-BC735DD16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7" name="TextBox 16"/>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333719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ver image">
    <p:spTree>
      <p:nvGrpSpPr>
        <p:cNvPr id="1" name=""/>
        <p:cNvGrpSpPr/>
        <p:nvPr/>
      </p:nvGrpSpPr>
      <p:grpSpPr>
        <a:xfrm>
          <a:off x="0" y="0"/>
          <a:ext cx="0" cy="0"/>
          <a:chOff x="0" y="0"/>
          <a:chExt cx="0" cy="0"/>
        </a:xfrm>
      </p:grpSpPr>
      <p:sp>
        <p:nvSpPr>
          <p:cNvPr id="9" name="Text Placeholder 8"/>
          <p:cNvSpPr>
            <a:spLocks noGrp="1"/>
          </p:cNvSpPr>
          <p:nvPr>
            <p:ph type="body" sz="quarter" idx="20" hasCustomPrompt="1"/>
          </p:nvPr>
        </p:nvSpPr>
        <p:spPr>
          <a:xfrm>
            <a:off x="7313614" y="1"/>
            <a:ext cx="4541837" cy="4868863"/>
          </a:xfrm>
          <a:prstGeom prst="rect">
            <a:avLst/>
          </a:prstGeom>
          <a:solidFill>
            <a:schemeClr val="accent1"/>
          </a:solidFill>
        </p:spPr>
        <p:txBody>
          <a:bodyPr lIns="0" tIns="548640">
            <a:normAutofit/>
          </a:bodyPr>
          <a:lstStyle>
            <a:lvl1pPr marL="284163" indent="0">
              <a:defRPr sz="2400">
                <a:solidFill>
                  <a:schemeClr val="bg2"/>
                </a:solidFill>
              </a:defRPr>
            </a:lvl1pPr>
          </a:lstStyle>
          <a:p>
            <a:pPr lvl="0"/>
            <a:r>
              <a:rPr lang="en-US" dirty="0"/>
              <a:t>Presenter Name</a:t>
            </a:r>
          </a:p>
          <a:p>
            <a:pPr lvl="0"/>
            <a:r>
              <a:rPr lang="en-US" dirty="0"/>
              <a:t>Title, Company</a:t>
            </a:r>
          </a:p>
          <a:p>
            <a:pPr lvl="0"/>
            <a:r>
              <a:rPr lang="en-US" dirty="0"/>
              <a:t>Event</a:t>
            </a:r>
          </a:p>
        </p:txBody>
      </p:sp>
      <p:sp>
        <p:nvSpPr>
          <p:cNvPr id="6" name="Picture Placeholder 5"/>
          <p:cNvSpPr>
            <a:spLocks noGrp="1"/>
          </p:cNvSpPr>
          <p:nvPr>
            <p:ph type="pic" sz="quarter" idx="27"/>
          </p:nvPr>
        </p:nvSpPr>
        <p:spPr>
          <a:xfrm>
            <a:off x="-1" y="0"/>
            <a:ext cx="7315200" cy="5943600"/>
          </a:xfrm>
          <a:prstGeom prst="rect">
            <a:avLst/>
          </a:prstGeom>
        </p:spPr>
        <p:txBody>
          <a:bodyPr>
            <a:normAutofit/>
          </a:bodyPr>
          <a:lstStyle>
            <a:lvl1pPr>
              <a:defRPr sz="2000">
                <a:solidFill>
                  <a:schemeClr val="tx1"/>
                </a:solidFill>
              </a:defRPr>
            </a:lvl1pPr>
          </a:lstStyle>
          <a:p>
            <a:r>
              <a:rPr lang="en-US"/>
              <a:t>Click icon to add picture</a:t>
            </a:r>
            <a:endParaRPr lang="en-US" dirty="0"/>
          </a:p>
        </p:txBody>
      </p:sp>
      <p:sp>
        <p:nvSpPr>
          <p:cNvPr id="3" name="Text Placeholder 2"/>
          <p:cNvSpPr>
            <a:spLocks noGrp="1"/>
          </p:cNvSpPr>
          <p:nvPr>
            <p:ph type="body" sz="quarter" idx="28" hasCustomPrompt="1"/>
          </p:nvPr>
        </p:nvSpPr>
        <p:spPr>
          <a:xfrm>
            <a:off x="333712" y="610744"/>
            <a:ext cx="6400800" cy="1248440"/>
          </a:xfrm>
          <a:prstGeom prst="rect">
            <a:avLst/>
          </a:prstGeom>
        </p:spPr>
        <p:txBody>
          <a:bodyPr/>
          <a:lstStyle>
            <a:lvl1pPr>
              <a:defRPr sz="4400" b="1" baseline="0"/>
            </a:lvl1pPr>
          </a:lstStyle>
          <a:p>
            <a:pPr lvl="0"/>
            <a:r>
              <a:rPr lang="en-US" dirty="0"/>
              <a:t>TYPE TITLE HERE</a:t>
            </a:r>
            <a:br>
              <a:rPr lang="en-US" dirty="0"/>
            </a:br>
            <a:r>
              <a:rPr lang="en-US" dirty="0"/>
              <a:t>IN CAPS/BOLD</a:t>
            </a:r>
          </a:p>
        </p:txBody>
      </p:sp>
      <p:sp>
        <p:nvSpPr>
          <p:cNvPr id="5" name="Text Placeholder 4"/>
          <p:cNvSpPr>
            <a:spLocks noGrp="1"/>
          </p:cNvSpPr>
          <p:nvPr>
            <p:ph type="body" sz="quarter" idx="29" hasCustomPrompt="1"/>
          </p:nvPr>
        </p:nvSpPr>
        <p:spPr>
          <a:xfrm>
            <a:off x="333375" y="1858963"/>
            <a:ext cx="6400800" cy="1645920"/>
          </a:xfrm>
          <a:prstGeom prst="rect">
            <a:avLst/>
          </a:prstGeom>
        </p:spPr>
        <p:txBody>
          <a:bodyPr/>
          <a:lstStyle>
            <a:lvl1pPr>
              <a:defRPr sz="3200" baseline="0"/>
            </a:lvl1pPr>
          </a:lstStyle>
          <a:p>
            <a:pPr lvl="0"/>
            <a:r>
              <a:rPr lang="en-US" dirty="0"/>
              <a:t>Change color of box as needed</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rmAutofit/>
          </a:bodyPr>
          <a:lstStyle>
            <a:lvl1pPr>
              <a:defRPr sz="900" b="1">
                <a:solidFill>
                  <a:schemeClr val="tx1"/>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tx1"/>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Rectangle 10"/>
          <p:cNvSpPr/>
          <p:nvPr userDrawn="1"/>
        </p:nvSpPr>
        <p:spPr>
          <a:xfrm>
            <a:off x="391319" y="6047740"/>
            <a:ext cx="5079621" cy="246221"/>
          </a:xfrm>
          <a:prstGeom prst="rect">
            <a:avLst/>
          </a:prstGeom>
        </p:spPr>
        <p:txBody>
          <a:bodyPr wrap="square">
            <a:spAutoFit/>
          </a:bodyPr>
          <a:lstStyle/>
          <a:p>
            <a:pPr defTabSz="914400" eaLnBrk="0" hangingPunct="0">
              <a:spcBef>
                <a:spcPct val="20000"/>
              </a:spcBef>
              <a:spcAft>
                <a:spcPct val="25000"/>
              </a:spcAft>
              <a:buFont typeface="Calibri" pitchFamily="34" charset="0"/>
              <a:buNone/>
              <a:defRPr/>
            </a:pPr>
            <a:r>
              <a:rPr lang="en-US" sz="1000" kern="0" dirty="0">
                <a:solidFill>
                  <a:srgbClr val="424242"/>
                </a:solidFill>
                <a:latin typeface="Calibri" panose="020F0502020204030204" pitchFamily="34" charset="0"/>
                <a:ea typeface="Calibri" panose="020B0604020202020204" pitchFamily="34" charset="-128"/>
                <a:cs typeface="Calibri" panose="020B0604020202020204" pitchFamily="34" charset="0"/>
              </a:rPr>
              <a:t>Allianz Life Insurance Company of North America</a:t>
            </a:r>
          </a:p>
        </p:txBody>
      </p:sp>
      <p:pic>
        <p:nvPicPr>
          <p:cNvPr id="12" name="Picture 11">
            <a:extLst>
              <a:ext uri="{FF2B5EF4-FFF2-40B4-BE49-F238E27FC236}">
                <a16:creationId xmlns:a16="http://schemas.microsoft.com/office/drawing/2014/main" id="{DC56E400-9A9F-C648-ADCB-B294E5E425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Tree>
    <p:extLst>
      <p:ext uri="{BB962C8B-B14F-4D97-AF65-F5344CB8AC3E}">
        <p14:creationId xmlns:p14="http://schemas.microsoft.com/office/powerpoint/2010/main" val="416986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1148185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numbe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4"/>
          <p:cNvSpPr>
            <a:spLocks noGrp="1"/>
          </p:cNvSpPr>
          <p:nvPr>
            <p:ph type="body" sz="quarter" idx="21"/>
          </p:nvPr>
        </p:nvSpPr>
        <p:spPr>
          <a:xfrm>
            <a:off x="3847739" y="1123950"/>
            <a:ext cx="7948974" cy="4610100"/>
          </a:xfrm>
          <a:prstGeom prst="rect">
            <a:avLst/>
          </a:prstGeom>
        </p:spPr>
        <p:txBody>
          <a:bodyPr/>
          <a:lstStyle>
            <a:lvl1pPr marL="457200" indent="-457200">
              <a:buClr>
                <a:schemeClr val="tx1"/>
              </a:buClr>
              <a:buSzPct val="100000"/>
              <a:buFont typeface="+mj-lt"/>
              <a:buAutoNum type="arabicPeriod"/>
              <a:defRPr baseline="0"/>
            </a:lvl1pPr>
            <a:lvl2pPr marL="457200" indent="-457200">
              <a:buFont typeface="+mj-lt"/>
              <a:buAutoNum type="arabicPeriod"/>
              <a:defRPr/>
            </a:lvl2pPr>
            <a:lvl3pPr marL="523796" indent="-514350">
              <a:buFont typeface="+mj-lt"/>
              <a:buAutoNum type="arabicPeriod"/>
              <a:defRPr/>
            </a:lvl3pPr>
            <a:lvl4pPr marL="463550" indent="0">
              <a:buFont typeface="+mj-lt"/>
              <a:buNone/>
              <a:defRPr/>
            </a:lvl4pPr>
            <a:lvl5pPr marL="1257300" indent="-342900">
              <a:buFont typeface="+mj-lt"/>
              <a:buAutoNum type="arabicPeriod"/>
              <a:defRPr/>
            </a:lvl5pPr>
          </a:lstStyle>
          <a:p>
            <a:pPr lvl="0"/>
            <a:r>
              <a:rPr lang="en-US"/>
              <a:t>Click to edit Master text styles</a:t>
            </a:r>
          </a:p>
          <a:p>
            <a:pPr lvl="1"/>
            <a:r>
              <a:rPr lang="en-US"/>
              <a:t>Second level</a:t>
            </a:r>
          </a:p>
        </p:txBody>
      </p:sp>
      <p:sp>
        <p:nvSpPr>
          <p:cNvPr id="6" name="Text Placeholder 8"/>
          <p:cNvSpPr>
            <a:spLocks noGrp="1"/>
          </p:cNvSpPr>
          <p:nvPr>
            <p:ph type="body" sz="quarter" idx="20" hasCustomPrompt="1"/>
          </p:nvPr>
        </p:nvSpPr>
        <p:spPr>
          <a:xfrm>
            <a:off x="506533" y="0"/>
            <a:ext cx="2995564" cy="4868863"/>
          </a:xfrm>
          <a:prstGeom prst="rect">
            <a:avLst/>
          </a:prstGeom>
          <a:solidFill>
            <a:srgbClr val="0F898F"/>
          </a:solidFill>
        </p:spPr>
        <p:txBody>
          <a:bodyPr lIns="182880" tIns="1005840" rIns="274320">
            <a:normAutofit/>
          </a:bodyPr>
          <a:lstStyle>
            <a:lvl1pPr>
              <a:defRPr sz="4800" baseline="0">
                <a:solidFill>
                  <a:schemeClr val="bg2"/>
                </a:solidFill>
              </a:defRPr>
            </a:lvl1pPr>
          </a:lstStyle>
          <a:p>
            <a:pPr lvl="0"/>
            <a:r>
              <a:rPr lang="en-US" dirty="0"/>
              <a:t>Agenda</a:t>
            </a:r>
          </a:p>
        </p:txBody>
      </p:sp>
    </p:spTree>
    <p:extLst>
      <p:ext uri="{BB962C8B-B14F-4D97-AF65-F5344CB8AC3E}">
        <p14:creationId xmlns:p14="http://schemas.microsoft.com/office/powerpoint/2010/main" val="238579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_numb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lvl1pPr>
          </a:lstStyle>
          <a:p>
            <a:pPr lvl="0"/>
            <a:r>
              <a:rPr lang="en-US" dirty="0"/>
              <a:t>01</a:t>
            </a:r>
          </a:p>
        </p:txBody>
      </p:sp>
      <p:sp>
        <p:nvSpPr>
          <p:cNvPr id="7" name="Footer Placeholder 2"/>
          <p:cNvSpPr>
            <a:spLocks noGrp="1"/>
          </p:cNvSpPr>
          <p:nvPr>
            <p:ph type="ftr" sz="quarter" idx="10"/>
          </p:nvPr>
        </p:nvSpPr>
        <p:spPr>
          <a:xfrm>
            <a:off x="380042" y="6019800"/>
            <a:ext cx="11430000" cy="304800"/>
          </a:xfrm>
        </p:spPr>
        <p:txBody>
          <a:bodyPr/>
          <a:lstStyle/>
          <a:p>
            <a:endParaRPr lang="en-US" dirty="0"/>
          </a:p>
        </p:txBody>
      </p:sp>
    </p:spTree>
    <p:extLst>
      <p:ext uri="{BB962C8B-B14F-4D97-AF65-F5344CB8AC3E}">
        <p14:creationId xmlns:p14="http://schemas.microsoft.com/office/powerpoint/2010/main" val="35291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_number and im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20" hasCustomPrompt="1"/>
          </p:nvPr>
        </p:nvSpPr>
        <p:spPr>
          <a:xfrm>
            <a:off x="-1" y="1931218"/>
            <a:ext cx="4884666" cy="2937645"/>
          </a:xfrm>
          <a:prstGeom prst="rect">
            <a:avLst/>
          </a:prstGeom>
          <a:solidFill>
            <a:srgbClr val="0F898F"/>
          </a:solidFill>
        </p:spPr>
        <p:txBody>
          <a:bodyPr lIns="365760" tIns="274320" rIns="365760" bIns="274320" anchor="b" anchorCtr="0">
            <a:normAutofit/>
          </a:bodyPr>
          <a:lstStyle>
            <a:lvl1pPr>
              <a:defRPr sz="4400" cap="none" baseline="0">
                <a:solidFill>
                  <a:schemeClr val="bg2"/>
                </a:solidFill>
                <a:latin typeface="Calibri" panose="020F0502020204030204" pitchFamily="34" charset="0"/>
              </a:defRPr>
            </a:lvl1pPr>
          </a:lstStyle>
          <a:p>
            <a:pPr lvl="0"/>
            <a:r>
              <a:rPr lang="en-US" dirty="0"/>
              <a:t>Section divider with big number</a:t>
            </a:r>
          </a:p>
        </p:txBody>
      </p:sp>
      <p:sp>
        <p:nvSpPr>
          <p:cNvPr id="6" name="Text Placeholder 4"/>
          <p:cNvSpPr>
            <a:spLocks noGrp="1"/>
          </p:cNvSpPr>
          <p:nvPr>
            <p:ph type="body" sz="quarter" idx="22" hasCustomPrompt="1"/>
          </p:nvPr>
        </p:nvSpPr>
        <p:spPr>
          <a:xfrm>
            <a:off x="2465170" y="563274"/>
            <a:ext cx="2246673" cy="1828800"/>
          </a:xfrm>
          <a:prstGeom prst="rect">
            <a:avLst/>
          </a:prstGeom>
        </p:spPr>
        <p:txBody>
          <a:bodyPr tIns="0" bIns="0" anchor="b"/>
          <a:lstStyle>
            <a:lvl1pPr algn="ctr">
              <a:defRPr sz="13800"/>
            </a:lvl1pPr>
          </a:lstStyle>
          <a:p>
            <a:pPr lvl="0"/>
            <a:r>
              <a:rPr lang="en-US" dirty="0"/>
              <a:t>01</a:t>
            </a:r>
          </a:p>
        </p:txBody>
      </p:sp>
      <p:sp>
        <p:nvSpPr>
          <p:cNvPr id="7" name="Picture Placeholder 6"/>
          <p:cNvSpPr>
            <a:spLocks noGrp="1"/>
          </p:cNvSpPr>
          <p:nvPr>
            <p:ph type="pic" sz="quarter" idx="23"/>
          </p:nvPr>
        </p:nvSpPr>
        <p:spPr>
          <a:xfrm>
            <a:off x="4873625" y="663864"/>
            <a:ext cx="7315200" cy="5943600"/>
          </a:xfrm>
          <a:prstGeom prst="rect">
            <a:avLst/>
          </a:prstGeom>
        </p:spPr>
        <p:txBody>
          <a:bodyPr/>
          <a:lstStyle/>
          <a:p>
            <a:r>
              <a:rPr lang="en-US"/>
              <a:t>Click icon to add picture</a:t>
            </a:r>
          </a:p>
        </p:txBody>
      </p:sp>
      <p:sp>
        <p:nvSpPr>
          <p:cNvPr id="8" name="Footer Placeholder 2"/>
          <p:cNvSpPr>
            <a:spLocks noGrp="1"/>
          </p:cNvSpPr>
          <p:nvPr>
            <p:ph type="ftr" sz="quarter" idx="10"/>
          </p:nvPr>
        </p:nvSpPr>
        <p:spPr>
          <a:xfrm>
            <a:off x="380042" y="6019800"/>
            <a:ext cx="4274195" cy="304800"/>
          </a:xfrm>
        </p:spPr>
        <p:txBody>
          <a:bodyPr/>
          <a:lstStyle/>
          <a:p>
            <a:endParaRPr lang="en-US" dirty="0"/>
          </a:p>
        </p:txBody>
      </p:sp>
    </p:spTree>
    <p:extLst>
      <p:ext uri="{BB962C8B-B14F-4D97-AF65-F5344CB8AC3E}">
        <p14:creationId xmlns:p14="http://schemas.microsoft.com/office/powerpoint/2010/main" val="344473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block">
    <p:spTree>
      <p:nvGrpSpPr>
        <p:cNvPr id="1" name=""/>
        <p:cNvGrpSpPr/>
        <p:nvPr/>
      </p:nvGrpSpPr>
      <p:grpSpPr>
        <a:xfrm>
          <a:off x="0" y="0"/>
          <a:ext cx="0" cy="0"/>
          <a:chOff x="0" y="0"/>
          <a:chExt cx="0" cy="0"/>
        </a:xfrm>
      </p:grpSpPr>
      <p:sp>
        <p:nvSpPr>
          <p:cNvPr id="5" name="Textplatzhalter 23"/>
          <p:cNvSpPr>
            <a:spLocks noGrp="1"/>
          </p:cNvSpPr>
          <p:nvPr>
            <p:ph type="body" sz="quarter" idx="18" hasCustomPrompt="1"/>
          </p:nvPr>
        </p:nvSpPr>
        <p:spPr>
          <a:xfrm>
            <a:off x="0" y="0"/>
            <a:ext cx="57881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lvl1pPr algn="l">
              <a:defRPr lang="de-DE" sz="900" dirty="0" smtClean="0">
                <a:solidFill>
                  <a:schemeClr val="bg2"/>
                </a:solidFill>
                <a:latin typeface="Calibri" panose="020F0502020204030204" pitchFamily="34" charset="0"/>
              </a:defRPr>
            </a:lvl1pPr>
          </a:lstStyle>
          <a:p>
            <a:pPr lvl="0" algn="ctr"/>
            <a:r>
              <a:rPr lang="de-DE" dirty="0"/>
              <a:t> </a:t>
            </a: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4" name="Rectangle 13"/>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pic>
        <p:nvPicPr>
          <p:cNvPr id="13" name="Picture 12">
            <a:extLst>
              <a:ext uri="{FF2B5EF4-FFF2-40B4-BE49-F238E27FC236}">
                <a16:creationId xmlns:a16="http://schemas.microsoft.com/office/drawing/2014/main" id="{1CCFEDC5-B065-C048-A90E-EA7DE13442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5" name="TextBox 14"/>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63323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248777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13"/>
          </p:nvPr>
        </p:nvSpPr>
        <p:spPr>
          <a:xfrm>
            <a:off x="392113" y="1585576"/>
            <a:ext cx="11430000" cy="4262774"/>
          </a:xfrm>
          <a:prstGeom prst="rect">
            <a:avLst/>
          </a:prstGeo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a:solidFill>
                  <a:schemeClr val="tx1"/>
                </a:solidFill>
              </a:rPr>
              <a:t>Click to edit Master text styles</a:t>
            </a:r>
          </a:p>
          <a:p>
            <a:pPr lvl="1"/>
            <a:r>
              <a:rPr lang="en-US" sz="2400">
                <a:solidFill>
                  <a:schemeClr val="tx1"/>
                </a:solidFill>
              </a:rPr>
              <a:t>Second level</a:t>
            </a:r>
          </a:p>
          <a:p>
            <a:pPr lvl="2"/>
            <a:r>
              <a:rPr lang="en-US" sz="2400">
                <a:solidFill>
                  <a:schemeClr val="tx1"/>
                </a:solidFill>
              </a:rPr>
              <a:t>Third level</a:t>
            </a:r>
          </a:p>
          <a:p>
            <a:pPr lvl="3"/>
            <a:r>
              <a:rPr lang="en-US" sz="2400">
                <a:solidFill>
                  <a:schemeClr val="tx1"/>
                </a:solidFill>
              </a:rPr>
              <a:t>Fourth level</a:t>
            </a:r>
          </a:p>
          <a:p>
            <a:pPr lvl="4"/>
            <a:r>
              <a:rPr lang="en-US" sz="2400">
                <a:solidFill>
                  <a:schemeClr val="tx1"/>
                </a:solidFill>
              </a:rPr>
              <a:t>Fifth level</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36318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 only blue">
    <p:spTree>
      <p:nvGrpSpPr>
        <p:cNvPr id="1" name=""/>
        <p:cNvGrpSpPr/>
        <p:nvPr/>
      </p:nvGrpSpPr>
      <p:grpSpPr>
        <a:xfrm>
          <a:off x="0" y="0"/>
          <a:ext cx="0" cy="0"/>
          <a:chOff x="0" y="0"/>
          <a:chExt cx="0" cy="0"/>
        </a:xfrm>
      </p:grpSpPr>
      <p:sp>
        <p:nvSpPr>
          <p:cNvPr id="2" name="Rectangle 1"/>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5" y="224631"/>
            <a:ext cx="9793288" cy="922338"/>
          </a:xfrm>
        </p:spPr>
        <p:txBody>
          <a:bodyPr anchor="b">
            <a:normAutofit/>
          </a:bodyPr>
          <a:lstStyle>
            <a:lvl1pPr>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2723761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title &amp; content blue">
    <p:spTree>
      <p:nvGrpSpPr>
        <p:cNvPr id="1" name=""/>
        <p:cNvGrpSpPr/>
        <p:nvPr/>
      </p:nvGrpSpPr>
      <p:grpSpPr>
        <a:xfrm>
          <a:off x="0" y="0"/>
          <a:ext cx="0" cy="0"/>
          <a:chOff x="0" y="0"/>
          <a:chExt cx="0" cy="0"/>
        </a:xfrm>
      </p:grpSpPr>
      <p:sp>
        <p:nvSpPr>
          <p:cNvPr id="9" name="Rectangle 8"/>
          <p:cNvSpPr/>
          <p:nvPr userDrawn="1"/>
        </p:nvSpPr>
        <p:spPr>
          <a:xfrm>
            <a:off x="0" y="0"/>
            <a:ext cx="1042416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8" name="Text Placeholder 7"/>
          <p:cNvSpPr>
            <a:spLocks noGrp="1"/>
          </p:cNvSpPr>
          <p:nvPr>
            <p:ph type="body" sz="quarter" idx="13"/>
          </p:nvPr>
        </p:nvSpPr>
        <p:spPr>
          <a:xfrm>
            <a:off x="367505" y="1585576"/>
            <a:ext cx="11430000" cy="4262774"/>
          </a:xfrm>
          <a:prstGeom prst="rect">
            <a:avLst/>
          </a:prstGeo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367505" y="224631"/>
            <a:ext cx="9793288" cy="922338"/>
          </a:xfrm>
        </p:spPr>
        <p:txBody>
          <a:bodyPr anchor="b">
            <a:normAutofit/>
          </a:bodyPr>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567257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only blue full box">
    <p:spTree>
      <p:nvGrpSpPr>
        <p:cNvPr id="1" name=""/>
        <p:cNvGrpSpPr/>
        <p:nvPr/>
      </p:nvGrpSpPr>
      <p:grpSpPr>
        <a:xfrm>
          <a:off x="0" y="0"/>
          <a:ext cx="0" cy="0"/>
          <a:chOff x="0" y="0"/>
          <a:chExt cx="0" cy="0"/>
        </a:xfrm>
      </p:grpSpPr>
      <p:sp>
        <p:nvSpPr>
          <p:cNvPr id="2" name="Rectangle 1"/>
          <p:cNvSpPr/>
          <p:nvPr userDrawn="1"/>
        </p:nvSpPr>
        <p:spPr>
          <a:xfrm>
            <a:off x="-1" y="0"/>
            <a:ext cx="12188826"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latin typeface="Calibri" panose="020F0502020204030204" pitchFamily="34" charset="0"/>
            </a:endParaRP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9" name="Text Placeholder 4"/>
          <p:cNvSpPr>
            <a:spLocks noGrp="1"/>
          </p:cNvSpPr>
          <p:nvPr>
            <p:ph type="body" sz="quarter" idx="14"/>
          </p:nvPr>
        </p:nvSpPr>
        <p:spPr>
          <a:xfrm>
            <a:off x="367504" y="224631"/>
            <a:ext cx="10969145" cy="922338"/>
          </a:xfrm>
        </p:spPr>
        <p:txBody>
          <a:bodyPr anchor="b">
            <a:normAutofit/>
          </a:bodyPr>
          <a:lstStyle>
            <a:lvl1pPr>
              <a:defRPr sz="28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reeform 7"/>
          <p:cNvSpPr>
            <a:spLocks noChangeAspect="1" noEditPoints="1"/>
          </p:cNvSpPr>
          <p:nvPr userDrawn="1"/>
        </p:nvSpPr>
        <p:spPr bwMode="auto">
          <a:xfrm>
            <a:off x="11486609" y="260615"/>
            <a:ext cx="310896"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3338430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full bar">
    <p:spTree>
      <p:nvGrpSpPr>
        <p:cNvPr id="1" name=""/>
        <p:cNvGrpSpPr/>
        <p:nvPr/>
      </p:nvGrpSpPr>
      <p:grpSpPr>
        <a:xfrm>
          <a:off x="0" y="0"/>
          <a:ext cx="0" cy="0"/>
          <a:chOff x="0" y="0"/>
          <a:chExt cx="0" cy="0"/>
        </a:xfrm>
      </p:grpSpPr>
      <p:sp>
        <p:nvSpPr>
          <p:cNvPr id="5" name="Text Placeholder 8"/>
          <p:cNvSpPr>
            <a:spLocks noGrp="1"/>
          </p:cNvSpPr>
          <p:nvPr>
            <p:ph type="body" sz="quarter" idx="12" hasCustomPrompt="1"/>
          </p:nvPr>
        </p:nvSpPr>
        <p:spPr>
          <a:xfrm>
            <a:off x="-1" y="0"/>
            <a:ext cx="12188825" cy="1355148"/>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Freeform 7"/>
          <p:cNvSpPr>
            <a:spLocks noChangeAspect="1" noEditPoints="1"/>
          </p:cNvSpPr>
          <p:nvPr userDrawn="1"/>
        </p:nvSpPr>
        <p:spPr bwMode="auto">
          <a:xfrm>
            <a:off x="11486609" y="260615"/>
            <a:ext cx="310896" cy="310896"/>
          </a:xfrm>
          <a:custGeom>
            <a:avLst/>
            <a:gdLst>
              <a:gd name="T0" fmla="*/ 1154 w 2014"/>
              <a:gd name="T1" fmla="*/ 1576 h 2019"/>
              <a:gd name="T2" fmla="*/ 1154 w 2014"/>
              <a:gd name="T3" fmla="*/ 462 h 2019"/>
              <a:gd name="T4" fmla="*/ 1037 w 2014"/>
              <a:gd name="T5" fmla="*/ 345 h 2019"/>
              <a:gd name="T6" fmla="*/ 773 w 2014"/>
              <a:gd name="T7" fmla="*/ 345 h 2019"/>
              <a:gd name="T8" fmla="*/ 773 w 2014"/>
              <a:gd name="T9" fmla="*/ 468 h 2019"/>
              <a:gd name="T10" fmla="*/ 788 w 2014"/>
              <a:gd name="T11" fmla="*/ 468 h 2019"/>
              <a:gd name="T12" fmla="*/ 860 w 2014"/>
              <a:gd name="T13" fmla="*/ 554 h 2019"/>
              <a:gd name="T14" fmla="*/ 860 w 2014"/>
              <a:gd name="T15" fmla="*/ 1576 h 2019"/>
              <a:gd name="T16" fmla="*/ 1154 w 2014"/>
              <a:gd name="T17" fmla="*/ 1576 h 2019"/>
              <a:gd name="T18" fmla="*/ 1154 w 2014"/>
              <a:gd name="T19" fmla="*/ 1576 h 2019"/>
              <a:gd name="T20" fmla="*/ 1282 w 2014"/>
              <a:gd name="T21" fmla="*/ 1576 h 2019"/>
              <a:gd name="T22" fmla="*/ 1571 w 2014"/>
              <a:gd name="T23" fmla="*/ 1576 h 2019"/>
              <a:gd name="T24" fmla="*/ 1571 w 2014"/>
              <a:gd name="T25" fmla="*/ 707 h 2019"/>
              <a:gd name="T26" fmla="*/ 1454 w 2014"/>
              <a:gd name="T27" fmla="*/ 590 h 2019"/>
              <a:gd name="T28" fmla="*/ 1282 w 2014"/>
              <a:gd name="T29" fmla="*/ 590 h 2019"/>
              <a:gd name="T30" fmla="*/ 1282 w 2014"/>
              <a:gd name="T31" fmla="*/ 1576 h 2019"/>
              <a:gd name="T32" fmla="*/ 1282 w 2014"/>
              <a:gd name="T33" fmla="*/ 1576 h 2019"/>
              <a:gd name="T34" fmla="*/ 732 w 2014"/>
              <a:gd name="T35" fmla="*/ 1576 h 2019"/>
              <a:gd name="T36" fmla="*/ 732 w 2014"/>
              <a:gd name="T37" fmla="*/ 590 h 2019"/>
              <a:gd name="T38" fmla="*/ 564 w 2014"/>
              <a:gd name="T39" fmla="*/ 590 h 2019"/>
              <a:gd name="T40" fmla="*/ 443 w 2014"/>
              <a:gd name="T41" fmla="*/ 707 h 2019"/>
              <a:gd name="T42" fmla="*/ 443 w 2014"/>
              <a:gd name="T43" fmla="*/ 1576 h 2019"/>
              <a:gd name="T44" fmla="*/ 732 w 2014"/>
              <a:gd name="T45" fmla="*/ 1576 h 2019"/>
              <a:gd name="T46" fmla="*/ 732 w 2014"/>
              <a:gd name="T47" fmla="*/ 1576 h 2019"/>
              <a:gd name="T48" fmla="*/ 1846 w 2014"/>
              <a:gd name="T49" fmla="*/ 1012 h 2019"/>
              <a:gd name="T50" fmla="*/ 1007 w 2014"/>
              <a:gd name="T51" fmla="*/ 1856 h 2019"/>
              <a:gd name="T52" fmla="*/ 168 w 2014"/>
              <a:gd name="T53" fmla="*/ 1012 h 2019"/>
              <a:gd name="T54" fmla="*/ 1007 w 2014"/>
              <a:gd name="T55" fmla="*/ 162 h 2019"/>
              <a:gd name="T56" fmla="*/ 1846 w 2014"/>
              <a:gd name="T57" fmla="*/ 1012 h 2019"/>
              <a:gd name="T58" fmla="*/ 2014 w 2014"/>
              <a:gd name="T59" fmla="*/ 1012 h 2019"/>
              <a:gd name="T60" fmla="*/ 1007 w 2014"/>
              <a:gd name="T61" fmla="*/ 0 h 2019"/>
              <a:gd name="T62" fmla="*/ 0 w 2014"/>
              <a:gd name="T63" fmla="*/ 1012 h 2019"/>
              <a:gd name="T64" fmla="*/ 1007 w 2014"/>
              <a:gd name="T65" fmla="*/ 2019 h 2019"/>
              <a:gd name="T66" fmla="*/ 2014 w 2014"/>
              <a:gd name="T67" fmla="*/ 1012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14" h="2019">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30000"/>
              </a:spcAft>
              <a:buClr>
                <a:srgbClr val="113388"/>
              </a:buClr>
              <a:buSzTx/>
              <a:buFont typeface="Wingdings" pitchFamily="2" charset="2"/>
              <a:buNone/>
              <a:tabLst/>
              <a:defRPr/>
            </a:pPr>
            <a:endParaRPr kumimoji="0" lang="de-DE" sz="1900" b="0" i="0" u="none" strike="noStrike" kern="0" cap="none" spc="0" normalizeH="0" baseline="0" noProof="0" dirty="0">
              <a:ln>
                <a:noFill/>
              </a:ln>
              <a:solidFill>
                <a:srgbClr val="000000"/>
              </a:solidFill>
              <a:effectLst/>
              <a:uLnTx/>
              <a:uFillTx/>
              <a:latin typeface="Calibri" panose="020F0502020204030204" pitchFamily="34" charset="0"/>
            </a:endParaRPr>
          </a:p>
        </p:txBody>
      </p:sp>
    </p:spTree>
    <p:extLst>
      <p:ext uri="{BB962C8B-B14F-4D97-AF65-F5344CB8AC3E}">
        <p14:creationId xmlns:p14="http://schemas.microsoft.com/office/powerpoint/2010/main" val="1058247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Vert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278" y="264729"/>
            <a:ext cx="9601200" cy="1090996"/>
          </a:xfrm>
          <a:prstGeom prst="rect">
            <a:avLst/>
          </a:prstGeom>
        </p:spPr>
        <p:txBody>
          <a:bodyPr anchor="ctr"/>
          <a:lstStyle>
            <a:lvl1pPr>
              <a:spcBef>
                <a:spcPts val="0"/>
              </a:spcBef>
              <a:spcAft>
                <a:spcPts val="0"/>
              </a:spcAft>
              <a:defRPr sz="3200">
                <a:solidFill>
                  <a:srgbClr val="5F5F5F"/>
                </a:solidFill>
                <a:latin typeface="Calibri" panose="020F0502020204030204" pitchFamily="34" charset="0"/>
              </a:defRPr>
            </a:lvl1pPr>
          </a:lstStyle>
          <a:p>
            <a:pPr lvl="0"/>
            <a:r>
              <a:rPr lang="en-US"/>
              <a:t>Click to edit Master text styles</a:t>
            </a:r>
          </a:p>
        </p:txBody>
      </p:sp>
      <p:sp>
        <p:nvSpPr>
          <p:cNvPr id="6"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3360000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ert 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5"/>
          <p:cNvSpPr>
            <a:spLocks noGrp="1"/>
          </p:cNvSpPr>
          <p:nvPr>
            <p:ph type="body" sz="quarter" idx="20"/>
          </p:nvPr>
        </p:nvSpPr>
        <p:spPr>
          <a:xfrm>
            <a:off x="1716278" y="264729"/>
            <a:ext cx="9601200" cy="1090996"/>
          </a:xfrm>
          <a:prstGeom prst="rect">
            <a:avLst/>
          </a:prstGeom>
        </p:spPr>
        <p:txBody>
          <a:bodyPr anchor="ctr">
            <a:normAutofit/>
          </a:bodyPr>
          <a:lstStyle>
            <a:lvl1pPr>
              <a:defRPr sz="3200">
                <a:solidFill>
                  <a:schemeClr val="tx1"/>
                </a:solidFill>
                <a:latin typeface="Calibri" panose="020F0502020204030204" pitchFamily="34" charset="0"/>
              </a:defRPr>
            </a:lvl1pPr>
          </a:lstStyle>
          <a:p>
            <a:pPr lvl="0"/>
            <a:r>
              <a:rPr lang="en-US"/>
              <a:t>Click to edit Master text styles</a:t>
            </a:r>
          </a:p>
        </p:txBody>
      </p:sp>
      <p:sp>
        <p:nvSpPr>
          <p:cNvPr id="6" name="Text Placeholder 4"/>
          <p:cNvSpPr>
            <a:spLocks noGrp="1"/>
          </p:cNvSpPr>
          <p:nvPr>
            <p:ph type="body" sz="quarter" idx="23"/>
          </p:nvPr>
        </p:nvSpPr>
        <p:spPr>
          <a:xfrm>
            <a:off x="1716088" y="1528763"/>
            <a:ext cx="9620250" cy="4319587"/>
          </a:xfrm>
          <a:prstGeom prst="rect">
            <a:avLst/>
          </a:prstGeom>
        </p:spPr>
        <p:txBody>
          <a:bodyPr/>
          <a:lstStyle>
            <a:lvl1pPr marL="0" indent="0">
              <a:buFont typeface="Calibri" panose="020F0502020204030204" pitchFamily="34" charset="0"/>
              <a:buNone/>
              <a:defRPr/>
            </a:lvl1pPr>
            <a:lvl2pPr marL="344488" indent="-344488">
              <a:buFont typeface="Calibri" panose="020B0604020202020204" pitchFamily="34" charset="0"/>
              <a:buChar char="•"/>
              <a:defRPr/>
            </a:lvl2pPr>
          </a:lstStyle>
          <a:p>
            <a:pPr lvl="0"/>
            <a:r>
              <a:rPr lang="en-US" sz="2400">
                <a:solidFill>
                  <a:schemeClr val="tx1"/>
                </a:solidFill>
              </a:rPr>
              <a:t>Click to edit Master text styles</a:t>
            </a:r>
          </a:p>
          <a:p>
            <a:pPr lvl="1"/>
            <a:r>
              <a:rPr lang="en-US" sz="2400">
                <a:solidFill>
                  <a:schemeClr val="tx1"/>
                </a:solidFill>
              </a:rPr>
              <a:t>Second level</a:t>
            </a:r>
          </a:p>
          <a:p>
            <a:pPr lvl="2"/>
            <a:r>
              <a:rPr lang="en-US" sz="2400">
                <a:solidFill>
                  <a:schemeClr val="tx1"/>
                </a:solidFill>
              </a:rPr>
              <a:t>Third level</a:t>
            </a:r>
          </a:p>
          <a:p>
            <a:pPr lvl="3"/>
            <a:r>
              <a:rPr lang="en-US" sz="2400">
                <a:solidFill>
                  <a:schemeClr val="tx1"/>
                </a:solidFill>
              </a:rPr>
              <a:t>Fourth level</a:t>
            </a:r>
          </a:p>
          <a:p>
            <a:pPr lvl="4"/>
            <a:r>
              <a:rPr lang="en-US" sz="2400">
                <a:solidFill>
                  <a:schemeClr val="tx1"/>
                </a:solidFill>
              </a:rPr>
              <a:t>Fifth level</a:t>
            </a:r>
            <a:endParaRPr lang="en-US" sz="1600" dirty="0">
              <a:solidFill>
                <a:schemeClr val="tx1"/>
              </a:solidFill>
            </a:endParaRPr>
          </a:p>
        </p:txBody>
      </p:sp>
      <p:sp>
        <p:nvSpPr>
          <p:cNvPr id="7" name="Text Placeholder 3"/>
          <p:cNvSpPr>
            <a:spLocks noGrp="1"/>
          </p:cNvSpPr>
          <p:nvPr>
            <p:ph type="body" sz="quarter" idx="22" hasCustomPrompt="1"/>
          </p:nvPr>
        </p:nvSpPr>
        <p:spPr>
          <a:xfrm>
            <a:off x="1" y="0"/>
            <a:ext cx="1543050" cy="5852160"/>
          </a:xfrm>
          <a:prstGeom prst="rect">
            <a:avLst/>
          </a:prstGeom>
          <a:solidFill>
            <a:srgbClr val="0F898F"/>
          </a:solidFill>
        </p:spPr>
        <p:txBody>
          <a:bodyPr lIns="274320" tIns="274320" rIns="274320">
            <a:normAutofit/>
          </a:bodyPr>
          <a:lstStyle>
            <a:lvl1pPr>
              <a:defRPr sz="2000">
                <a:solidFill>
                  <a:schemeClr val="bg2"/>
                </a:solidFill>
              </a:defRPr>
            </a:lvl1pPr>
          </a:lstStyle>
          <a:p>
            <a:pPr lvl="0"/>
            <a:r>
              <a:rPr lang="en-US" dirty="0"/>
              <a:t> </a:t>
            </a:r>
          </a:p>
        </p:txBody>
      </p:sp>
    </p:spTree>
    <p:extLst>
      <p:ext uri="{BB962C8B-B14F-4D97-AF65-F5344CB8AC3E}">
        <p14:creationId xmlns:p14="http://schemas.microsoft.com/office/powerpoint/2010/main" val="131184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_righ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5633556"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579026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_lef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Text Placeholder 7"/>
          <p:cNvSpPr>
            <a:spLocks noGrp="1"/>
          </p:cNvSpPr>
          <p:nvPr>
            <p:ph type="body" sz="quarter" idx="20" hasCustomPrompt="1"/>
          </p:nvPr>
        </p:nvSpPr>
        <p:spPr>
          <a:xfrm>
            <a:off x="0" y="1573117"/>
            <a:ext cx="6574312" cy="3801583"/>
          </a:xfrm>
          <a:prstGeom prst="rect">
            <a:avLst/>
          </a:prstGeom>
          <a:solidFill>
            <a:srgbClr val="0F898F"/>
          </a:solidFill>
        </p:spPr>
        <p:txBody>
          <a:bodyPr lIns="274320" tIns="182880" rIns="274320" bIns="182880" anchor="ctr"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Tree>
    <p:extLst>
      <p:ext uri="{BB962C8B-B14F-4D97-AF65-F5344CB8AC3E}">
        <p14:creationId xmlns:p14="http://schemas.microsoft.com/office/powerpoint/2010/main" val="328820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olid logo">
    <p:spTree>
      <p:nvGrpSpPr>
        <p:cNvPr id="1" name=""/>
        <p:cNvGrpSpPr/>
        <p:nvPr/>
      </p:nvGrpSpPr>
      <p:grpSpPr>
        <a:xfrm>
          <a:off x="0" y="0"/>
          <a:ext cx="0" cy="0"/>
          <a:chOff x="0" y="0"/>
          <a:chExt cx="0" cy="0"/>
        </a:xfrm>
      </p:grpSpPr>
      <p:sp>
        <p:nvSpPr>
          <p:cNvPr id="14" name="Rectangle 13"/>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5"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17" name="TextBox 16"/>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633234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_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80042" y="6019800"/>
            <a:ext cx="11430000" cy="304800"/>
          </a:xfrm>
        </p:spPr>
        <p:txBody>
          <a:bodyPr/>
          <a:lstStyle/>
          <a:p>
            <a:endParaRPr lang="en-US" dirty="0"/>
          </a:p>
        </p:txBody>
      </p:sp>
      <p:sp>
        <p:nvSpPr>
          <p:cNvPr id="4" name="Text Placeholder 7"/>
          <p:cNvSpPr>
            <a:spLocks noGrp="1"/>
          </p:cNvSpPr>
          <p:nvPr>
            <p:ph type="body" sz="quarter" idx="20" hasCustomPrompt="1"/>
          </p:nvPr>
        </p:nvSpPr>
        <p:spPr>
          <a:xfrm>
            <a:off x="0" y="1239934"/>
            <a:ext cx="12207868" cy="4320525"/>
          </a:xfrm>
          <a:prstGeom prst="rect">
            <a:avLst/>
          </a:prstGeom>
          <a:solidFill>
            <a:srgbClr val="0F898F"/>
          </a:solidFill>
        </p:spPr>
        <p:txBody>
          <a:bodyPr lIns="274320" tIns="182880" rIns="274320" bIns="182880" anchor="t" anchorCtr="0">
            <a:normAutofit/>
          </a:bodyPr>
          <a:lstStyle>
            <a:lvl1pPr marL="0" marR="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sz="3200">
                <a:solidFill>
                  <a:schemeClr val="bg2"/>
                </a:solidFill>
              </a:defRPr>
            </a:lvl1pPr>
          </a:lstStyle>
          <a:p>
            <a:pPr marL="0" marR="0" lvl="0" indent="0" algn="l" defTabSz="1088167" rtl="0" eaLnBrk="1" fontAlgn="auto" latinLnBrk="0" hangingPunct="1">
              <a:lnSpc>
                <a:spcPct val="100000"/>
              </a:lnSpc>
              <a:spcBef>
                <a:spcPts val="600"/>
              </a:spcBef>
              <a:spcAft>
                <a:spcPts val="0"/>
              </a:spcAft>
              <a:buClr>
                <a:schemeClr val="tx1"/>
              </a:buClr>
              <a:buSzPct val="100000"/>
              <a:buFont typeface="Calibri" panose="020B0604020202020204" pitchFamily="34" charset="0"/>
              <a:buNone/>
              <a:tabLst/>
              <a:defRPr/>
            </a:pPr>
            <a:r>
              <a:rPr lang="en-US" dirty="0"/>
              <a:t>Click to edit text, adjust color</a:t>
            </a:r>
            <a:br>
              <a:rPr lang="en-US" dirty="0"/>
            </a:br>
            <a:r>
              <a:rPr lang="en-US" dirty="0"/>
              <a:t>and size as needed</a:t>
            </a:r>
          </a:p>
        </p:txBody>
      </p:sp>
      <p:sp>
        <p:nvSpPr>
          <p:cNvPr id="5" name="Slide Number Placeholder 3"/>
          <p:cNvSpPr>
            <a:spLocks noGrp="1"/>
          </p:cNvSpPr>
          <p:nvPr>
            <p:ph type="sldNum" sz="quarter" idx="11"/>
          </p:nvPr>
        </p:nvSpPr>
        <p:spPr>
          <a:xfrm>
            <a:off x="380042" y="6325270"/>
            <a:ext cx="365760"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183465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on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5" hasCustomPrompt="1"/>
          </p:nvPr>
        </p:nvSpPr>
        <p:spPr>
          <a:xfrm>
            <a:off x="333712" y="1574588"/>
            <a:ext cx="4572000" cy="4114800"/>
          </a:xfrm>
          <a:prstGeom prst="rect">
            <a:avLst/>
          </a:prstGeom>
        </p:spPr>
        <p:txBody>
          <a:bodyPr/>
          <a:lstStyle>
            <a:lvl1pPr algn="l" defTabSz="1088167" rtl="0" eaLnBrk="1" latinLnBrk="0" hangingPunct="1">
              <a:lnSpc>
                <a:spcPct val="100000"/>
              </a:lnSpc>
              <a:spcBef>
                <a:spcPts val="200"/>
              </a:spcBef>
              <a:spcAft>
                <a:spcPts val="200"/>
              </a:spcAft>
              <a:defRPr lang="en-US" sz="24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4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20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800" b="0" kern="1200" dirty="0">
                <a:solidFill>
                  <a:schemeClr val="tx1"/>
                </a:solidFill>
                <a:latin typeface="+mn-lt"/>
                <a:ea typeface="+mn-ea"/>
                <a:cs typeface="+mn-cs"/>
              </a:defRPr>
            </a:lvl5pPr>
            <a:lvl6pPr>
              <a:lnSpc>
                <a:spcPct val="100000"/>
              </a:lnSpc>
              <a:spcBef>
                <a:spcPts val="200"/>
              </a:spcBef>
              <a:spcAft>
                <a:spcPts val="200"/>
              </a:spcAft>
              <a:defRPr/>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
        <p:nvSpPr>
          <p:cNvPr id="6"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2902563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two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5604523" y="4523532"/>
            <a:ext cx="484632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5575949" y="1585913"/>
            <a:ext cx="484632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904874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three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5"/>
          <p:cNvSpPr>
            <a:spLocks noGrp="1"/>
          </p:cNvSpPr>
          <p:nvPr>
            <p:ph sz="quarter" idx="23"/>
          </p:nvPr>
        </p:nvSpPr>
        <p:spPr>
          <a:xfrm>
            <a:off x="39131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7" hasCustomPrompt="1"/>
          </p:nvPr>
        </p:nvSpPr>
        <p:spPr>
          <a:xfrm>
            <a:off x="391319"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7" name="Content Placeholder 4"/>
          <p:cNvSpPr>
            <a:spLocks noGrp="1"/>
          </p:cNvSpPr>
          <p:nvPr>
            <p:ph sz="quarter" idx="18" hasCustomPrompt="1"/>
          </p:nvPr>
        </p:nvSpPr>
        <p:spPr>
          <a:xfrm>
            <a:off x="4337843"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8" name="Content Placeholder 4"/>
          <p:cNvSpPr>
            <a:spLocks noGrp="1"/>
          </p:cNvSpPr>
          <p:nvPr>
            <p:ph sz="quarter" idx="19" hasCustomPrompt="1"/>
          </p:nvPr>
        </p:nvSpPr>
        <p:spPr>
          <a:xfrm>
            <a:off x="8227218" y="4523532"/>
            <a:ext cx="3657600" cy="1188720"/>
          </a:xfrm>
          <a:prstGeom prst="rect">
            <a:avLst/>
          </a:prstGeom>
        </p:spPr>
        <p:txBody>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8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600" b="0" kern="1200" dirty="0">
                <a:solidFill>
                  <a:schemeClr val="tx1"/>
                </a:solidFill>
                <a:latin typeface="+mn-lt"/>
                <a:ea typeface="+mn-ea"/>
                <a:cs typeface="+mn-cs"/>
              </a:defRPr>
            </a:lvl5pPr>
            <a:lvl6pPr>
              <a:lnSpc>
                <a:spcPct val="100000"/>
              </a:lnSpc>
              <a:spcBef>
                <a:spcPts val="200"/>
              </a:spcBef>
              <a:spcAft>
                <a:spcPts val="200"/>
              </a:spcAft>
              <a:defRPr sz="14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p:txBody>
      </p:sp>
      <p:sp>
        <p:nvSpPr>
          <p:cNvPr id="9" name="Content Placeholder 5"/>
          <p:cNvSpPr>
            <a:spLocks noGrp="1"/>
          </p:cNvSpPr>
          <p:nvPr>
            <p:ph sz="quarter" idx="24"/>
          </p:nvPr>
        </p:nvSpPr>
        <p:spPr>
          <a:xfrm>
            <a:off x="4309269"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25"/>
          </p:nvPr>
        </p:nvSpPr>
        <p:spPr>
          <a:xfrm>
            <a:off x="8227218" y="1585913"/>
            <a:ext cx="3657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11511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four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5" name="Content Placeholder 4"/>
          <p:cNvSpPr>
            <a:spLocks noGrp="1"/>
          </p:cNvSpPr>
          <p:nvPr>
            <p:ph sz="quarter" idx="17" hasCustomPrompt="1"/>
          </p:nvPr>
        </p:nvSpPr>
        <p:spPr>
          <a:xfrm>
            <a:off x="380738"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6" name="Content Placeholder 4"/>
          <p:cNvSpPr>
            <a:spLocks noGrp="1"/>
          </p:cNvSpPr>
          <p:nvPr>
            <p:ph sz="quarter" idx="18" hasCustomPrompt="1"/>
          </p:nvPr>
        </p:nvSpPr>
        <p:spPr>
          <a:xfrm>
            <a:off x="3303020"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7" name="Content Placeholder 4"/>
          <p:cNvSpPr>
            <a:spLocks noGrp="1"/>
          </p:cNvSpPr>
          <p:nvPr>
            <p:ph sz="quarter" idx="19" hasCustomPrompt="1"/>
          </p:nvPr>
        </p:nvSpPr>
        <p:spPr>
          <a:xfrm>
            <a:off x="6225302" y="4005407"/>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8" name="Picture Placeholder 4"/>
          <p:cNvSpPr>
            <a:spLocks noGrp="1"/>
          </p:cNvSpPr>
          <p:nvPr>
            <p:ph type="pic" sz="quarter" idx="20"/>
          </p:nvPr>
        </p:nvSpPr>
        <p:spPr>
          <a:xfrm>
            <a:off x="380738" y="1585576"/>
            <a:ext cx="2697480" cy="2194560"/>
          </a:xfrm>
          <a:prstGeom prst="rect">
            <a:avLst/>
          </a:prstGeom>
        </p:spPr>
        <p:txBody>
          <a:bodyPr/>
          <a:lstStyle/>
          <a:p>
            <a:r>
              <a:rPr lang="en-US"/>
              <a:t>Click icon to add picture</a:t>
            </a:r>
            <a:endParaRPr lang="en-US" dirty="0"/>
          </a:p>
        </p:txBody>
      </p:sp>
      <p:sp>
        <p:nvSpPr>
          <p:cNvPr id="9" name="Picture Placeholder 4"/>
          <p:cNvSpPr>
            <a:spLocks noGrp="1"/>
          </p:cNvSpPr>
          <p:nvPr>
            <p:ph type="pic" sz="quarter" idx="21"/>
          </p:nvPr>
        </p:nvSpPr>
        <p:spPr>
          <a:xfrm>
            <a:off x="3303020" y="1585576"/>
            <a:ext cx="2697480" cy="2194560"/>
          </a:xfrm>
          <a:prstGeom prst="rect">
            <a:avLst/>
          </a:prstGeom>
        </p:spPr>
        <p:txBody>
          <a:bodyPr/>
          <a:lstStyle/>
          <a:p>
            <a:r>
              <a:rPr lang="en-US"/>
              <a:t>Click icon to add picture</a:t>
            </a:r>
          </a:p>
        </p:txBody>
      </p:sp>
      <p:sp>
        <p:nvSpPr>
          <p:cNvPr id="10" name="Picture Placeholder 4"/>
          <p:cNvSpPr>
            <a:spLocks noGrp="1"/>
          </p:cNvSpPr>
          <p:nvPr>
            <p:ph type="pic" sz="quarter" idx="22"/>
          </p:nvPr>
        </p:nvSpPr>
        <p:spPr>
          <a:xfrm>
            <a:off x="6225302" y="1585576"/>
            <a:ext cx="2697480" cy="2194560"/>
          </a:xfrm>
          <a:prstGeom prst="rect">
            <a:avLst/>
          </a:prstGeom>
        </p:spPr>
        <p:txBody>
          <a:bodyPr/>
          <a:lstStyle/>
          <a:p>
            <a:r>
              <a:rPr lang="en-US"/>
              <a:t>Click icon to add picture</a:t>
            </a:r>
          </a:p>
        </p:txBody>
      </p:sp>
      <p:sp>
        <p:nvSpPr>
          <p:cNvPr id="11" name="Content Placeholder 4"/>
          <p:cNvSpPr>
            <a:spLocks noGrp="1"/>
          </p:cNvSpPr>
          <p:nvPr>
            <p:ph sz="quarter" idx="23" hasCustomPrompt="1"/>
          </p:nvPr>
        </p:nvSpPr>
        <p:spPr>
          <a:xfrm>
            <a:off x="9147583" y="4005070"/>
            <a:ext cx="2697480" cy="2016318"/>
          </a:xfrm>
          <a:prstGeom prst="rect">
            <a:avLst/>
          </a:prstGeom>
        </p:spPr>
        <p:txBody>
          <a:bodyPr>
            <a:noAutofit/>
          </a:bodyPr>
          <a:lstStyle>
            <a:lvl1pPr algn="l" defTabSz="1088167" rtl="0" eaLnBrk="1" latinLnBrk="0" hangingPunct="1">
              <a:lnSpc>
                <a:spcPct val="100000"/>
              </a:lnSpc>
              <a:spcBef>
                <a:spcPts val="200"/>
              </a:spcBef>
              <a:spcAft>
                <a:spcPts val="200"/>
              </a:spcAft>
              <a:defRPr lang="en-US" sz="2000" b="0" kern="1200" dirty="0" smtClean="0">
                <a:solidFill>
                  <a:schemeClr val="tx1"/>
                </a:solidFill>
                <a:latin typeface="Calibri" panose="020F0502020204030204" pitchFamily="34" charset="0"/>
                <a:ea typeface="+mn-ea"/>
                <a:cs typeface="+mn-cs"/>
              </a:defRPr>
            </a:lvl1pPr>
            <a:lvl2pPr marL="344488" indent="-344488" algn="l" defTabSz="1088167" rtl="0" eaLnBrk="1" latinLnBrk="0" hangingPunct="1">
              <a:lnSpc>
                <a:spcPct val="100000"/>
              </a:lnSpc>
              <a:spcBef>
                <a:spcPts val="200"/>
              </a:spcBef>
              <a:spcAft>
                <a:spcPts val="200"/>
              </a:spcAft>
              <a:buFont typeface="Calibri" panose="020B0604020202020204" pitchFamily="34" charset="0"/>
              <a:buChar char="•"/>
              <a:defRPr lang="en-US" sz="2000" b="0" kern="1200" dirty="0" smtClean="0">
                <a:solidFill>
                  <a:schemeClr val="tx1"/>
                </a:solidFill>
                <a:latin typeface="Calibri" panose="020F0502020204030204" pitchFamily="34" charset="0"/>
                <a:ea typeface="+mn-ea"/>
                <a:cs typeface="+mn-cs"/>
              </a:defRPr>
            </a:lvl2pPr>
            <a:lvl3pPr algn="l" defTabSz="1088167" rtl="0" eaLnBrk="1" latinLnBrk="0" hangingPunct="1">
              <a:lnSpc>
                <a:spcPct val="90000"/>
              </a:lnSpc>
              <a:spcBef>
                <a:spcPts val="600"/>
              </a:spcBef>
              <a:defRPr lang="en-US" sz="2400" b="0" kern="1200" dirty="0" smtClean="0">
                <a:solidFill>
                  <a:schemeClr val="tx1"/>
                </a:solidFill>
                <a:latin typeface="+mn-lt"/>
                <a:ea typeface="+mn-ea"/>
                <a:cs typeface="+mn-cs"/>
              </a:defRPr>
            </a:lvl3pPr>
            <a:lvl4pPr algn="l" defTabSz="1088167" rtl="0" eaLnBrk="1" latinLnBrk="0" hangingPunct="1">
              <a:lnSpc>
                <a:spcPct val="100000"/>
              </a:lnSpc>
              <a:spcBef>
                <a:spcPts val="200"/>
              </a:spcBef>
              <a:spcAft>
                <a:spcPts val="200"/>
              </a:spcAft>
              <a:defRPr lang="en-US" sz="1600" b="0" kern="1200" dirty="0" smtClean="0">
                <a:solidFill>
                  <a:schemeClr val="tx1"/>
                </a:solidFill>
                <a:latin typeface="+mn-lt"/>
                <a:ea typeface="+mn-ea"/>
                <a:cs typeface="+mn-cs"/>
              </a:defRPr>
            </a:lvl4pPr>
            <a:lvl5pPr marL="1254125" indent="-339725" algn="l" defTabSz="1088167" rtl="0" eaLnBrk="1" latinLnBrk="0" hangingPunct="1">
              <a:lnSpc>
                <a:spcPct val="100000"/>
              </a:lnSpc>
              <a:spcBef>
                <a:spcPts val="200"/>
              </a:spcBef>
              <a:spcAft>
                <a:spcPts val="200"/>
              </a:spcAft>
              <a:buFont typeface="Calibri" panose="020B0604020202020204" pitchFamily="34" charset="0"/>
              <a:buChar char="•"/>
              <a:defRPr lang="en-US" sz="1400" b="0" kern="1200" dirty="0">
                <a:solidFill>
                  <a:schemeClr val="tx1"/>
                </a:solidFill>
                <a:latin typeface="+mn-lt"/>
                <a:ea typeface="+mn-ea"/>
                <a:cs typeface="+mn-cs"/>
              </a:defRPr>
            </a:lvl5pPr>
            <a:lvl6pPr>
              <a:lnSpc>
                <a:spcPct val="100000"/>
              </a:lnSpc>
              <a:spcBef>
                <a:spcPts val="200"/>
              </a:spcBef>
              <a:spcAft>
                <a:spcPts val="200"/>
              </a:spcAft>
              <a:defRPr sz="1200"/>
            </a:lvl6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p:txBody>
      </p:sp>
      <p:sp>
        <p:nvSpPr>
          <p:cNvPr id="12" name="Picture Placeholder 4"/>
          <p:cNvSpPr>
            <a:spLocks noGrp="1"/>
          </p:cNvSpPr>
          <p:nvPr>
            <p:ph type="pic" sz="quarter" idx="24"/>
          </p:nvPr>
        </p:nvSpPr>
        <p:spPr>
          <a:xfrm>
            <a:off x="9147583" y="1585576"/>
            <a:ext cx="2697480" cy="2194560"/>
          </a:xfrm>
          <a:prstGeom prst="rect">
            <a:avLst/>
          </a:prstGeom>
        </p:spPr>
        <p:txBody>
          <a:bodyPr/>
          <a:lstStyle/>
          <a:p>
            <a:r>
              <a:rPr lang="en-US"/>
              <a:t>Click icon to add picture</a:t>
            </a:r>
          </a:p>
        </p:txBody>
      </p:sp>
      <p:sp>
        <p:nvSpPr>
          <p:cNvPr id="14" name="Text Placeholder 8"/>
          <p:cNvSpPr>
            <a:spLocks noGrp="1"/>
          </p:cNvSpPr>
          <p:nvPr>
            <p:ph type="body" sz="quarter" idx="12" hasCustomPrompt="1"/>
          </p:nvPr>
        </p:nvSpPr>
        <p:spPr>
          <a:xfrm>
            <a:off x="0" y="0"/>
            <a:ext cx="10424160" cy="1371600"/>
          </a:xfrm>
          <a:prstGeom prst="rect">
            <a:avLst/>
          </a:prstGeom>
          <a:solidFill>
            <a:srgbClr val="0F898F"/>
          </a:solidFill>
        </p:spPr>
        <p:txBody>
          <a:bodyPr lIns="274320" tIns="274320" rIns="274320" bIns="274320" anchor="b">
            <a:normAutofit/>
          </a:bodyPr>
          <a:lstStyle>
            <a:lvl1pPr>
              <a:defRPr sz="3200">
                <a:solidFill>
                  <a:schemeClr val="bg2"/>
                </a:solidFill>
                <a:latin typeface="Calibri" panose="020F0502020204030204" pitchFamily="34" charset="0"/>
              </a:defRPr>
            </a:lvl1pPr>
          </a:lstStyle>
          <a:p>
            <a:pPr lvl="0"/>
            <a:r>
              <a:rPr lang="en-US" dirty="0"/>
              <a:t> Click to edit title</a:t>
            </a:r>
          </a:p>
        </p:txBody>
      </p:sp>
    </p:spTree>
    <p:extLst>
      <p:ext uri="{BB962C8B-B14F-4D97-AF65-F5344CB8AC3E}">
        <p14:creationId xmlns:p14="http://schemas.microsoft.com/office/powerpoint/2010/main" val="324616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384602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6" name="Text Placeholder 7"/>
          <p:cNvSpPr>
            <a:spLocks noGrp="1"/>
          </p:cNvSpPr>
          <p:nvPr>
            <p:ph type="body" sz="quarter" idx="13" hasCustomPrompt="1"/>
          </p:nvPr>
        </p:nvSpPr>
        <p:spPr>
          <a:xfrm>
            <a:off x="392113" y="1182327"/>
            <a:ext cx="11430000" cy="48389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1254125" indent="-339725">
              <a:buFont typeface="Calibri" panose="020F0502020204030204" pitchFamily="34" charset="0"/>
              <a:buChar char="‐"/>
              <a:defRPr>
                <a:solidFill>
                  <a:schemeClr val="tx1"/>
                </a:solidFill>
              </a:defRPr>
            </a:lvl5pPr>
          </a:lstStyle>
          <a:p>
            <a:pPr lvl="0"/>
            <a:r>
              <a:rPr lang="en-US" sz="2400" dirty="0">
                <a:solidFill>
                  <a:schemeClr val="tx1"/>
                </a:solidFill>
              </a:rPr>
              <a:t>Click to edit text</a:t>
            </a:r>
          </a:p>
          <a:p>
            <a:pPr marL="344488" lvl="1" indent="-344488">
              <a:buFont typeface="Calibri" panose="020B0604020202020204" pitchFamily="34" charset="0"/>
              <a:buChar char="•"/>
            </a:pPr>
            <a:r>
              <a:rPr lang="en-US" sz="2400" dirty="0">
                <a:solidFill>
                  <a:schemeClr val="tx1"/>
                </a:solidFill>
              </a:rPr>
              <a:t>Second</a:t>
            </a:r>
            <a:r>
              <a:rPr lang="en-US" sz="2400" baseline="0" dirty="0">
                <a:solidFill>
                  <a:schemeClr val="tx1"/>
                </a:solidFill>
              </a:rPr>
              <a:t> level of text</a:t>
            </a:r>
          </a:p>
          <a:p>
            <a:pPr marL="688975" lvl="0" indent="-344488">
              <a:buFont typeface="Calibri" panose="020F0502020204030204" pitchFamily="34" charset="0"/>
              <a:buChar char="‐"/>
            </a:pPr>
            <a:r>
              <a:rPr lang="en-US" sz="2000" baseline="0" dirty="0">
                <a:solidFill>
                  <a:schemeClr val="tx1"/>
                </a:solidFill>
              </a:rPr>
              <a:t>Third level of text</a:t>
            </a:r>
          </a:p>
          <a:p>
            <a:pPr marL="1033463" lvl="0" indent="-344488">
              <a:buFont typeface="Calibri" panose="020B0604020202020204" pitchFamily="34" charset="0"/>
              <a:buChar char="•"/>
            </a:pPr>
            <a:r>
              <a:rPr lang="en-US" sz="1800" baseline="0" dirty="0">
                <a:solidFill>
                  <a:schemeClr val="tx1"/>
                </a:solidFill>
              </a:rPr>
              <a:t>Fourth level of text</a:t>
            </a:r>
          </a:p>
          <a:p>
            <a:pPr marL="1377950" lvl="0" indent="-344488">
              <a:buFont typeface="Calibri" panose="020F0502020204030204" pitchFamily="34" charset="0"/>
              <a:buChar char="‐"/>
            </a:pPr>
            <a:r>
              <a:rPr lang="en-US" sz="1600" baseline="0" dirty="0">
                <a:solidFill>
                  <a:schemeClr val="tx1"/>
                </a:solidFill>
              </a:rPr>
              <a:t>Fifth level of text</a:t>
            </a:r>
            <a:endParaRPr lang="en-US" sz="1600" dirty="0">
              <a:solidFill>
                <a:schemeClr val="tx1"/>
              </a:solidFill>
            </a:endParaRPr>
          </a:p>
        </p:txBody>
      </p:sp>
    </p:spTree>
    <p:extLst>
      <p:ext uri="{BB962C8B-B14F-4D97-AF65-F5344CB8AC3E}">
        <p14:creationId xmlns:p14="http://schemas.microsoft.com/office/powerpoint/2010/main" val="2978220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Tree>
    <p:custDataLst>
      <p:tags r:id="rId1"/>
    </p:custDataLst>
    <p:extLst>
      <p:ext uri="{BB962C8B-B14F-4D97-AF65-F5344CB8AC3E}">
        <p14:creationId xmlns:p14="http://schemas.microsoft.com/office/powerpoint/2010/main" val="3769242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042" y="260615"/>
            <a:ext cx="11430000" cy="812800"/>
          </a:xfrm>
        </p:spPr>
        <p:txBody>
          <a:bodyPr/>
          <a:lstStyle>
            <a:lvl1pPr>
              <a:defRPr sz="2800"/>
            </a:lvl1pPr>
          </a:lstStyle>
          <a:p>
            <a:r>
              <a:rPr lang="en-US" dirty="0"/>
              <a:t>Disclosure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7FC5CDF-15F9-4054-9F50-C9080AAD3281}" type="slidenum">
              <a:rPr lang="en-US" smtClean="0"/>
              <a:pPr/>
              <a:t>‹#›</a:t>
            </a:fld>
            <a:endParaRPr lang="en-US" dirty="0"/>
          </a:p>
        </p:txBody>
      </p:sp>
      <p:sp>
        <p:nvSpPr>
          <p:cNvPr id="7" name="Text Placeholder 6"/>
          <p:cNvSpPr>
            <a:spLocks noGrp="1"/>
          </p:cNvSpPr>
          <p:nvPr>
            <p:ph type="body" sz="quarter" idx="12"/>
          </p:nvPr>
        </p:nvSpPr>
        <p:spPr>
          <a:xfrm>
            <a:off x="380042" y="1123950"/>
            <a:ext cx="11430000" cy="4897438"/>
          </a:xfrm>
        </p:spPr>
        <p:txBody>
          <a:bodyPr>
            <a:normAutofit/>
          </a:bodyPr>
          <a:lstStyle>
            <a:lvl1pPr>
              <a:defRPr sz="900"/>
            </a:lvl1pPr>
            <a:lvl2pPr>
              <a:defRPr sz="900"/>
            </a:lvl2pPr>
            <a:lvl3pPr>
              <a:defRPr sz="800"/>
            </a:lvl3pPr>
            <a:lvl4pPr>
              <a:defRPr sz="8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6232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6858000" cy="5212080"/>
          </a:xfrm>
        </p:spPr>
        <p:txBody>
          <a:bodyPr/>
          <a:lstStyle/>
          <a:p>
            <a:r>
              <a:rPr lang="en-US"/>
              <a:t>Click icon to add picture</a:t>
            </a:r>
          </a:p>
        </p:txBody>
      </p:sp>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0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042" y="6325270"/>
            <a:ext cx="365760" cy="365125"/>
          </a:xfrm>
        </p:spPr>
        <p:txBody>
          <a:bodyPr/>
          <a:lstStyle/>
          <a:p>
            <a:fld id="{67FC5CDF-15F9-4054-9F50-C9080AAD3281}" type="slidenum">
              <a:rPr lang="en-US" smtClean="0"/>
              <a:pPr/>
              <a:t>‹#›</a:t>
            </a:fld>
            <a:endParaRPr lang="en-US" dirty="0"/>
          </a:p>
        </p:txBody>
      </p:sp>
      <p:sp>
        <p:nvSpPr>
          <p:cNvPr id="2" name="TextBox 1"/>
          <p:cNvSpPr txBox="1"/>
          <p:nvPr userDrawn="1"/>
        </p:nvSpPr>
        <p:spPr>
          <a:xfrm>
            <a:off x="7476980" y="1700790"/>
            <a:ext cx="2477101" cy="914400"/>
          </a:xfrm>
          <a:prstGeom prst="rect">
            <a:avLst/>
          </a:prstGeom>
          <a:noFill/>
        </p:spPr>
        <p:txBody>
          <a:bodyPr wrap="none" rtlCol="0">
            <a:noAutofit/>
          </a:bodyPr>
          <a:lstStyle/>
          <a:p>
            <a:pPr lvl="0"/>
            <a:r>
              <a:rPr lang="en-US" sz="3200" dirty="0">
                <a:solidFill>
                  <a:schemeClr val="bg2"/>
                </a:solidFill>
              </a:rPr>
              <a:t>QUESTIONS?</a:t>
            </a:r>
          </a:p>
        </p:txBody>
      </p:sp>
    </p:spTree>
    <p:extLst>
      <p:ext uri="{BB962C8B-B14F-4D97-AF65-F5344CB8AC3E}">
        <p14:creationId xmlns:p14="http://schemas.microsoft.com/office/powerpoint/2010/main" val="15697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olid">
    <p:spTree>
      <p:nvGrpSpPr>
        <p:cNvPr id="1" name=""/>
        <p:cNvGrpSpPr/>
        <p:nvPr/>
      </p:nvGrpSpPr>
      <p:grpSpPr>
        <a:xfrm>
          <a:off x="0" y="0"/>
          <a:ext cx="0" cy="0"/>
          <a:chOff x="0" y="0"/>
          <a:chExt cx="0" cy="0"/>
        </a:xfrm>
      </p:grpSpPr>
      <p:sp>
        <p:nvSpPr>
          <p:cNvPr id="14" name="Rectangle 13"/>
          <p:cNvSpPr/>
          <p:nvPr userDrawn="1"/>
        </p:nvSpPr>
        <p:spPr>
          <a:xfrm>
            <a:off x="0" y="0"/>
            <a:ext cx="9601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8" name="Text Placeholder 4"/>
          <p:cNvSpPr>
            <a:spLocks noGrp="1"/>
          </p:cNvSpPr>
          <p:nvPr>
            <p:ph type="body" sz="quarter" idx="13" hasCustomPrompt="1"/>
          </p:nvPr>
        </p:nvSpPr>
        <p:spPr>
          <a:xfrm>
            <a:off x="391319" y="6309352"/>
            <a:ext cx="5029200" cy="241697"/>
          </a:xfrm>
          <a:prstGeom prst="rect">
            <a:avLst/>
          </a:prstGeom>
        </p:spPr>
        <p:txBody>
          <a:bodyPr anchor="ctr">
            <a:noAutofit/>
          </a:bodyPr>
          <a:lstStyle>
            <a:lvl1pPr>
              <a:defRPr sz="1000" b="1">
                <a:solidFill>
                  <a:schemeClr val="bg2"/>
                </a:solidFill>
              </a:defRPr>
            </a:lvl1pPr>
          </a:lstStyle>
          <a:p>
            <a:pPr lvl="0"/>
            <a:r>
              <a:rPr lang="en-US" dirty="0"/>
              <a:t>[For XXX use only – not for public distribution.]</a:t>
            </a:r>
          </a:p>
        </p:txBody>
      </p:sp>
      <p:sp>
        <p:nvSpPr>
          <p:cNvPr id="9" name="Text Placeholder 16"/>
          <p:cNvSpPr>
            <a:spLocks noGrp="1"/>
          </p:cNvSpPr>
          <p:nvPr>
            <p:ph type="body" sz="quarter" idx="23" hasCustomPrompt="1"/>
          </p:nvPr>
        </p:nvSpPr>
        <p:spPr>
          <a:xfrm>
            <a:off x="391319"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1" name="Text Placeholder 2"/>
          <p:cNvSpPr>
            <a:spLocks noGrp="1"/>
          </p:cNvSpPr>
          <p:nvPr>
            <p:ph type="body" sz="quarter" idx="24" hasCustomPrompt="1"/>
          </p:nvPr>
        </p:nvSpPr>
        <p:spPr>
          <a:xfrm>
            <a:off x="407058" y="838200"/>
            <a:ext cx="8798131"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2" name="Text Placeholder 2"/>
          <p:cNvSpPr>
            <a:spLocks noGrp="1"/>
          </p:cNvSpPr>
          <p:nvPr>
            <p:ph type="body" sz="quarter" idx="25" hasCustomPrompt="1"/>
          </p:nvPr>
        </p:nvSpPr>
        <p:spPr>
          <a:xfrm>
            <a:off x="407057" y="4177891"/>
            <a:ext cx="8798131" cy="1440175"/>
          </a:xfrm>
          <a:prstGeom prst="rect">
            <a:avLst/>
          </a:prstGeom>
        </p:spPr>
        <p:txBody>
          <a:bodyPr anchor="t">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pic>
        <p:nvPicPr>
          <p:cNvPr id="10" name="Picture 9">
            <a:extLst>
              <a:ext uri="{FF2B5EF4-FFF2-40B4-BE49-F238E27FC236}">
                <a16:creationId xmlns:a16="http://schemas.microsoft.com/office/drawing/2014/main" id="{A8FC05D1-5B02-8742-89C6-344AD7CB00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6" name="TextBox 15"/>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63323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amp; Call to a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6793865" y="2340"/>
            <a:ext cx="5394960" cy="6855660"/>
          </a:xfrm>
          <a:solidFill>
            <a:schemeClr val="accent1"/>
          </a:solidFill>
        </p:spPr>
        <p:txBody>
          <a:bodyPr lIns="731520" tIns="1188720" rIns="457200">
            <a:normAutofit/>
          </a:bodyPr>
          <a:lstStyle>
            <a:lvl1pPr>
              <a:defRPr sz="4800" b="0" cap="all"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THANK YOU.</a:t>
            </a:r>
          </a:p>
        </p:txBody>
      </p:sp>
      <p:sp>
        <p:nvSpPr>
          <p:cNvPr id="5" name="Slide Number Placeholder 3"/>
          <p:cNvSpPr>
            <a:spLocks noGrp="1"/>
          </p:cNvSpPr>
          <p:nvPr>
            <p:ph type="sldNum" sz="quarter" idx="12"/>
          </p:nvPr>
        </p:nvSpPr>
        <p:spPr>
          <a:xfrm>
            <a:off x="380042" y="6325270"/>
            <a:ext cx="365760" cy="365125"/>
          </a:xfrm>
        </p:spPr>
        <p:txBody>
          <a:bodyPr/>
          <a:lstStyle/>
          <a:p>
            <a:fld id="{67FC5CDF-15F9-4054-9F50-C9080AAD3281}" type="slidenum">
              <a:rPr lang="en-US" smtClean="0"/>
              <a:pPr/>
              <a:t>‹#›</a:t>
            </a:fld>
            <a:endParaRPr lang="en-US" dirty="0"/>
          </a:p>
        </p:txBody>
      </p:sp>
    </p:spTree>
    <p:extLst>
      <p:ext uri="{BB962C8B-B14F-4D97-AF65-F5344CB8AC3E}">
        <p14:creationId xmlns:p14="http://schemas.microsoft.com/office/powerpoint/2010/main" val="1477659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F78AE0-0BC1-4064-9B66-F9693BB76866}"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0CFE-8082-419C-8D62-3F1906236B1C}" type="slidenum">
              <a:rPr lang="en-US" smtClean="0"/>
              <a:t>‹#›</a:t>
            </a:fld>
            <a:endParaRPr lang="en-US"/>
          </a:p>
        </p:txBody>
      </p:sp>
    </p:spTree>
    <p:extLst>
      <p:ext uri="{BB962C8B-B14F-4D97-AF65-F5344CB8AC3E}">
        <p14:creationId xmlns:p14="http://schemas.microsoft.com/office/powerpoint/2010/main" val="486906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FC5CDF-15F9-4054-9F50-C9080AAD3281}" type="slidenum">
              <a:rPr lang="en-US" smtClean="0"/>
              <a:t>‹#›</a:t>
            </a:fld>
            <a:endParaRPr lang="en-US"/>
          </a:p>
        </p:txBody>
      </p:sp>
      <p:sp>
        <p:nvSpPr>
          <p:cNvPr id="2" name="Footer Placeholder 1"/>
          <p:cNvSpPr>
            <a:spLocks noGrp="1"/>
          </p:cNvSpPr>
          <p:nvPr>
            <p:ph type="ftr" sz="quarter" idx="13"/>
          </p:nvPr>
        </p:nvSpPr>
        <p:spPr/>
        <p:txBody>
          <a:bodyPr/>
          <a:lstStyle/>
          <a:p>
            <a:r>
              <a:rPr lang="en-US"/>
              <a:t>Footer</a:t>
            </a:r>
            <a:endParaRPr lang="en-US" dirty="0"/>
          </a:p>
        </p:txBody>
      </p:sp>
      <p:sp>
        <p:nvSpPr>
          <p:cNvPr id="5" name="Text Placeholder 4"/>
          <p:cNvSpPr>
            <a:spLocks noGrp="1"/>
          </p:cNvSpPr>
          <p:nvPr>
            <p:ph type="body" sz="quarter" idx="14" hasCustomPrompt="1"/>
          </p:nvPr>
        </p:nvSpPr>
        <p:spPr>
          <a:xfrm>
            <a:off x="6088065" y="0"/>
            <a:ext cx="6100760" cy="228600"/>
          </a:xfrm>
        </p:spPr>
        <p:txBody>
          <a:bodyPr tIns="91440" rIns="91440" bIns="0" anchor="ctr"/>
          <a:lstStyle>
            <a:lvl1pPr algn="r">
              <a:defRPr sz="1400" b="0">
                <a:solidFill>
                  <a:schemeClr val="bg2">
                    <a:lumMod val="50000"/>
                  </a:schemeClr>
                </a:solidFill>
              </a:defRPr>
            </a:lvl1pPr>
            <a:lvl2pPr>
              <a:defRPr sz="1100"/>
            </a:lvl2pPr>
            <a:lvl3pPr>
              <a:defRPr sz="1100"/>
            </a:lvl3pPr>
            <a:lvl4pPr>
              <a:defRPr sz="1100"/>
            </a:lvl4pPr>
            <a:lvl5pPr>
              <a:defRPr sz="1100"/>
            </a:lvl5pPr>
          </a:lstStyle>
          <a:p>
            <a:pPr lvl="0"/>
            <a:r>
              <a:rPr lang="en-US" dirty="0"/>
              <a:t>SECTION NAME (OPTIONAL)</a:t>
            </a:r>
          </a:p>
        </p:txBody>
      </p:sp>
    </p:spTree>
    <p:extLst>
      <p:ext uri="{BB962C8B-B14F-4D97-AF65-F5344CB8AC3E}">
        <p14:creationId xmlns:p14="http://schemas.microsoft.com/office/powerpoint/2010/main" val="322931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olid logo LIFE">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1"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9" name="TextBox 8"/>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15826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Block Life">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rgbClr val="6F0A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6" name="Picture 15">
            <a:extLst>
              <a:ext uri="{FF2B5EF4-FFF2-40B4-BE49-F238E27FC236}">
                <a16:creationId xmlns:a16="http://schemas.microsoft.com/office/drawing/2014/main" id="{502B16E5-BA32-AD4E-AABF-AE02D92D4B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7" name="TextBox 16"/>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14851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olid Life">
    <p:spTree>
      <p:nvGrpSpPr>
        <p:cNvPr id="1" name=""/>
        <p:cNvGrpSpPr/>
        <p:nvPr/>
      </p:nvGrpSpPr>
      <p:grpSpPr>
        <a:xfrm>
          <a:off x="0" y="0"/>
          <a:ext cx="0" cy="0"/>
          <a:chOff x="0" y="0"/>
          <a:chExt cx="0" cy="0"/>
        </a:xfrm>
      </p:grpSpPr>
      <p:sp>
        <p:nvSpPr>
          <p:cNvPr id="16" name="Rectangle 15"/>
          <p:cNvSpPr/>
          <p:nvPr userDrawn="1"/>
        </p:nvSpPr>
        <p:spPr>
          <a:xfrm>
            <a:off x="0" y="0"/>
            <a:ext cx="9601200" cy="6858000"/>
          </a:xfrm>
          <a:prstGeom prst="rect">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8510096" cy="3109263"/>
          </a:xfrm>
          <a:prstGeom prst="rect">
            <a:avLst/>
          </a:prstGeom>
        </p:spPr>
        <p:txBody>
          <a:bodyPr anchor="t">
            <a:normAutofit/>
          </a:bodyPr>
          <a:lstStyle>
            <a:lvl1pPr>
              <a:spcBef>
                <a:spcPts val="600"/>
              </a:spcBef>
              <a:spcAft>
                <a:spcPts val="0"/>
              </a:spcAft>
              <a:defRPr sz="4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TITLE</a:t>
            </a:r>
          </a:p>
          <a:p>
            <a:pPr lvl="0"/>
            <a:r>
              <a:rPr lang="en-US" dirty="0"/>
              <a:t>No image cover</a:t>
            </a:r>
          </a:p>
        </p:txBody>
      </p:sp>
      <p:sp>
        <p:nvSpPr>
          <p:cNvPr id="11" name="Text Placeholder 2"/>
          <p:cNvSpPr>
            <a:spLocks noGrp="1"/>
          </p:cNvSpPr>
          <p:nvPr>
            <p:ph type="body" sz="quarter" idx="25" hasCustomPrompt="1"/>
          </p:nvPr>
        </p:nvSpPr>
        <p:spPr>
          <a:xfrm>
            <a:off x="407058" y="4177891"/>
            <a:ext cx="8567704" cy="1440175"/>
          </a:xfrm>
          <a:prstGeom prst="rect">
            <a:avLst/>
          </a:prstGeom>
        </p:spPr>
        <p:txBody>
          <a:bodyPr>
            <a:normAutofit/>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3"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4"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9" name="Picture 8">
            <a:extLst>
              <a:ext uri="{FF2B5EF4-FFF2-40B4-BE49-F238E27FC236}">
                <a16:creationId xmlns:a16="http://schemas.microsoft.com/office/drawing/2014/main" id="{AE719572-71D4-084F-AEEA-5092100C9D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2" name="TextBox 11"/>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354132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olid logo VA">
    <p:spTree>
      <p:nvGrpSpPr>
        <p:cNvPr id="1" name=""/>
        <p:cNvGrpSpPr/>
        <p:nvPr/>
      </p:nvGrpSpPr>
      <p:grpSpPr>
        <a:xfrm>
          <a:off x="0" y="0"/>
          <a:ext cx="0" cy="0"/>
          <a:chOff x="0" y="0"/>
          <a:chExt cx="0" cy="0"/>
        </a:xfrm>
      </p:grpSpPr>
      <p:sp>
        <p:nvSpPr>
          <p:cNvPr id="9" name="Rectangle 8"/>
          <p:cNvSpPr/>
          <p:nvPr userDrawn="1"/>
        </p:nvSpPr>
        <p:spPr>
          <a:xfrm>
            <a:off x="0" y="0"/>
            <a:ext cx="12188825"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pic>
        <p:nvPicPr>
          <p:cNvPr id="7" name="Grafik 8"/>
          <p:cNvPicPr>
            <a:picLocks noChangeAspect="1"/>
          </p:cNvPicPr>
          <p:nvPr userDrawn="1"/>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5" name="Text Placeholder 4"/>
          <p:cNvSpPr>
            <a:spLocks noGrp="1"/>
          </p:cNvSpPr>
          <p:nvPr>
            <p:ph type="body" sz="quarter" idx="21"/>
          </p:nvPr>
        </p:nvSpPr>
        <p:spPr>
          <a:xfrm>
            <a:off x="333375" y="720725"/>
            <a:ext cx="7200900" cy="3227388"/>
          </a:xfrm>
          <a:prstGeom prst="rect">
            <a:avLst/>
          </a:prstGeom>
        </p:spPr>
        <p:txBody>
          <a:bodyPr/>
          <a:lstStyle>
            <a:lvl1pPr>
              <a:defRPr sz="3600">
                <a:solidFill>
                  <a:schemeClr val="bg2"/>
                </a:solidFill>
              </a:defRPr>
            </a:lvl1pPr>
            <a:lvl2pPr>
              <a:defRPr sz="3600">
                <a:solidFill>
                  <a:schemeClr val="bg2"/>
                </a:solidFill>
              </a:defRPr>
            </a:lvl2pPr>
            <a:lvl3pPr>
              <a:defRPr sz="4000">
                <a:solidFill>
                  <a:schemeClr val="bg2"/>
                </a:solidFill>
              </a:defRPr>
            </a:lvl3pPr>
            <a:lvl4pPr>
              <a:defRPr sz="3200">
                <a:solidFill>
                  <a:schemeClr val="bg2"/>
                </a:solidFill>
              </a:defRPr>
            </a:lvl4pPr>
            <a:lvl5pPr>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2"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sp>
        <p:nvSpPr>
          <p:cNvPr id="10" name="TextBox 9"/>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232049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w/Block VA">
    <p:spTree>
      <p:nvGrpSpPr>
        <p:cNvPr id="1" name=""/>
        <p:cNvGrpSpPr/>
        <p:nvPr/>
      </p:nvGrpSpPr>
      <p:grpSpPr>
        <a:xfrm>
          <a:off x="0" y="0"/>
          <a:ext cx="0" cy="0"/>
          <a:chOff x="0" y="0"/>
          <a:chExt cx="0" cy="0"/>
        </a:xfrm>
      </p:grpSpPr>
      <p:sp>
        <p:nvSpPr>
          <p:cNvPr id="9" name="Rectangle 8"/>
          <p:cNvSpPr/>
          <p:nvPr userDrawn="1"/>
        </p:nvSpPr>
        <p:spPr>
          <a:xfrm>
            <a:off x="0" y="0"/>
            <a:ext cx="5760720" cy="6858000"/>
          </a:xfrm>
          <a:prstGeom prst="rect">
            <a:avLst/>
          </a:prstGeom>
          <a:solidFill>
            <a:srgbClr val="09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err="1">
              <a:solidFill>
                <a:srgbClr val="FFFFFF"/>
              </a:solidFill>
              <a:latin typeface="Calibri" panose="020F0502020204030204" pitchFamily="34" charset="0"/>
            </a:endParaRPr>
          </a:p>
        </p:txBody>
      </p:sp>
      <p:sp>
        <p:nvSpPr>
          <p:cNvPr id="12" name="Rectangle 11"/>
          <p:cNvSpPr/>
          <p:nvPr userDrawn="1"/>
        </p:nvSpPr>
        <p:spPr>
          <a:xfrm>
            <a:off x="5760720" y="0"/>
            <a:ext cx="3931920" cy="504199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latin typeface="Calibri" panose="020F0502020204030204" pitchFamily="34" charset="0"/>
            </a:endParaRPr>
          </a:p>
        </p:txBody>
      </p:sp>
      <p:sp>
        <p:nvSpPr>
          <p:cNvPr id="10" name="Text Placeholder 2"/>
          <p:cNvSpPr>
            <a:spLocks noGrp="1"/>
          </p:cNvSpPr>
          <p:nvPr>
            <p:ph type="body" sz="quarter" idx="24" hasCustomPrompt="1"/>
          </p:nvPr>
        </p:nvSpPr>
        <p:spPr>
          <a:xfrm>
            <a:off x="407059" y="838200"/>
            <a:ext cx="5029200" cy="3109263"/>
          </a:xfrm>
          <a:prstGeom prst="rect">
            <a:avLst/>
          </a:prstGeom>
        </p:spPr>
        <p:txBody>
          <a:bodyPr anchor="b"/>
          <a:lstStyle>
            <a:lvl1pPr>
              <a:spcBef>
                <a:spcPts val="600"/>
              </a:spcBef>
              <a:spcAft>
                <a:spcPts val="0"/>
              </a:spcAft>
              <a:defRPr sz="40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presentation title</a:t>
            </a:r>
          </a:p>
        </p:txBody>
      </p:sp>
      <p:sp>
        <p:nvSpPr>
          <p:cNvPr id="11" name="Text Placeholder 2"/>
          <p:cNvSpPr>
            <a:spLocks noGrp="1"/>
          </p:cNvSpPr>
          <p:nvPr>
            <p:ph type="body" sz="quarter" idx="25" hasCustomPrompt="1"/>
          </p:nvPr>
        </p:nvSpPr>
        <p:spPr>
          <a:xfrm>
            <a:off x="407058" y="4177891"/>
            <a:ext cx="5029200" cy="1440175"/>
          </a:xfrm>
          <a:prstGeom prst="rect">
            <a:avLst/>
          </a:prstGeom>
        </p:spPr>
        <p:txBody>
          <a:bodyPr/>
          <a:lstStyle>
            <a:lvl1pPr>
              <a:defRPr sz="2400" baseline="0">
                <a:solidFill>
                  <a:schemeClr val="bg2"/>
                </a:solidFill>
                <a:latin typeface="Calibri" panose="020F0502020204030204" pitchFamily="34" charset="0"/>
              </a:defRPr>
            </a:lvl1pPr>
            <a:lvl2pPr>
              <a:defRPr sz="3200">
                <a:solidFill>
                  <a:schemeClr val="bg2"/>
                </a:solidFill>
                <a:latin typeface="+mj-lt"/>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content </a:t>
            </a:r>
            <a:br>
              <a:rPr lang="en-US" dirty="0"/>
            </a:br>
            <a:r>
              <a:rPr lang="en-US" dirty="0"/>
              <a:t>(i.e. presenter, date, event)</a:t>
            </a:r>
          </a:p>
        </p:txBody>
      </p:sp>
      <p:sp>
        <p:nvSpPr>
          <p:cNvPr id="16" name="Text Placeholder 4"/>
          <p:cNvSpPr>
            <a:spLocks noGrp="1"/>
          </p:cNvSpPr>
          <p:nvPr>
            <p:ph type="body" sz="quarter" idx="13" hasCustomPrompt="1"/>
          </p:nvPr>
        </p:nvSpPr>
        <p:spPr>
          <a:xfrm>
            <a:off x="383911" y="6309352"/>
            <a:ext cx="5029200" cy="241697"/>
          </a:xfrm>
          <a:prstGeom prst="rect">
            <a:avLst/>
          </a:prstGeom>
        </p:spPr>
        <p:txBody>
          <a:bodyPr anchor="ctr">
            <a:noAutofit/>
          </a:bodyPr>
          <a:lstStyle>
            <a:lvl1pPr>
              <a:defRPr sz="900" b="1">
                <a:solidFill>
                  <a:schemeClr val="bg2"/>
                </a:solidFill>
              </a:defRPr>
            </a:lvl1pPr>
          </a:lstStyle>
          <a:p>
            <a:pPr lvl="0"/>
            <a:r>
              <a:rPr lang="en-US" dirty="0"/>
              <a:t>[For XXX use only – not for public distribution.]</a:t>
            </a:r>
          </a:p>
        </p:txBody>
      </p:sp>
      <p:sp>
        <p:nvSpPr>
          <p:cNvPr id="18" name="Text Placeholder 16"/>
          <p:cNvSpPr>
            <a:spLocks noGrp="1"/>
          </p:cNvSpPr>
          <p:nvPr>
            <p:ph type="body" sz="quarter" idx="23" hasCustomPrompt="1"/>
          </p:nvPr>
        </p:nvSpPr>
        <p:spPr>
          <a:xfrm>
            <a:off x="383911" y="6539779"/>
            <a:ext cx="2808288" cy="182880"/>
          </a:xfrm>
          <a:prstGeom prst="rect">
            <a:avLst/>
          </a:prstGeom>
        </p:spPr>
        <p:txBody>
          <a:bodyPr anchor="ctr"/>
          <a:lstStyle>
            <a:lvl1pPr>
              <a:defRPr sz="800" baseline="0">
                <a:solidFill>
                  <a:schemeClr val="bg2"/>
                </a:solidFill>
              </a:defRPr>
            </a:lvl1pPr>
            <a:lvl2pPr>
              <a:defRPr sz="1100"/>
            </a:lvl2pPr>
            <a:lvl3pPr>
              <a:defRPr sz="1100"/>
            </a:lvl3pPr>
            <a:lvl4pPr>
              <a:defRPr sz="1100"/>
            </a:lvl4pPr>
            <a:lvl5pPr>
              <a:defRPr sz="1100"/>
            </a:lvl5pPr>
          </a:lstStyle>
          <a:p>
            <a:pPr lvl="0"/>
            <a:r>
              <a:rPr lang="en-US" dirty="0"/>
              <a:t>LIT/ASTRO CODE GOES HERE</a:t>
            </a:r>
          </a:p>
        </p:txBody>
      </p:sp>
      <p:pic>
        <p:nvPicPr>
          <p:cNvPr id="14" name="Picture 13">
            <a:extLst>
              <a:ext uri="{FF2B5EF4-FFF2-40B4-BE49-F238E27FC236}">
                <a16:creationId xmlns:a16="http://schemas.microsoft.com/office/drawing/2014/main" id="{54D45FC9-7FC1-E149-B394-5A5ADEAEDB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7544" y="6342964"/>
            <a:ext cx="1257569" cy="312028"/>
          </a:xfrm>
          <a:prstGeom prst="rect">
            <a:avLst/>
          </a:prstGeom>
        </p:spPr>
      </p:pic>
      <p:sp>
        <p:nvSpPr>
          <p:cNvPr id="15" name="TextBox 14"/>
          <p:cNvSpPr txBox="1"/>
          <p:nvPr userDrawn="1"/>
        </p:nvSpPr>
        <p:spPr>
          <a:xfrm>
            <a:off x="391319" y="6035030"/>
            <a:ext cx="3974883" cy="274320"/>
          </a:xfrm>
          <a:prstGeom prst="rect">
            <a:avLst/>
          </a:prstGeom>
          <a:noFill/>
        </p:spPr>
        <p:txBody>
          <a:bodyPr wrap="square" rtlCol="0" anchor="b">
            <a:noAutofit/>
          </a:bodyPr>
          <a:lstStyle/>
          <a:p>
            <a:pPr lvl="0" algn="l"/>
            <a:r>
              <a:rPr lang="en-US" sz="1000" dirty="0">
                <a:solidFill>
                  <a:schemeClr val="bg2"/>
                </a:solidFill>
                <a:latin typeface="Calibri" panose="020F0502020204030204" pitchFamily="34" charset="0"/>
              </a:rPr>
              <a:t>Allianz Life Insurance Company of North America</a:t>
            </a:r>
          </a:p>
        </p:txBody>
      </p:sp>
    </p:spTree>
    <p:extLst>
      <p:ext uri="{BB962C8B-B14F-4D97-AF65-F5344CB8AC3E}">
        <p14:creationId xmlns:p14="http://schemas.microsoft.com/office/powerpoint/2010/main" val="801790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33" name="Straight Connector 32"/>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80042" y="260615"/>
            <a:ext cx="10956607" cy="812800"/>
          </a:xfrm>
          <a:prstGeom prst="rect">
            <a:avLst/>
          </a:prstGeom>
        </p:spPr>
        <p:txBody>
          <a:bodyPr vert="horz" lIns="0" tIns="0" rIns="0" bIns="0" rtlCol="0" anchor="b">
            <a:noAutofit/>
          </a:bodyPr>
          <a:lstStyle/>
          <a:p>
            <a:r>
              <a:rPr kumimoji="0" lang="en-US" sz="3200" b="0" i="0" u="none" strike="noStrike" kern="0" cap="none" spc="0" normalizeH="0" baseline="0" noProof="0" dirty="0">
                <a:ln>
                  <a:noFill/>
                </a:ln>
                <a:solidFill>
                  <a:schemeClr val="tx1"/>
                </a:solidFill>
                <a:effectLst/>
                <a:uLnTx/>
                <a:uFillTx/>
                <a:latin typeface="+mn-lt"/>
                <a:ea typeface="+mn-ea"/>
                <a:cs typeface="+mn-cs"/>
              </a:rPr>
              <a:t>Standard text layout – heading (Calibri 32pt type)</a:t>
            </a:r>
            <a:endParaRPr lang="en-US" sz="3200" dirty="0"/>
          </a:p>
        </p:txBody>
      </p:sp>
      <p:sp>
        <p:nvSpPr>
          <p:cNvPr id="5" name="Footer Placeholder 4"/>
          <p:cNvSpPr>
            <a:spLocks noGrp="1"/>
          </p:cNvSpPr>
          <p:nvPr>
            <p:ph type="ftr" sz="quarter" idx="3"/>
          </p:nvPr>
        </p:nvSpPr>
        <p:spPr>
          <a:xfrm>
            <a:off x="380042" y="6019800"/>
            <a:ext cx="11014214" cy="304800"/>
          </a:xfrm>
          <a:prstGeom prst="rect">
            <a:avLst/>
          </a:prstGeom>
        </p:spPr>
        <p:txBody>
          <a:bodyPr vert="horz" lIns="0" tIns="0" rIns="0" bIns="0" rtlCol="0" anchor="b"/>
          <a:lstStyle>
            <a:lvl1pPr algn="l">
              <a:lnSpc>
                <a:spcPct val="90000"/>
              </a:lnSpc>
              <a:defRPr sz="800">
                <a:solidFill>
                  <a:srgbClr val="5F5F5F"/>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380042" y="6325270"/>
            <a:ext cx="365760" cy="365125"/>
          </a:xfrm>
          <a:prstGeom prst="rect">
            <a:avLst/>
          </a:prstGeom>
        </p:spPr>
        <p:txBody>
          <a:bodyPr vert="horz" lIns="0" tIns="54409" rIns="0" bIns="54409" rtlCol="0" anchor="ctr"/>
          <a:lstStyle>
            <a:lvl1pPr algn="l">
              <a:defRPr sz="800">
                <a:solidFill>
                  <a:srgbClr val="4D4D4D"/>
                </a:solidFill>
                <a:latin typeface="Calibri" panose="020F0502020204030204" pitchFamily="34" charset="0"/>
              </a:defRPr>
            </a:lvl1pPr>
          </a:lstStyle>
          <a:p>
            <a:fld id="{67FC5CDF-15F9-4054-9F50-C9080AAD3281}" type="slidenum">
              <a:rPr lang="en-US" smtClean="0"/>
              <a:pPr/>
              <a:t>‹#›</a:t>
            </a:fld>
            <a:endParaRPr lang="en-US" dirty="0"/>
          </a:p>
        </p:txBody>
      </p:sp>
      <p:sp>
        <p:nvSpPr>
          <p:cNvPr id="20" name="Rectangle 21"/>
          <p:cNvSpPr>
            <a:spLocks noChangeArrowheads="1"/>
          </p:cNvSpPr>
          <p:nvPr/>
        </p:nvSpPr>
        <p:spPr bwMode="gray">
          <a:xfrm>
            <a:off x="736960" y="6390039"/>
            <a:ext cx="10887724" cy="235586"/>
          </a:xfrm>
          <a:prstGeom prst="rect">
            <a:avLst/>
          </a:prstGeom>
          <a:noFill/>
          <a:ln w="6350">
            <a:noFill/>
            <a:miter lim="800000"/>
            <a:headEnd/>
            <a:tailEnd/>
          </a:ln>
          <a:effectLst/>
        </p:spPr>
        <p:txBody>
          <a:bodyPr wrap="square" lIns="0" tIns="55694" rIns="107104" bIns="55694">
            <a:spAutoFit/>
          </a:bodyPr>
          <a:lstStyle/>
          <a:p>
            <a:pPr eaLnBrk="0" hangingPunct="0"/>
            <a:r>
              <a:rPr lang="en-US" sz="800" b="0" i="0" dirty="0">
                <a:solidFill>
                  <a:srgbClr val="4D4D4D"/>
                </a:solidFill>
                <a:latin typeface="Calibri" panose="020F0502020204030204" pitchFamily="34" charset="0"/>
                <a:ea typeface="Calibri" panose="020B0604020202020204" pitchFamily="34" charset="-128"/>
              </a:rPr>
              <a:t>For</a:t>
            </a:r>
            <a:r>
              <a:rPr lang="en-US" sz="800" b="0" i="0" baseline="0" dirty="0">
                <a:solidFill>
                  <a:srgbClr val="4D4D4D"/>
                </a:solidFill>
                <a:latin typeface="Calibri" panose="020F0502020204030204" pitchFamily="34" charset="0"/>
                <a:ea typeface="Calibri" panose="020B0604020202020204" pitchFamily="34" charset="-128"/>
              </a:rPr>
              <a:t> financial professional use only – not for public distribution.</a:t>
            </a:r>
            <a:endParaRPr lang="en-US" sz="800" b="0" i="0" dirty="0">
              <a:solidFill>
                <a:srgbClr val="4D4D4D"/>
              </a:solidFill>
              <a:latin typeface="Calibri" panose="020F0502020204030204" pitchFamily="34" charset="0"/>
              <a:ea typeface="Calibri" panose="020B0604020202020204" pitchFamily="34" charset="-128"/>
            </a:endParaRPr>
          </a:p>
        </p:txBody>
      </p:sp>
      <p:sp>
        <p:nvSpPr>
          <p:cNvPr id="25"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30" name="Straight Connector 29"/>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8004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5297" y="1073415"/>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Freeform 54"/>
          <p:cNvSpPr>
            <a:spLocks noEditPoints="1"/>
          </p:cNvSpPr>
          <p:nvPr/>
        </p:nvSpPr>
        <p:spPr bwMode="auto">
          <a:xfrm>
            <a:off x="11488671" y="260648"/>
            <a:ext cx="308834" cy="309907"/>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21860" tIns="60929" rIns="121860" bIns="60929" numCol="1" anchor="t" anchorCtr="0" compatLnSpc="1">
            <a:prstTxWarp prst="textNoShape">
              <a:avLst/>
            </a:prstTxWarp>
          </a:bodyPr>
          <a:lstStyle/>
          <a:p>
            <a:pPr marL="0" marR="0" lvl="0" indent="0" defTabSz="1218927"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latin typeface="Calibri" panose="020F0502020204030204" pitchFamily="34" charset="0"/>
            </a:endParaRPr>
          </a:p>
        </p:txBody>
      </p:sp>
      <p:cxnSp>
        <p:nvCxnSpPr>
          <p:cNvPr id="28" name="Straight Connector 27"/>
          <p:cNvCxnSpPr/>
          <p:nvPr/>
        </p:nvCxnSpPr>
        <p:spPr>
          <a:xfrm>
            <a:off x="-435297" y="1185398"/>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5297" y="1295399"/>
            <a:ext cx="39319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1855112"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188825"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0" y="-315455"/>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859548" y="-3193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386883" y="-305102"/>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095707" y="-319301"/>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004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1855112"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9548"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86883"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95707" y="6901407"/>
            <a:ext cx="0" cy="31545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1747" y="6366956"/>
            <a:ext cx="0" cy="2817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80042" y="1185398"/>
            <a:ext cx="1096962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a:xfrm>
            <a:off x="380042" y="7059134"/>
            <a:ext cx="5703825" cy="1077218"/>
          </a:xfrm>
          <a:prstGeom prst="rect">
            <a:avLst/>
          </a:prstGeom>
        </p:spPr>
        <p:txBody>
          <a:bodyPr wrap="square">
            <a:spAutoFit/>
          </a:bodyPr>
          <a:lstStyle/>
          <a:p>
            <a:r>
              <a:rPr lang="en-US" sz="800" dirty="0"/>
              <a:t>DISCLOSURE OPTIONS </a:t>
            </a:r>
            <a:br>
              <a:rPr lang="en-US" sz="800" dirty="0"/>
            </a:br>
            <a:r>
              <a:rPr lang="en-US" sz="800" dirty="0"/>
              <a:t>(Copy + Paste into disclosure</a:t>
            </a:r>
            <a:r>
              <a:rPr lang="en-US" sz="800" baseline="0" dirty="0"/>
              <a:t> text box)</a:t>
            </a:r>
          </a:p>
          <a:p>
            <a:r>
              <a:rPr lang="en-US" sz="800" b="1" dirty="0"/>
              <a:t>Internal: </a:t>
            </a:r>
            <a:r>
              <a:rPr lang="en-US" sz="800" dirty="0"/>
              <a:t>For internal use only – not for public distribution.</a:t>
            </a:r>
          </a:p>
          <a:p>
            <a:r>
              <a:rPr lang="en-US" sz="800" b="1" dirty="0"/>
              <a:t>Client facing: </a:t>
            </a:r>
            <a:r>
              <a:rPr lang="en-US" sz="800" dirty="0"/>
              <a:t>Delete text.</a:t>
            </a:r>
          </a:p>
          <a:p>
            <a:r>
              <a:rPr lang="en-US" sz="800" b="1" dirty="0"/>
              <a:t>Fixed and Life products:  </a:t>
            </a:r>
            <a:r>
              <a:rPr lang="en-US" sz="800" dirty="0"/>
              <a:t>For financial professional use only – not for use with</a:t>
            </a:r>
            <a:r>
              <a:rPr lang="en-US" sz="800" baseline="0" dirty="0"/>
              <a:t> the </a:t>
            </a:r>
            <a:r>
              <a:rPr lang="en-US" sz="800" dirty="0"/>
              <a:t>public.</a:t>
            </a:r>
          </a:p>
          <a:p>
            <a:r>
              <a:rPr lang="en-US" sz="800" b="1" dirty="0"/>
              <a:t>Variable products:  </a:t>
            </a:r>
            <a:r>
              <a:rPr lang="en-US" sz="800" dirty="0"/>
              <a:t>For broker</a:t>
            </a:r>
            <a:r>
              <a:rPr lang="en-US" sz="800" baseline="0" dirty="0"/>
              <a:t>/</a:t>
            </a:r>
            <a:r>
              <a:rPr lang="en-US" sz="800" dirty="0"/>
              <a:t>dealer use only – not for use with</a:t>
            </a:r>
            <a:r>
              <a:rPr lang="en-US" sz="800" baseline="0" dirty="0"/>
              <a:t> the </a:t>
            </a:r>
            <a:r>
              <a:rPr lang="en-US" sz="800" dirty="0"/>
              <a:t>public.</a:t>
            </a:r>
          </a:p>
          <a:p>
            <a:r>
              <a:rPr lang="en-US" sz="800" b="1" dirty="0"/>
              <a:t>Combined audience: </a:t>
            </a:r>
            <a:r>
              <a:rPr lang="en-US" sz="800" dirty="0"/>
              <a:t>For financial</a:t>
            </a:r>
            <a:r>
              <a:rPr lang="en-US" sz="800" baseline="0" dirty="0"/>
              <a:t> professional use only – not for use with the public. </a:t>
            </a:r>
            <a:endParaRPr lang="en-US" sz="800" dirty="0"/>
          </a:p>
          <a:p>
            <a:pPr marL="0" marR="0" indent="0" algn="l" defTabSz="1088167" rtl="0" eaLnBrk="1" fontAlgn="auto" latinLnBrk="0" hangingPunct="1">
              <a:lnSpc>
                <a:spcPct val="100000"/>
              </a:lnSpc>
              <a:spcBef>
                <a:spcPts val="0"/>
              </a:spcBef>
              <a:spcAft>
                <a:spcPts val="0"/>
              </a:spcAft>
              <a:buClrTx/>
              <a:buSzTx/>
              <a:buFontTx/>
              <a:buNone/>
              <a:tabLst/>
              <a:defRPr/>
            </a:pPr>
            <a:r>
              <a:rPr lang="en-US" sz="800" b="1" dirty="0"/>
              <a:t>Event: </a:t>
            </a:r>
            <a:r>
              <a:rPr lang="en-US" sz="800" dirty="0"/>
              <a:t>For &lt;event name&gt; use only </a:t>
            </a:r>
            <a:r>
              <a:rPr lang="en-US" sz="800" baseline="0" dirty="0"/>
              <a:t>– not for use with the public. </a:t>
            </a:r>
            <a:r>
              <a:rPr lang="en-US" sz="800" dirty="0"/>
              <a:t> </a:t>
            </a:r>
            <a:endParaRPr lang="en-US" dirty="0"/>
          </a:p>
        </p:txBody>
      </p:sp>
    </p:spTree>
    <p:custDataLst>
      <p:tags r:id="rId44"/>
    </p:custDataLst>
    <p:extLst>
      <p:ext uri="{BB962C8B-B14F-4D97-AF65-F5344CB8AC3E}">
        <p14:creationId xmlns:p14="http://schemas.microsoft.com/office/powerpoint/2010/main" val="145386113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50" r:id="rId14"/>
    <p:sldLayoutId id="2147483731" r:id="rId15"/>
    <p:sldLayoutId id="2147483748" r:id="rId16"/>
    <p:sldLayoutId id="2147483749" r:id="rId17"/>
    <p:sldLayoutId id="2147483757" r:id="rId18"/>
    <p:sldLayoutId id="2147483758" r:id="rId19"/>
    <p:sldLayoutId id="2147483759" r:id="rId20"/>
    <p:sldLayoutId id="2147483760" r:id="rId21"/>
    <p:sldLayoutId id="2147483751" r:id="rId22"/>
    <p:sldLayoutId id="2147483752" r:id="rId23"/>
    <p:sldLayoutId id="2147483774" r:id="rId24"/>
    <p:sldLayoutId id="2147483761" r:id="rId25"/>
    <p:sldLayoutId id="2147483762" r:id="rId26"/>
    <p:sldLayoutId id="2147483763" r:id="rId27"/>
    <p:sldLayoutId id="2147483764" r:id="rId28"/>
    <p:sldLayoutId id="2147483765" r:id="rId29"/>
    <p:sldLayoutId id="2147483743" r:id="rId30"/>
    <p:sldLayoutId id="2147483766" r:id="rId31"/>
    <p:sldLayoutId id="2147483773" r:id="rId32"/>
    <p:sldLayoutId id="2147483767" r:id="rId33"/>
    <p:sldLayoutId id="2147483772" r:id="rId34"/>
    <p:sldLayoutId id="2147483768" r:id="rId35"/>
    <p:sldLayoutId id="2147483769" r:id="rId36"/>
    <p:sldLayoutId id="2147483770" r:id="rId37"/>
    <p:sldLayoutId id="2147483771" r:id="rId38"/>
    <p:sldLayoutId id="2147483711" r:id="rId39"/>
    <p:sldLayoutId id="2147483776" r:id="rId40"/>
    <p:sldLayoutId id="2147483777" r:id="rId41"/>
    <p:sldLayoutId id="2147483778" r:id="rId42"/>
  </p:sldLayoutIdLst>
  <p:hf hdr="0" ftr="0" dt="0"/>
  <p:txStyles>
    <p:title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p:titleStyle>
    <p:body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p:bodyStyle>
    <p:otherStyle>
      <a:defPPr>
        <a:defRPr lang="en-US"/>
      </a:defPPr>
      <a:lvl1pPr marL="0" algn="l" defTabSz="1088167" rtl="0" eaLnBrk="1" latinLnBrk="0" hangingPunct="1">
        <a:defRPr sz="2300" kern="1200">
          <a:solidFill>
            <a:schemeClr val="tx1"/>
          </a:solidFill>
          <a:latin typeface="+mn-lt"/>
          <a:ea typeface="+mn-ea"/>
          <a:cs typeface="+mn-cs"/>
        </a:defRPr>
      </a:lvl1pPr>
      <a:lvl2pPr marL="544083" algn="l" defTabSz="1088167" rtl="0" eaLnBrk="1" latinLnBrk="0" hangingPunct="1">
        <a:defRPr sz="2300" kern="1200">
          <a:solidFill>
            <a:schemeClr val="tx1"/>
          </a:solidFill>
          <a:latin typeface="+mn-lt"/>
          <a:ea typeface="+mn-ea"/>
          <a:cs typeface="+mn-cs"/>
        </a:defRPr>
      </a:lvl2pPr>
      <a:lvl3pPr marL="1088167" algn="l" defTabSz="1088167" rtl="0" eaLnBrk="1" latinLnBrk="0" hangingPunct="1">
        <a:defRPr sz="2300" kern="1200">
          <a:solidFill>
            <a:schemeClr val="tx1"/>
          </a:solidFill>
          <a:latin typeface="+mn-lt"/>
          <a:ea typeface="+mn-ea"/>
          <a:cs typeface="+mn-cs"/>
        </a:defRPr>
      </a:lvl3pPr>
      <a:lvl4pPr marL="1632250" algn="l" defTabSz="1088167" rtl="0" eaLnBrk="1" latinLnBrk="0" hangingPunct="1">
        <a:defRPr sz="2300" kern="1200">
          <a:solidFill>
            <a:schemeClr val="tx1"/>
          </a:solidFill>
          <a:latin typeface="+mn-lt"/>
          <a:ea typeface="+mn-ea"/>
          <a:cs typeface="+mn-cs"/>
        </a:defRPr>
      </a:lvl4pPr>
      <a:lvl5pPr marL="2176334" algn="l" defTabSz="1088167" rtl="0" eaLnBrk="1" latinLnBrk="0" hangingPunct="1">
        <a:defRPr sz="2300" kern="1200">
          <a:solidFill>
            <a:schemeClr val="tx1"/>
          </a:solidFill>
          <a:latin typeface="+mn-lt"/>
          <a:ea typeface="+mn-ea"/>
          <a:cs typeface="+mn-cs"/>
        </a:defRPr>
      </a:lvl5pPr>
      <a:lvl6pPr marL="2720417" algn="l" defTabSz="1088167" rtl="0" eaLnBrk="1" latinLnBrk="0" hangingPunct="1">
        <a:defRPr sz="2300" kern="1200">
          <a:solidFill>
            <a:schemeClr val="tx1"/>
          </a:solidFill>
          <a:latin typeface="+mn-lt"/>
          <a:ea typeface="+mn-ea"/>
          <a:cs typeface="+mn-cs"/>
        </a:defRPr>
      </a:lvl6pPr>
      <a:lvl7pPr marL="3264499" algn="l" defTabSz="1088167" rtl="0" eaLnBrk="1" latinLnBrk="0" hangingPunct="1">
        <a:defRPr sz="2300" kern="1200">
          <a:solidFill>
            <a:schemeClr val="tx1"/>
          </a:solidFill>
          <a:latin typeface="+mn-lt"/>
          <a:ea typeface="+mn-ea"/>
          <a:cs typeface="+mn-cs"/>
        </a:defRPr>
      </a:lvl7pPr>
      <a:lvl8pPr marL="3808583" algn="l" defTabSz="1088167" rtl="0" eaLnBrk="1" latinLnBrk="0" hangingPunct="1">
        <a:defRPr sz="2300" kern="1200">
          <a:solidFill>
            <a:schemeClr val="tx1"/>
          </a:solidFill>
          <a:latin typeface="+mn-lt"/>
          <a:ea typeface="+mn-ea"/>
          <a:cs typeface="+mn-cs"/>
        </a:defRPr>
      </a:lvl8pPr>
      <a:lvl9pPr marL="4352667" algn="l" defTabSz="108816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ags" Target="../tags/tag1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14.xml"/><Relationship Id="rId4" Type="http://schemas.openxmlformats.org/officeDocument/2006/relationships/hyperlink" Target="https://www.allianzlife.com/what-we-offer/index-lock"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5.xml"/><Relationship Id="rId1" Type="http://schemas.openxmlformats.org/officeDocument/2006/relationships/tags" Target="../tags/tag1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tags" Target="../tags/tag1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5.xml"/><Relationship Id="rId1" Type="http://schemas.openxmlformats.org/officeDocument/2006/relationships/tags" Target="../tags/tag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28.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1.xml"/><Relationship Id="rId1" Type="http://schemas.openxmlformats.org/officeDocument/2006/relationships/tags" Target="../tags/tag29.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9.xml"/><Relationship Id="rId1" Type="http://schemas.openxmlformats.org/officeDocument/2006/relationships/tags" Target="../tags/tag3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5.xml"/><Relationship Id="rId1" Type="http://schemas.openxmlformats.org/officeDocument/2006/relationships/tags" Target="../tags/tag33.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0.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8.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8.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8.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tags" Target="../tags/tag1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8"/>
          </p:nvPr>
        </p:nvSpPr>
        <p:spPr>
          <a:solidFill>
            <a:srgbClr val="6A0A19"/>
          </a:solidFill>
        </p:spPr>
        <p:txBody>
          <a:bodyPr/>
          <a:lstStyle/>
          <a:p>
            <a:r>
              <a:rPr lang="en-US" dirty="0"/>
              <a:t> </a:t>
            </a:r>
          </a:p>
        </p:txBody>
      </p:sp>
      <p:pic>
        <p:nvPicPr>
          <p:cNvPr id="6" name="Picture Placeholder 5"/>
          <p:cNvPicPr>
            <a:picLocks noGrp="1" noChangeAspect="1"/>
          </p:cNvPicPr>
          <p:nvPr>
            <p:ph type="pic" sz="quarter" idx="21"/>
          </p:nvPr>
        </p:nvPicPr>
        <p:blipFill>
          <a:blip r:embed="rId4">
            <a:extLst>
              <a:ext uri="{28A0092B-C50C-407E-A947-70E740481C1C}">
                <a14:useLocalDpi xmlns:a14="http://schemas.microsoft.com/office/drawing/2010/main"/>
              </a:ext>
            </a:extLst>
          </a:blip>
          <a:srcRect t="4188" b="4188"/>
          <a:stretch>
            <a:fillRect/>
          </a:stretch>
        </p:blipFill>
        <p:spPr/>
      </p:pic>
      <p:sp>
        <p:nvSpPr>
          <p:cNvPr id="3" name="Text Placeholder 2"/>
          <p:cNvSpPr>
            <a:spLocks noGrp="1"/>
          </p:cNvSpPr>
          <p:nvPr>
            <p:ph type="body" sz="quarter" idx="13"/>
          </p:nvPr>
        </p:nvSpPr>
        <p:spPr/>
        <p:txBody>
          <a:bodyPr/>
          <a:lstStyle/>
          <a:p>
            <a:r>
              <a:rPr lang="en-US" dirty="0"/>
              <a:t>For financial professional use only – not for public distribution.</a:t>
            </a:r>
          </a:p>
        </p:txBody>
      </p:sp>
      <p:sp>
        <p:nvSpPr>
          <p:cNvPr id="15" name="Text Placeholder 14"/>
          <p:cNvSpPr>
            <a:spLocks noGrp="1"/>
          </p:cNvSpPr>
          <p:nvPr>
            <p:ph type="body" sz="quarter" idx="23"/>
          </p:nvPr>
        </p:nvSpPr>
        <p:spPr/>
        <p:txBody>
          <a:bodyPr>
            <a:normAutofit fontScale="92500" lnSpcReduction="20000"/>
          </a:bodyPr>
          <a:lstStyle/>
          <a:p>
            <a:r>
              <a:rPr lang="en-US" dirty="0"/>
              <a:t>LPA-6 | 3257591.4</a:t>
            </a:r>
          </a:p>
        </p:txBody>
      </p:sp>
      <p:sp>
        <p:nvSpPr>
          <p:cNvPr id="5" name="Text Placeholder 4"/>
          <p:cNvSpPr>
            <a:spLocks noGrp="1"/>
          </p:cNvSpPr>
          <p:nvPr>
            <p:ph type="body" sz="quarter" idx="25"/>
          </p:nvPr>
        </p:nvSpPr>
        <p:spPr/>
        <p:txBody>
          <a:bodyPr/>
          <a:lstStyle/>
          <a:p>
            <a:r>
              <a:rPr lang="en-US" dirty="0"/>
              <a:t>Erik Johnson</a:t>
            </a:r>
          </a:p>
          <a:p>
            <a:r>
              <a:rPr lang="en-US" dirty="0"/>
              <a:t>Regional Sales Consultant</a:t>
            </a:r>
          </a:p>
          <a:p>
            <a:endParaRPr lang="en-US" dirty="0"/>
          </a:p>
        </p:txBody>
      </p:sp>
      <p:sp>
        <p:nvSpPr>
          <p:cNvPr id="10" name="Text Placeholder 1"/>
          <p:cNvSpPr>
            <a:spLocks noGrp="1"/>
          </p:cNvSpPr>
          <p:nvPr>
            <p:ph type="body" sz="quarter" idx="24"/>
          </p:nvPr>
        </p:nvSpPr>
        <p:spPr/>
        <p:txBody>
          <a:bodyPr/>
          <a:lstStyle/>
          <a:p>
            <a:r>
              <a:rPr lang="en-US" dirty="0">
                <a:solidFill>
                  <a:schemeClr val="accent6"/>
                </a:solidFill>
              </a:rPr>
              <a:t>ALLIANZ LIFE PRO+®</a:t>
            </a:r>
          </a:p>
          <a:p>
            <a:r>
              <a:rPr lang="en-US" dirty="0"/>
              <a:t>ADVANTAGE</a:t>
            </a:r>
          </a:p>
          <a:p>
            <a:r>
              <a:rPr lang="en-US" dirty="0"/>
              <a:t>Fixed Index Universal Life Insurance</a:t>
            </a:r>
          </a:p>
        </p:txBody>
      </p:sp>
    </p:spTree>
    <p:custDataLst>
      <p:tags r:id="rId1"/>
    </p:custDataLst>
    <p:extLst>
      <p:ext uri="{BB962C8B-B14F-4D97-AF65-F5344CB8AC3E}">
        <p14:creationId xmlns:p14="http://schemas.microsoft.com/office/powerpoint/2010/main" val="15204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00790"/>
            <a:ext cx="2868420" cy="362924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p:txBody>
          <a:bodyPr/>
          <a:lstStyle/>
          <a:p>
            <a:r>
              <a:rPr lang="en-US" dirty="0"/>
              <a:t>Volatility Controlled Indexes</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10</a:t>
            </a:fld>
            <a:endParaRPr lang="en-US" dirty="0"/>
          </a:p>
        </p:txBody>
      </p:sp>
      <p:sp>
        <p:nvSpPr>
          <p:cNvPr id="4" name="TextBox 3">
            <a:extLst>
              <a:ext uri="{FF2B5EF4-FFF2-40B4-BE49-F238E27FC236}">
                <a16:creationId xmlns:a16="http://schemas.microsoft.com/office/drawing/2014/main" id="{1B465817-518C-0246-8032-8EF7B5DA741D}"/>
              </a:ext>
            </a:extLst>
          </p:cNvPr>
          <p:cNvSpPr txBox="1"/>
          <p:nvPr/>
        </p:nvSpPr>
        <p:spPr>
          <a:xfrm>
            <a:off x="3200701" y="2155209"/>
            <a:ext cx="8813871" cy="460856"/>
          </a:xfrm>
          <a:prstGeom prst="rect">
            <a:avLst/>
          </a:prstGeom>
          <a:noFill/>
        </p:spPr>
        <p:txBody>
          <a:bodyPr wrap="square" rtlCol="0">
            <a:noAutofit/>
          </a:bodyPr>
          <a:lstStyle/>
          <a:p>
            <a:pPr>
              <a:lnSpc>
                <a:spcPct val="90000"/>
              </a:lnSpc>
            </a:pPr>
            <a:r>
              <a:rPr lang="en-US" sz="3200" b="1" dirty="0">
                <a:solidFill>
                  <a:srgbClr val="6A0A19"/>
                </a:solidFill>
              </a:rPr>
              <a:t>BLOOMBERG US DYNAMIC BALANCE II ER INDEX</a:t>
            </a:r>
          </a:p>
          <a:p>
            <a:pPr>
              <a:lnSpc>
                <a:spcPct val="90000"/>
              </a:lnSpc>
            </a:pPr>
            <a:r>
              <a:rPr lang="en-US" sz="3200" dirty="0">
                <a:solidFill>
                  <a:srgbClr val="7F7F7F"/>
                </a:solidFill>
              </a:rPr>
              <a:t>Manages volatility dynamically</a:t>
            </a:r>
          </a:p>
        </p:txBody>
      </p:sp>
      <p:sp>
        <p:nvSpPr>
          <p:cNvPr id="5" name="TextBox 4">
            <a:extLst>
              <a:ext uri="{FF2B5EF4-FFF2-40B4-BE49-F238E27FC236}">
                <a16:creationId xmlns:a16="http://schemas.microsoft.com/office/drawing/2014/main" id="{1E12CE31-708E-FE4D-B394-341D69C3E718}"/>
              </a:ext>
            </a:extLst>
          </p:cNvPr>
          <p:cNvSpPr txBox="1"/>
          <p:nvPr/>
        </p:nvSpPr>
        <p:spPr>
          <a:xfrm>
            <a:off x="3200703" y="3364956"/>
            <a:ext cx="8410622" cy="460856"/>
          </a:xfrm>
          <a:prstGeom prst="rect">
            <a:avLst/>
          </a:prstGeom>
          <a:noFill/>
        </p:spPr>
        <p:txBody>
          <a:bodyPr wrap="square" rtlCol="0">
            <a:noAutofit/>
          </a:bodyPr>
          <a:lstStyle/>
          <a:p>
            <a:pPr>
              <a:lnSpc>
                <a:spcPct val="90000"/>
              </a:lnSpc>
            </a:pPr>
            <a:r>
              <a:rPr lang="en-US" sz="3200" b="1" dirty="0">
                <a:solidFill>
                  <a:srgbClr val="98051D"/>
                </a:solidFill>
              </a:rPr>
              <a:t>PIMCO TACTICAL BALANCED ER INDEX</a:t>
            </a:r>
          </a:p>
          <a:p>
            <a:pPr>
              <a:lnSpc>
                <a:spcPct val="90000"/>
              </a:lnSpc>
            </a:pPr>
            <a:r>
              <a:rPr lang="en-US" sz="3200" dirty="0">
                <a:solidFill>
                  <a:srgbClr val="7F7F7F"/>
                </a:solidFill>
              </a:rPr>
              <a:t>Manages volatility with a level of protection against rising interest rates</a:t>
            </a:r>
          </a:p>
        </p:txBody>
      </p:sp>
      <p:sp>
        <p:nvSpPr>
          <p:cNvPr id="6" name="Rectangle 5"/>
          <p:cNvSpPr/>
          <p:nvPr/>
        </p:nvSpPr>
        <p:spPr>
          <a:xfrm>
            <a:off x="310873" y="2385637"/>
            <a:ext cx="2073852" cy="2086725"/>
          </a:xfrm>
          <a:prstGeom prst="rect">
            <a:avLst/>
          </a:prstGeom>
        </p:spPr>
        <p:txBody>
          <a:bodyPr wrap="square">
            <a:spAutoFit/>
          </a:bodyPr>
          <a:lstStyle/>
          <a:p>
            <a:pPr>
              <a:lnSpc>
                <a:spcPct val="90000"/>
              </a:lnSpc>
            </a:pPr>
            <a:r>
              <a:rPr lang="en-US" sz="2400" dirty="0"/>
              <a:t>Designed to give the opportunity for a </a:t>
            </a:r>
            <a:r>
              <a:rPr lang="en-US" sz="2400" b="1" dirty="0"/>
              <a:t>level of stability in renewal rates</a:t>
            </a:r>
            <a:r>
              <a:rPr lang="en-US" sz="2400" dirty="0"/>
              <a:t>.</a:t>
            </a:r>
          </a:p>
        </p:txBody>
      </p:sp>
    </p:spTree>
    <p:custDataLst>
      <p:tags r:id="rId1"/>
    </p:custDataLst>
    <p:extLst>
      <p:ext uri="{BB962C8B-B14F-4D97-AF65-F5344CB8AC3E}">
        <p14:creationId xmlns:p14="http://schemas.microsoft.com/office/powerpoint/2010/main" val="105421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0" y="0"/>
            <a:ext cx="7161284" cy="4774189"/>
          </a:xfrm>
          <a:prstGeom prst="rect">
            <a:avLst/>
          </a:prstGeom>
        </p:spPr>
      </p:pic>
      <p:sp>
        <p:nvSpPr>
          <p:cNvPr id="26" name="Rectangle 25"/>
          <p:cNvSpPr/>
          <p:nvPr/>
        </p:nvSpPr>
        <p:spPr>
          <a:xfrm>
            <a:off x="6793864" y="0"/>
            <a:ext cx="5394961" cy="6921577"/>
          </a:xfrm>
          <a:prstGeom prst="rect">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endParaRPr>
          </a:p>
        </p:txBody>
      </p:sp>
      <p:sp>
        <p:nvSpPr>
          <p:cNvPr id="4" name="Slide Number Placeholder 3"/>
          <p:cNvSpPr>
            <a:spLocks noGrp="1"/>
          </p:cNvSpPr>
          <p:nvPr>
            <p:ph type="sldNum" sz="quarter" idx="12"/>
          </p:nvPr>
        </p:nvSpPr>
        <p:spPr/>
        <p:txBody>
          <a:bodyPr/>
          <a:lstStyle/>
          <a:p>
            <a:fld id="{67FC5CDF-15F9-4054-9F50-C9080AAD3281}" type="slidenum">
              <a:rPr lang="en-US" smtClean="0"/>
              <a:pPr/>
              <a:t>11</a:t>
            </a:fld>
            <a:endParaRPr lang="en-US" dirty="0"/>
          </a:p>
        </p:txBody>
      </p:sp>
      <p:sp>
        <p:nvSpPr>
          <p:cNvPr id="24" name="TextBox 23"/>
          <p:cNvSpPr txBox="1"/>
          <p:nvPr/>
        </p:nvSpPr>
        <p:spPr>
          <a:xfrm>
            <a:off x="8412637" y="1689364"/>
            <a:ext cx="3370490" cy="936096"/>
          </a:xfrm>
          <a:prstGeom prst="rect">
            <a:avLst/>
          </a:prstGeom>
          <a:noFill/>
        </p:spPr>
        <p:txBody>
          <a:bodyPr wrap="square" rtlCol="0">
            <a:noAutofit/>
          </a:bodyPr>
          <a:lstStyle/>
          <a:p>
            <a:pPr>
              <a:lnSpc>
                <a:spcPct val="90000"/>
              </a:lnSpc>
            </a:pPr>
            <a:r>
              <a:rPr lang="en-US" sz="2400" dirty="0">
                <a:solidFill>
                  <a:schemeClr val="bg2"/>
                </a:solidFill>
              </a:rPr>
              <a:t>Track and view index values online</a:t>
            </a:r>
          </a:p>
        </p:txBody>
      </p:sp>
      <p:sp>
        <p:nvSpPr>
          <p:cNvPr id="25" name="TextBox 24"/>
          <p:cNvSpPr txBox="1"/>
          <p:nvPr/>
        </p:nvSpPr>
        <p:spPr>
          <a:xfrm>
            <a:off x="8416220" y="2976266"/>
            <a:ext cx="3528012" cy="936096"/>
          </a:xfrm>
          <a:prstGeom prst="rect">
            <a:avLst/>
          </a:prstGeom>
          <a:noFill/>
        </p:spPr>
        <p:txBody>
          <a:bodyPr wrap="square" rtlCol="0">
            <a:noAutofit/>
          </a:bodyPr>
          <a:lstStyle/>
          <a:p>
            <a:pPr>
              <a:lnSpc>
                <a:spcPct val="90000"/>
              </a:lnSpc>
            </a:pPr>
            <a:r>
              <a:rPr lang="en-US" sz="2400" dirty="0">
                <a:solidFill>
                  <a:schemeClr val="bg2"/>
                </a:solidFill>
              </a:rPr>
              <a:t>Lock in index values on select indexed interest allocations anytime once during crediting period</a:t>
            </a:r>
          </a:p>
        </p:txBody>
      </p:sp>
      <p:sp>
        <p:nvSpPr>
          <p:cNvPr id="27" name="TextBox 26"/>
          <p:cNvSpPr txBox="1"/>
          <p:nvPr/>
        </p:nvSpPr>
        <p:spPr>
          <a:xfrm>
            <a:off x="8412637" y="4920964"/>
            <a:ext cx="3692699" cy="936096"/>
          </a:xfrm>
          <a:prstGeom prst="rect">
            <a:avLst/>
          </a:prstGeom>
          <a:noFill/>
        </p:spPr>
        <p:txBody>
          <a:bodyPr wrap="square" rtlCol="0">
            <a:noAutofit/>
          </a:bodyPr>
          <a:lstStyle/>
          <a:p>
            <a:pPr>
              <a:lnSpc>
                <a:spcPct val="90000"/>
              </a:lnSpc>
            </a:pPr>
            <a:r>
              <a:rPr lang="en-US" sz="2400" dirty="0">
                <a:solidFill>
                  <a:schemeClr val="bg2"/>
                </a:solidFill>
              </a:rPr>
              <a:t>Help minimize the effects of mid-term market volatility </a:t>
            </a:r>
          </a:p>
        </p:txBody>
      </p:sp>
      <p:sp>
        <p:nvSpPr>
          <p:cNvPr id="29" name="Title 1">
            <a:extLst>
              <a:ext uri="{FF2B5EF4-FFF2-40B4-BE49-F238E27FC236}">
                <a16:creationId xmlns:a16="http://schemas.microsoft.com/office/drawing/2014/main" id="{25346A4C-980B-D647-987A-50D6713EF470}"/>
              </a:ext>
            </a:extLst>
          </p:cNvPr>
          <p:cNvSpPr txBox="1">
            <a:spLocks/>
          </p:cNvSpPr>
          <p:nvPr/>
        </p:nvSpPr>
        <p:spPr>
          <a:xfrm>
            <a:off x="7131338" y="456657"/>
            <a:ext cx="4435739" cy="499982"/>
          </a:xfrm>
          <a:prstGeom prst="rect">
            <a:avLst/>
          </a:prstGeom>
        </p:spPr>
        <p:txBody>
          <a:bodyPr/>
          <a:lst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a:lstStyle>
          <a:p>
            <a:r>
              <a:rPr lang="en-US" sz="4000" b="1" dirty="0">
                <a:solidFill>
                  <a:schemeClr val="bg2"/>
                </a:solidFill>
              </a:rPr>
              <a:t>Index lock </a:t>
            </a:r>
            <a:r>
              <a:rPr lang="en-US" sz="4000" dirty="0">
                <a:solidFill>
                  <a:schemeClr val="bg2"/>
                </a:solidFill>
              </a:rPr>
              <a:t>feature</a:t>
            </a:r>
            <a:br>
              <a:rPr lang="en-US" sz="4000" b="1" dirty="0">
                <a:solidFill>
                  <a:schemeClr val="bg2"/>
                </a:solidFill>
              </a:rPr>
            </a:br>
            <a:endParaRPr lang="en-US" sz="1800" b="1" dirty="0">
              <a:solidFill>
                <a:schemeClr val="bg2"/>
              </a:solidFill>
            </a:endParaRPr>
          </a:p>
        </p:txBody>
      </p:sp>
      <p:grpSp>
        <p:nvGrpSpPr>
          <p:cNvPr id="30" name="Group 29">
            <a:extLst>
              <a:ext uri="{FF2B5EF4-FFF2-40B4-BE49-F238E27FC236}">
                <a16:creationId xmlns:a16="http://schemas.microsoft.com/office/drawing/2014/main" id="{EAF1FE40-2F0F-6A40-9213-A0622EF442A7}"/>
              </a:ext>
            </a:extLst>
          </p:cNvPr>
          <p:cNvGrpSpPr>
            <a:grpSpLocks noChangeAspect="1"/>
          </p:cNvGrpSpPr>
          <p:nvPr/>
        </p:nvGrpSpPr>
        <p:grpSpPr>
          <a:xfrm>
            <a:off x="7361766" y="1706328"/>
            <a:ext cx="747738" cy="743353"/>
            <a:chOff x="6116638" y="4670425"/>
            <a:chExt cx="541337" cy="538162"/>
          </a:xfrm>
          <a:solidFill>
            <a:schemeClr val="bg2"/>
          </a:solidFill>
        </p:grpSpPr>
        <p:sp>
          <p:nvSpPr>
            <p:cNvPr id="31" name="Freeform 281">
              <a:extLst>
                <a:ext uri="{FF2B5EF4-FFF2-40B4-BE49-F238E27FC236}">
                  <a16:creationId xmlns:a16="http://schemas.microsoft.com/office/drawing/2014/main" id="{9CABA4DC-E017-5A4F-AE62-272B8702BD88}"/>
                </a:ext>
              </a:extLst>
            </p:cNvPr>
            <p:cNvSpPr>
              <a:spLocks/>
            </p:cNvSpPr>
            <p:nvPr/>
          </p:nvSpPr>
          <p:spPr bwMode="auto">
            <a:xfrm>
              <a:off x="6196013" y="5099050"/>
              <a:ext cx="26987" cy="15875"/>
            </a:xfrm>
            <a:custGeom>
              <a:avLst/>
              <a:gdLst>
                <a:gd name="T0" fmla="*/ 7 w 10"/>
                <a:gd name="T1" fmla="*/ 0 h 6"/>
                <a:gd name="T2" fmla="*/ 2 w 10"/>
                <a:gd name="T3" fmla="*/ 0 h 6"/>
                <a:gd name="T4" fmla="*/ 0 w 10"/>
                <a:gd name="T5" fmla="*/ 3 h 6"/>
                <a:gd name="T6" fmla="*/ 2 w 10"/>
                <a:gd name="T7" fmla="*/ 6 h 6"/>
                <a:gd name="T8" fmla="*/ 7 w 10"/>
                <a:gd name="T9" fmla="*/ 6 h 6"/>
                <a:gd name="T10" fmla="*/ 10 w 10"/>
                <a:gd name="T11" fmla="*/ 3 h 6"/>
                <a:gd name="T12" fmla="*/ 7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7" y="0"/>
                  </a:moveTo>
                  <a:cubicBezTo>
                    <a:pt x="2" y="0"/>
                    <a:pt x="2" y="0"/>
                    <a:pt x="2" y="0"/>
                  </a:cubicBezTo>
                  <a:cubicBezTo>
                    <a:pt x="1" y="0"/>
                    <a:pt x="0" y="1"/>
                    <a:pt x="0" y="3"/>
                  </a:cubicBezTo>
                  <a:cubicBezTo>
                    <a:pt x="0" y="4"/>
                    <a:pt x="1" y="6"/>
                    <a:pt x="2" y="6"/>
                  </a:cubicBezTo>
                  <a:cubicBezTo>
                    <a:pt x="7" y="6"/>
                    <a:pt x="7" y="6"/>
                    <a:pt x="7" y="6"/>
                  </a:cubicBezTo>
                  <a:cubicBezTo>
                    <a:pt x="8" y="6"/>
                    <a:pt x="10" y="4"/>
                    <a:pt x="10" y="3"/>
                  </a:cubicBezTo>
                  <a:cubicBezTo>
                    <a:pt x="10"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2">
              <a:extLst>
                <a:ext uri="{FF2B5EF4-FFF2-40B4-BE49-F238E27FC236}">
                  <a16:creationId xmlns:a16="http://schemas.microsoft.com/office/drawing/2014/main" id="{4F61D4C1-DB7A-DC45-8A79-15FCE5BF1631}"/>
                </a:ext>
              </a:extLst>
            </p:cNvPr>
            <p:cNvSpPr>
              <a:spLocks/>
            </p:cNvSpPr>
            <p:nvPr/>
          </p:nvSpPr>
          <p:spPr bwMode="auto">
            <a:xfrm>
              <a:off x="6427788" y="5099050"/>
              <a:ext cx="39687" cy="15875"/>
            </a:xfrm>
            <a:custGeom>
              <a:avLst/>
              <a:gdLst>
                <a:gd name="T0" fmla="*/ 11 w 14"/>
                <a:gd name="T1" fmla="*/ 6 h 6"/>
                <a:gd name="T2" fmla="*/ 14 w 14"/>
                <a:gd name="T3" fmla="*/ 3 h 6"/>
                <a:gd name="T4" fmla="*/ 11 w 14"/>
                <a:gd name="T5" fmla="*/ 0 h 6"/>
                <a:gd name="T6" fmla="*/ 3 w 14"/>
                <a:gd name="T7" fmla="*/ 0 h 6"/>
                <a:gd name="T8" fmla="*/ 0 w 14"/>
                <a:gd name="T9" fmla="*/ 3 h 6"/>
                <a:gd name="T10" fmla="*/ 3 w 14"/>
                <a:gd name="T11" fmla="*/ 6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lnTo>
                    <a:pt x="1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3">
              <a:extLst>
                <a:ext uri="{FF2B5EF4-FFF2-40B4-BE49-F238E27FC236}">
                  <a16:creationId xmlns:a16="http://schemas.microsoft.com/office/drawing/2014/main" id="{BED27B79-D24C-1841-AD3A-8277DF36E888}"/>
                </a:ext>
              </a:extLst>
            </p:cNvPr>
            <p:cNvSpPr>
              <a:spLocks/>
            </p:cNvSpPr>
            <p:nvPr/>
          </p:nvSpPr>
          <p:spPr bwMode="auto">
            <a:xfrm>
              <a:off x="6307138" y="5099050"/>
              <a:ext cx="39687" cy="15875"/>
            </a:xfrm>
            <a:custGeom>
              <a:avLst/>
              <a:gdLst>
                <a:gd name="T0" fmla="*/ 11 w 14"/>
                <a:gd name="T1" fmla="*/ 0 h 6"/>
                <a:gd name="T2" fmla="*/ 2 w 14"/>
                <a:gd name="T3" fmla="*/ 0 h 6"/>
                <a:gd name="T4" fmla="*/ 0 w 14"/>
                <a:gd name="T5" fmla="*/ 3 h 6"/>
                <a:gd name="T6" fmla="*/ 2 w 14"/>
                <a:gd name="T7" fmla="*/ 6 h 6"/>
                <a:gd name="T8" fmla="*/ 11 w 14"/>
                <a:gd name="T9" fmla="*/ 6 h 6"/>
                <a:gd name="T10" fmla="*/ 14 w 14"/>
                <a:gd name="T11" fmla="*/ 3 h 6"/>
                <a:gd name="T12" fmla="*/ 11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0"/>
                  </a:moveTo>
                  <a:cubicBezTo>
                    <a:pt x="2" y="0"/>
                    <a:pt x="2" y="0"/>
                    <a:pt x="2" y="0"/>
                  </a:cubicBezTo>
                  <a:cubicBezTo>
                    <a:pt x="1" y="0"/>
                    <a:pt x="0" y="1"/>
                    <a:pt x="0" y="3"/>
                  </a:cubicBezTo>
                  <a:cubicBezTo>
                    <a:pt x="0" y="4"/>
                    <a:pt x="1" y="6"/>
                    <a:pt x="2" y="6"/>
                  </a:cubicBezTo>
                  <a:cubicBezTo>
                    <a:pt x="11" y="6"/>
                    <a:pt x="11" y="6"/>
                    <a:pt x="11" y="6"/>
                  </a:cubicBezTo>
                  <a:cubicBezTo>
                    <a:pt x="12" y="6"/>
                    <a:pt x="14" y="4"/>
                    <a:pt x="14" y="3"/>
                  </a:cubicBezTo>
                  <a:cubicBezTo>
                    <a:pt x="14"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4">
              <a:extLst>
                <a:ext uri="{FF2B5EF4-FFF2-40B4-BE49-F238E27FC236}">
                  <a16:creationId xmlns:a16="http://schemas.microsoft.com/office/drawing/2014/main" id="{AD757CCF-BE7F-2141-B9FD-9406DACE47C0}"/>
                </a:ext>
              </a:extLst>
            </p:cNvPr>
            <p:cNvSpPr>
              <a:spLocks/>
            </p:cNvSpPr>
            <p:nvPr/>
          </p:nvSpPr>
          <p:spPr bwMode="auto">
            <a:xfrm>
              <a:off x="6489700" y="5099050"/>
              <a:ext cx="39687" cy="15875"/>
            </a:xfrm>
            <a:custGeom>
              <a:avLst/>
              <a:gdLst>
                <a:gd name="T0" fmla="*/ 3 w 14"/>
                <a:gd name="T1" fmla="*/ 6 h 6"/>
                <a:gd name="T2" fmla="*/ 11 w 14"/>
                <a:gd name="T3" fmla="*/ 6 h 6"/>
                <a:gd name="T4" fmla="*/ 14 w 14"/>
                <a:gd name="T5" fmla="*/ 3 h 6"/>
                <a:gd name="T6" fmla="*/ 11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1" y="6"/>
                    <a:pt x="11" y="6"/>
                    <a:pt x="11" y="6"/>
                  </a:cubicBezTo>
                  <a:cubicBezTo>
                    <a:pt x="13" y="6"/>
                    <a:pt x="14" y="4"/>
                    <a:pt x="14" y="3"/>
                  </a:cubicBezTo>
                  <a:cubicBezTo>
                    <a:pt x="14" y="1"/>
                    <a:pt x="13" y="0"/>
                    <a:pt x="11"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85">
              <a:extLst>
                <a:ext uri="{FF2B5EF4-FFF2-40B4-BE49-F238E27FC236}">
                  <a16:creationId xmlns:a16="http://schemas.microsoft.com/office/drawing/2014/main" id="{4A95B048-FD78-CC45-99D8-FAD35F169A7F}"/>
                </a:ext>
              </a:extLst>
            </p:cNvPr>
            <p:cNvSpPr>
              <a:spLocks/>
            </p:cNvSpPr>
            <p:nvPr/>
          </p:nvSpPr>
          <p:spPr bwMode="auto">
            <a:xfrm>
              <a:off x="6365875" y="5099050"/>
              <a:ext cx="39687" cy="15875"/>
            </a:xfrm>
            <a:custGeom>
              <a:avLst/>
              <a:gdLst>
                <a:gd name="T0" fmla="*/ 3 w 14"/>
                <a:gd name="T1" fmla="*/ 6 h 6"/>
                <a:gd name="T2" fmla="*/ 12 w 14"/>
                <a:gd name="T3" fmla="*/ 6 h 6"/>
                <a:gd name="T4" fmla="*/ 14 w 14"/>
                <a:gd name="T5" fmla="*/ 3 h 6"/>
                <a:gd name="T6" fmla="*/ 12 w 14"/>
                <a:gd name="T7" fmla="*/ 0 h 6"/>
                <a:gd name="T8" fmla="*/ 3 w 14"/>
                <a:gd name="T9" fmla="*/ 0 h 6"/>
                <a:gd name="T10" fmla="*/ 0 w 14"/>
                <a:gd name="T11" fmla="*/ 3 h 6"/>
                <a:gd name="T12" fmla="*/ 3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3" y="6"/>
                  </a:moveTo>
                  <a:cubicBezTo>
                    <a:pt x="12" y="6"/>
                    <a:pt x="12" y="6"/>
                    <a:pt x="12" y="6"/>
                  </a:cubicBezTo>
                  <a:cubicBezTo>
                    <a:pt x="13" y="6"/>
                    <a:pt x="14" y="4"/>
                    <a:pt x="14" y="3"/>
                  </a:cubicBezTo>
                  <a:cubicBezTo>
                    <a:pt x="14" y="1"/>
                    <a:pt x="13" y="0"/>
                    <a:pt x="12" y="0"/>
                  </a:cubicBezTo>
                  <a:cubicBezTo>
                    <a:pt x="3" y="0"/>
                    <a:pt x="3" y="0"/>
                    <a:pt x="3" y="0"/>
                  </a:cubicBezTo>
                  <a:cubicBezTo>
                    <a:pt x="2" y="0"/>
                    <a:pt x="0" y="1"/>
                    <a:pt x="0" y="3"/>
                  </a:cubicBezTo>
                  <a:cubicBezTo>
                    <a:pt x="0" y="4"/>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86">
              <a:extLst>
                <a:ext uri="{FF2B5EF4-FFF2-40B4-BE49-F238E27FC236}">
                  <a16:creationId xmlns:a16="http://schemas.microsoft.com/office/drawing/2014/main" id="{A5A9436D-DFE7-CF48-88DE-2E60839B9444}"/>
                </a:ext>
              </a:extLst>
            </p:cNvPr>
            <p:cNvSpPr>
              <a:spLocks/>
            </p:cNvSpPr>
            <p:nvPr/>
          </p:nvSpPr>
          <p:spPr bwMode="auto">
            <a:xfrm>
              <a:off x="6245225" y="5099050"/>
              <a:ext cx="39687" cy="15875"/>
            </a:xfrm>
            <a:custGeom>
              <a:avLst/>
              <a:gdLst>
                <a:gd name="T0" fmla="*/ 11 w 14"/>
                <a:gd name="T1" fmla="*/ 0 h 6"/>
                <a:gd name="T2" fmla="*/ 3 w 14"/>
                <a:gd name="T3" fmla="*/ 0 h 6"/>
                <a:gd name="T4" fmla="*/ 0 w 14"/>
                <a:gd name="T5" fmla="*/ 3 h 6"/>
                <a:gd name="T6" fmla="*/ 3 w 14"/>
                <a:gd name="T7" fmla="*/ 6 h 6"/>
                <a:gd name="T8" fmla="*/ 11 w 14"/>
                <a:gd name="T9" fmla="*/ 6 h 6"/>
                <a:gd name="T10" fmla="*/ 14 w 14"/>
                <a:gd name="T11" fmla="*/ 3 h 6"/>
                <a:gd name="T12" fmla="*/ 11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0"/>
                  </a:moveTo>
                  <a:cubicBezTo>
                    <a:pt x="3" y="0"/>
                    <a:pt x="3" y="0"/>
                    <a:pt x="3" y="0"/>
                  </a:cubicBezTo>
                  <a:cubicBezTo>
                    <a:pt x="1" y="0"/>
                    <a:pt x="0" y="1"/>
                    <a:pt x="0" y="3"/>
                  </a:cubicBezTo>
                  <a:cubicBezTo>
                    <a:pt x="0" y="4"/>
                    <a:pt x="1" y="6"/>
                    <a:pt x="3" y="6"/>
                  </a:cubicBezTo>
                  <a:cubicBezTo>
                    <a:pt x="11" y="6"/>
                    <a:pt x="11" y="6"/>
                    <a:pt x="11" y="6"/>
                  </a:cubicBezTo>
                  <a:cubicBezTo>
                    <a:pt x="12" y="6"/>
                    <a:pt x="14" y="4"/>
                    <a:pt x="14" y="3"/>
                  </a:cubicBezTo>
                  <a:cubicBezTo>
                    <a:pt x="14"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7">
              <a:extLst>
                <a:ext uri="{FF2B5EF4-FFF2-40B4-BE49-F238E27FC236}">
                  <a16:creationId xmlns:a16="http://schemas.microsoft.com/office/drawing/2014/main" id="{B69F8117-F920-7949-93CD-E36274E760B7}"/>
                </a:ext>
              </a:extLst>
            </p:cNvPr>
            <p:cNvSpPr>
              <a:spLocks/>
            </p:cNvSpPr>
            <p:nvPr/>
          </p:nvSpPr>
          <p:spPr bwMode="auto">
            <a:xfrm>
              <a:off x="6551613" y="5099050"/>
              <a:ext cx="26987" cy="15875"/>
            </a:xfrm>
            <a:custGeom>
              <a:avLst/>
              <a:gdLst>
                <a:gd name="T0" fmla="*/ 3 w 10"/>
                <a:gd name="T1" fmla="*/ 6 h 6"/>
                <a:gd name="T2" fmla="*/ 7 w 10"/>
                <a:gd name="T3" fmla="*/ 6 h 6"/>
                <a:gd name="T4" fmla="*/ 10 w 10"/>
                <a:gd name="T5" fmla="*/ 3 h 6"/>
                <a:gd name="T6" fmla="*/ 7 w 10"/>
                <a:gd name="T7" fmla="*/ 0 h 6"/>
                <a:gd name="T8" fmla="*/ 3 w 10"/>
                <a:gd name="T9" fmla="*/ 0 h 6"/>
                <a:gd name="T10" fmla="*/ 0 w 10"/>
                <a:gd name="T11" fmla="*/ 3 h 6"/>
                <a:gd name="T12" fmla="*/ 3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6"/>
                  </a:moveTo>
                  <a:cubicBezTo>
                    <a:pt x="7" y="6"/>
                    <a:pt x="7" y="6"/>
                    <a:pt x="7" y="6"/>
                  </a:cubicBezTo>
                  <a:cubicBezTo>
                    <a:pt x="9" y="6"/>
                    <a:pt x="10" y="4"/>
                    <a:pt x="10" y="3"/>
                  </a:cubicBezTo>
                  <a:cubicBezTo>
                    <a:pt x="10" y="1"/>
                    <a:pt x="9" y="0"/>
                    <a:pt x="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88">
              <a:extLst>
                <a:ext uri="{FF2B5EF4-FFF2-40B4-BE49-F238E27FC236}">
                  <a16:creationId xmlns:a16="http://schemas.microsoft.com/office/drawing/2014/main" id="{93E070F6-5756-5A41-8CD6-445BAB5D99D6}"/>
                </a:ext>
              </a:extLst>
            </p:cNvPr>
            <p:cNvSpPr>
              <a:spLocks/>
            </p:cNvSpPr>
            <p:nvPr/>
          </p:nvSpPr>
          <p:spPr bwMode="auto">
            <a:xfrm>
              <a:off x="6175375" y="5146675"/>
              <a:ext cx="28575" cy="15875"/>
            </a:xfrm>
            <a:custGeom>
              <a:avLst/>
              <a:gdLst>
                <a:gd name="T0" fmla="*/ 7 w 10"/>
                <a:gd name="T1" fmla="*/ 0 h 6"/>
                <a:gd name="T2" fmla="*/ 3 w 10"/>
                <a:gd name="T3" fmla="*/ 0 h 6"/>
                <a:gd name="T4" fmla="*/ 0 w 10"/>
                <a:gd name="T5" fmla="*/ 3 h 6"/>
                <a:gd name="T6" fmla="*/ 3 w 10"/>
                <a:gd name="T7" fmla="*/ 6 h 6"/>
                <a:gd name="T8" fmla="*/ 7 w 10"/>
                <a:gd name="T9" fmla="*/ 6 h 6"/>
                <a:gd name="T10" fmla="*/ 10 w 10"/>
                <a:gd name="T11" fmla="*/ 3 h 6"/>
                <a:gd name="T12" fmla="*/ 7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7" y="0"/>
                  </a:moveTo>
                  <a:cubicBezTo>
                    <a:pt x="3" y="0"/>
                    <a:pt x="3" y="0"/>
                    <a:pt x="3" y="0"/>
                  </a:cubicBezTo>
                  <a:cubicBezTo>
                    <a:pt x="1" y="0"/>
                    <a:pt x="0" y="2"/>
                    <a:pt x="0" y="3"/>
                  </a:cubicBezTo>
                  <a:cubicBezTo>
                    <a:pt x="0" y="5"/>
                    <a:pt x="1" y="6"/>
                    <a:pt x="3" y="6"/>
                  </a:cubicBezTo>
                  <a:cubicBezTo>
                    <a:pt x="7" y="6"/>
                    <a:pt x="7" y="6"/>
                    <a:pt x="7" y="6"/>
                  </a:cubicBezTo>
                  <a:cubicBezTo>
                    <a:pt x="8" y="6"/>
                    <a:pt x="10" y="5"/>
                    <a:pt x="10" y="3"/>
                  </a:cubicBezTo>
                  <a:cubicBezTo>
                    <a:pt x="10" y="2"/>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89">
              <a:extLst>
                <a:ext uri="{FF2B5EF4-FFF2-40B4-BE49-F238E27FC236}">
                  <a16:creationId xmlns:a16="http://schemas.microsoft.com/office/drawing/2014/main" id="{08769FCA-A12B-324D-AC5C-742BE4516FA8}"/>
                </a:ext>
              </a:extLst>
            </p:cNvPr>
            <p:cNvSpPr>
              <a:spLocks/>
            </p:cNvSpPr>
            <p:nvPr/>
          </p:nvSpPr>
          <p:spPr bwMode="auto">
            <a:xfrm>
              <a:off x="6229350" y="5146675"/>
              <a:ext cx="41275" cy="15875"/>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2" y="0"/>
                    <a:pt x="0" y="2"/>
                    <a:pt x="0" y="3"/>
                  </a:cubicBezTo>
                  <a:cubicBezTo>
                    <a:pt x="0" y="5"/>
                    <a:pt x="2" y="6"/>
                    <a:pt x="3" y="6"/>
                  </a:cubicBezTo>
                  <a:cubicBezTo>
                    <a:pt x="12" y="6"/>
                    <a:pt x="12" y="6"/>
                    <a:pt x="12" y="6"/>
                  </a:cubicBezTo>
                  <a:cubicBezTo>
                    <a:pt x="14" y="6"/>
                    <a:pt x="15" y="5"/>
                    <a:pt x="15" y="3"/>
                  </a:cubicBezTo>
                  <a:cubicBezTo>
                    <a:pt x="15"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90">
              <a:extLst>
                <a:ext uri="{FF2B5EF4-FFF2-40B4-BE49-F238E27FC236}">
                  <a16:creationId xmlns:a16="http://schemas.microsoft.com/office/drawing/2014/main" id="{57338221-9E48-524E-A2B4-0C64E539FB20}"/>
                </a:ext>
              </a:extLst>
            </p:cNvPr>
            <p:cNvSpPr>
              <a:spLocks/>
            </p:cNvSpPr>
            <p:nvPr/>
          </p:nvSpPr>
          <p:spPr bwMode="auto">
            <a:xfrm>
              <a:off x="6434138" y="5146675"/>
              <a:ext cx="41275" cy="15875"/>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2" y="0"/>
                    <a:pt x="0" y="2"/>
                    <a:pt x="0" y="3"/>
                  </a:cubicBezTo>
                  <a:cubicBezTo>
                    <a:pt x="0" y="5"/>
                    <a:pt x="2" y="6"/>
                    <a:pt x="3" y="6"/>
                  </a:cubicBezTo>
                  <a:cubicBezTo>
                    <a:pt x="12" y="6"/>
                    <a:pt x="12" y="6"/>
                    <a:pt x="12" y="6"/>
                  </a:cubicBezTo>
                  <a:cubicBezTo>
                    <a:pt x="14" y="6"/>
                    <a:pt x="15" y="5"/>
                    <a:pt x="15" y="3"/>
                  </a:cubicBezTo>
                  <a:cubicBezTo>
                    <a:pt x="15"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1">
              <a:extLst>
                <a:ext uri="{FF2B5EF4-FFF2-40B4-BE49-F238E27FC236}">
                  <a16:creationId xmlns:a16="http://schemas.microsoft.com/office/drawing/2014/main" id="{CCD13471-4EF1-C546-A584-06A596EFA05C}"/>
                </a:ext>
              </a:extLst>
            </p:cNvPr>
            <p:cNvSpPr>
              <a:spLocks/>
            </p:cNvSpPr>
            <p:nvPr/>
          </p:nvSpPr>
          <p:spPr bwMode="auto">
            <a:xfrm>
              <a:off x="6299200" y="5146675"/>
              <a:ext cx="41275" cy="15875"/>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1" y="0"/>
                    <a:pt x="0" y="2"/>
                    <a:pt x="0" y="3"/>
                  </a:cubicBezTo>
                  <a:cubicBezTo>
                    <a:pt x="0" y="5"/>
                    <a:pt x="1" y="6"/>
                    <a:pt x="3" y="6"/>
                  </a:cubicBezTo>
                  <a:cubicBezTo>
                    <a:pt x="12" y="6"/>
                    <a:pt x="12" y="6"/>
                    <a:pt x="12" y="6"/>
                  </a:cubicBezTo>
                  <a:cubicBezTo>
                    <a:pt x="13" y="6"/>
                    <a:pt x="15" y="5"/>
                    <a:pt x="15" y="3"/>
                  </a:cubicBezTo>
                  <a:cubicBezTo>
                    <a:pt x="15" y="2"/>
                    <a:pt x="13"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92">
              <a:extLst>
                <a:ext uri="{FF2B5EF4-FFF2-40B4-BE49-F238E27FC236}">
                  <a16:creationId xmlns:a16="http://schemas.microsoft.com/office/drawing/2014/main" id="{6CF5FDAB-86A4-A744-BF48-4B1F4287D5AF}"/>
                </a:ext>
              </a:extLst>
            </p:cNvPr>
            <p:cNvSpPr>
              <a:spLocks/>
            </p:cNvSpPr>
            <p:nvPr/>
          </p:nvSpPr>
          <p:spPr bwMode="auto">
            <a:xfrm>
              <a:off x="6503988" y="5146675"/>
              <a:ext cx="41275" cy="15875"/>
            </a:xfrm>
            <a:custGeom>
              <a:avLst/>
              <a:gdLst>
                <a:gd name="T0" fmla="*/ 0 w 15"/>
                <a:gd name="T1" fmla="*/ 3 h 6"/>
                <a:gd name="T2" fmla="*/ 3 w 15"/>
                <a:gd name="T3" fmla="*/ 6 h 6"/>
                <a:gd name="T4" fmla="*/ 12 w 15"/>
                <a:gd name="T5" fmla="*/ 6 h 6"/>
                <a:gd name="T6" fmla="*/ 15 w 15"/>
                <a:gd name="T7" fmla="*/ 3 h 6"/>
                <a:gd name="T8" fmla="*/ 12 w 15"/>
                <a:gd name="T9" fmla="*/ 0 h 6"/>
                <a:gd name="T10" fmla="*/ 3 w 15"/>
                <a:gd name="T11" fmla="*/ 0 h 6"/>
                <a:gd name="T12" fmla="*/ 0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0" y="3"/>
                  </a:moveTo>
                  <a:cubicBezTo>
                    <a:pt x="0" y="5"/>
                    <a:pt x="1" y="6"/>
                    <a:pt x="3" y="6"/>
                  </a:cubicBezTo>
                  <a:cubicBezTo>
                    <a:pt x="12" y="6"/>
                    <a:pt x="12" y="6"/>
                    <a:pt x="12" y="6"/>
                  </a:cubicBezTo>
                  <a:cubicBezTo>
                    <a:pt x="13" y="6"/>
                    <a:pt x="15" y="5"/>
                    <a:pt x="15" y="3"/>
                  </a:cubicBezTo>
                  <a:cubicBezTo>
                    <a:pt x="15" y="2"/>
                    <a:pt x="13" y="0"/>
                    <a:pt x="12" y="0"/>
                  </a:cubicBezTo>
                  <a:cubicBezTo>
                    <a:pt x="3" y="0"/>
                    <a:pt x="3" y="0"/>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93">
              <a:extLst>
                <a:ext uri="{FF2B5EF4-FFF2-40B4-BE49-F238E27FC236}">
                  <a16:creationId xmlns:a16="http://schemas.microsoft.com/office/drawing/2014/main" id="{8E8942B0-51ED-B54C-9EDD-943161FB6211}"/>
                </a:ext>
              </a:extLst>
            </p:cNvPr>
            <p:cNvSpPr>
              <a:spLocks/>
            </p:cNvSpPr>
            <p:nvPr/>
          </p:nvSpPr>
          <p:spPr bwMode="auto">
            <a:xfrm>
              <a:off x="6365875" y="5146675"/>
              <a:ext cx="42862" cy="15875"/>
            </a:xfrm>
            <a:custGeom>
              <a:avLst/>
              <a:gdLst>
                <a:gd name="T0" fmla="*/ 12 w 15"/>
                <a:gd name="T1" fmla="*/ 0 h 6"/>
                <a:gd name="T2" fmla="*/ 3 w 15"/>
                <a:gd name="T3" fmla="*/ 0 h 6"/>
                <a:gd name="T4" fmla="*/ 0 w 15"/>
                <a:gd name="T5" fmla="*/ 3 h 6"/>
                <a:gd name="T6" fmla="*/ 3 w 15"/>
                <a:gd name="T7" fmla="*/ 6 h 6"/>
                <a:gd name="T8" fmla="*/ 12 w 15"/>
                <a:gd name="T9" fmla="*/ 6 h 6"/>
                <a:gd name="T10" fmla="*/ 15 w 15"/>
                <a:gd name="T11" fmla="*/ 3 h 6"/>
                <a:gd name="T12" fmla="*/ 12 w 1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0"/>
                  </a:moveTo>
                  <a:cubicBezTo>
                    <a:pt x="3" y="0"/>
                    <a:pt x="3" y="0"/>
                    <a:pt x="3" y="0"/>
                  </a:cubicBezTo>
                  <a:cubicBezTo>
                    <a:pt x="1" y="0"/>
                    <a:pt x="0" y="2"/>
                    <a:pt x="0" y="3"/>
                  </a:cubicBezTo>
                  <a:cubicBezTo>
                    <a:pt x="0" y="5"/>
                    <a:pt x="1" y="6"/>
                    <a:pt x="3" y="6"/>
                  </a:cubicBezTo>
                  <a:cubicBezTo>
                    <a:pt x="12" y="6"/>
                    <a:pt x="12" y="6"/>
                    <a:pt x="12" y="6"/>
                  </a:cubicBezTo>
                  <a:cubicBezTo>
                    <a:pt x="14" y="6"/>
                    <a:pt x="15" y="5"/>
                    <a:pt x="15" y="3"/>
                  </a:cubicBezTo>
                  <a:cubicBezTo>
                    <a:pt x="15" y="2"/>
                    <a:pt x="14"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4">
              <a:extLst>
                <a:ext uri="{FF2B5EF4-FFF2-40B4-BE49-F238E27FC236}">
                  <a16:creationId xmlns:a16="http://schemas.microsoft.com/office/drawing/2014/main" id="{64B68D85-B5DF-404F-A9D5-3CB6055B9B0C}"/>
                </a:ext>
              </a:extLst>
            </p:cNvPr>
            <p:cNvSpPr>
              <a:spLocks/>
            </p:cNvSpPr>
            <p:nvPr/>
          </p:nvSpPr>
          <p:spPr bwMode="auto">
            <a:xfrm>
              <a:off x="6570663" y="5146675"/>
              <a:ext cx="28575" cy="15875"/>
            </a:xfrm>
            <a:custGeom>
              <a:avLst/>
              <a:gdLst>
                <a:gd name="T0" fmla="*/ 0 w 10"/>
                <a:gd name="T1" fmla="*/ 3 h 6"/>
                <a:gd name="T2" fmla="*/ 3 w 10"/>
                <a:gd name="T3" fmla="*/ 6 h 6"/>
                <a:gd name="T4" fmla="*/ 7 w 10"/>
                <a:gd name="T5" fmla="*/ 6 h 6"/>
                <a:gd name="T6" fmla="*/ 10 w 10"/>
                <a:gd name="T7" fmla="*/ 3 h 6"/>
                <a:gd name="T8" fmla="*/ 7 w 10"/>
                <a:gd name="T9" fmla="*/ 0 h 6"/>
                <a:gd name="T10" fmla="*/ 3 w 10"/>
                <a:gd name="T11" fmla="*/ 0 h 6"/>
                <a:gd name="T12" fmla="*/ 0 w 10"/>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0" y="3"/>
                  </a:moveTo>
                  <a:cubicBezTo>
                    <a:pt x="0" y="5"/>
                    <a:pt x="1" y="6"/>
                    <a:pt x="3" y="6"/>
                  </a:cubicBezTo>
                  <a:cubicBezTo>
                    <a:pt x="7" y="6"/>
                    <a:pt x="7" y="6"/>
                    <a:pt x="7" y="6"/>
                  </a:cubicBezTo>
                  <a:cubicBezTo>
                    <a:pt x="9" y="6"/>
                    <a:pt x="10" y="5"/>
                    <a:pt x="10" y="3"/>
                  </a:cubicBezTo>
                  <a:cubicBezTo>
                    <a:pt x="10" y="2"/>
                    <a:pt x="9" y="0"/>
                    <a:pt x="7" y="0"/>
                  </a:cubicBezTo>
                  <a:cubicBezTo>
                    <a:pt x="3" y="0"/>
                    <a:pt x="3" y="0"/>
                    <a:pt x="3" y="0"/>
                  </a:cubicBezTo>
                  <a:cubicBezTo>
                    <a:pt x="1" y="0"/>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95">
              <a:extLst>
                <a:ext uri="{FF2B5EF4-FFF2-40B4-BE49-F238E27FC236}">
                  <a16:creationId xmlns:a16="http://schemas.microsoft.com/office/drawing/2014/main" id="{6F716D45-E107-DB40-BE70-D54473094F5B}"/>
                </a:ext>
              </a:extLst>
            </p:cNvPr>
            <p:cNvSpPr>
              <a:spLocks noEditPoints="1"/>
            </p:cNvSpPr>
            <p:nvPr/>
          </p:nvSpPr>
          <p:spPr bwMode="auto">
            <a:xfrm>
              <a:off x="6116638" y="4670425"/>
              <a:ext cx="541337" cy="538162"/>
            </a:xfrm>
            <a:custGeom>
              <a:avLst/>
              <a:gdLst>
                <a:gd name="T0" fmla="*/ 181 w 193"/>
                <a:gd name="T1" fmla="*/ 123 h 192"/>
                <a:gd name="T2" fmla="*/ 192 w 193"/>
                <a:gd name="T3" fmla="*/ 112 h 192"/>
                <a:gd name="T4" fmla="*/ 192 w 193"/>
                <a:gd name="T5" fmla="*/ 11 h 192"/>
                <a:gd name="T6" fmla="*/ 181 w 193"/>
                <a:gd name="T7" fmla="*/ 0 h 192"/>
                <a:gd name="T8" fmla="*/ 12 w 193"/>
                <a:gd name="T9" fmla="*/ 0 h 192"/>
                <a:gd name="T10" fmla="*/ 0 w 193"/>
                <a:gd name="T11" fmla="*/ 11 h 192"/>
                <a:gd name="T12" fmla="*/ 0 w 193"/>
                <a:gd name="T13" fmla="*/ 112 h 192"/>
                <a:gd name="T14" fmla="*/ 12 w 193"/>
                <a:gd name="T15" fmla="*/ 123 h 192"/>
                <a:gd name="T16" fmla="*/ 64 w 193"/>
                <a:gd name="T17" fmla="*/ 123 h 192"/>
                <a:gd name="T18" fmla="*/ 60 w 193"/>
                <a:gd name="T19" fmla="*/ 137 h 192"/>
                <a:gd name="T20" fmla="*/ 21 w 193"/>
                <a:gd name="T21" fmla="*/ 137 h 192"/>
                <a:gd name="T22" fmla="*/ 18 w 193"/>
                <a:gd name="T23" fmla="*/ 139 h 192"/>
                <a:gd name="T24" fmla="*/ 1 w 193"/>
                <a:gd name="T25" fmla="*/ 188 h 192"/>
                <a:gd name="T26" fmla="*/ 1 w 193"/>
                <a:gd name="T27" fmla="*/ 190 h 192"/>
                <a:gd name="T28" fmla="*/ 3 w 193"/>
                <a:gd name="T29" fmla="*/ 192 h 192"/>
                <a:gd name="T30" fmla="*/ 190 w 193"/>
                <a:gd name="T31" fmla="*/ 192 h 192"/>
                <a:gd name="T32" fmla="*/ 192 w 193"/>
                <a:gd name="T33" fmla="*/ 190 h 192"/>
                <a:gd name="T34" fmla="*/ 192 w 193"/>
                <a:gd name="T35" fmla="*/ 188 h 192"/>
                <a:gd name="T36" fmla="*/ 175 w 193"/>
                <a:gd name="T37" fmla="*/ 139 h 192"/>
                <a:gd name="T38" fmla="*/ 172 w 193"/>
                <a:gd name="T39" fmla="*/ 137 h 192"/>
                <a:gd name="T40" fmla="*/ 132 w 193"/>
                <a:gd name="T41" fmla="*/ 137 h 192"/>
                <a:gd name="T42" fmla="*/ 128 w 193"/>
                <a:gd name="T43" fmla="*/ 123 h 192"/>
                <a:gd name="T44" fmla="*/ 181 w 193"/>
                <a:gd name="T45" fmla="*/ 123 h 192"/>
                <a:gd name="T46" fmla="*/ 6 w 193"/>
                <a:gd name="T47" fmla="*/ 112 h 192"/>
                <a:gd name="T48" fmla="*/ 6 w 193"/>
                <a:gd name="T49" fmla="*/ 11 h 192"/>
                <a:gd name="T50" fmla="*/ 12 w 193"/>
                <a:gd name="T51" fmla="*/ 5 h 192"/>
                <a:gd name="T52" fmla="*/ 181 w 193"/>
                <a:gd name="T53" fmla="*/ 5 h 192"/>
                <a:gd name="T54" fmla="*/ 187 w 193"/>
                <a:gd name="T55" fmla="*/ 11 h 192"/>
                <a:gd name="T56" fmla="*/ 187 w 193"/>
                <a:gd name="T57" fmla="*/ 112 h 192"/>
                <a:gd name="T58" fmla="*/ 181 w 193"/>
                <a:gd name="T59" fmla="*/ 117 h 192"/>
                <a:gd name="T60" fmla="*/ 124 w 193"/>
                <a:gd name="T61" fmla="*/ 117 h 192"/>
                <a:gd name="T62" fmla="*/ 68 w 193"/>
                <a:gd name="T63" fmla="*/ 117 h 192"/>
                <a:gd name="T64" fmla="*/ 12 w 193"/>
                <a:gd name="T65" fmla="*/ 117 h 192"/>
                <a:gd name="T66" fmla="*/ 6 w 193"/>
                <a:gd name="T67" fmla="*/ 112 h 192"/>
                <a:gd name="T68" fmla="*/ 185 w 193"/>
                <a:gd name="T69" fmla="*/ 186 h 192"/>
                <a:gd name="T70" fmla="*/ 8 w 193"/>
                <a:gd name="T71" fmla="*/ 186 h 192"/>
                <a:gd name="T72" fmla="*/ 23 w 193"/>
                <a:gd name="T73" fmla="*/ 143 h 192"/>
                <a:gd name="T74" fmla="*/ 62 w 193"/>
                <a:gd name="T75" fmla="*/ 143 h 192"/>
                <a:gd name="T76" fmla="*/ 130 w 193"/>
                <a:gd name="T77" fmla="*/ 143 h 192"/>
                <a:gd name="T78" fmla="*/ 170 w 193"/>
                <a:gd name="T79" fmla="*/ 143 h 192"/>
                <a:gd name="T80" fmla="*/ 185 w 193"/>
                <a:gd name="T81" fmla="*/ 186 h 192"/>
                <a:gd name="T82" fmla="*/ 126 w 193"/>
                <a:gd name="T83" fmla="*/ 137 h 192"/>
                <a:gd name="T84" fmla="*/ 66 w 193"/>
                <a:gd name="T85" fmla="*/ 137 h 192"/>
                <a:gd name="T86" fmla="*/ 70 w 193"/>
                <a:gd name="T87" fmla="*/ 123 h 192"/>
                <a:gd name="T88" fmla="*/ 122 w 193"/>
                <a:gd name="T89" fmla="*/ 123 h 192"/>
                <a:gd name="T90" fmla="*/ 126 w 193"/>
                <a:gd name="T91" fmla="*/ 13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92">
                  <a:moveTo>
                    <a:pt x="181" y="123"/>
                  </a:moveTo>
                  <a:cubicBezTo>
                    <a:pt x="187" y="123"/>
                    <a:pt x="192" y="118"/>
                    <a:pt x="192" y="112"/>
                  </a:cubicBezTo>
                  <a:cubicBezTo>
                    <a:pt x="192" y="11"/>
                    <a:pt x="192" y="11"/>
                    <a:pt x="192" y="11"/>
                  </a:cubicBezTo>
                  <a:cubicBezTo>
                    <a:pt x="192" y="5"/>
                    <a:pt x="187" y="0"/>
                    <a:pt x="181" y="0"/>
                  </a:cubicBezTo>
                  <a:cubicBezTo>
                    <a:pt x="12" y="0"/>
                    <a:pt x="12" y="0"/>
                    <a:pt x="12" y="0"/>
                  </a:cubicBezTo>
                  <a:cubicBezTo>
                    <a:pt x="6" y="0"/>
                    <a:pt x="0" y="5"/>
                    <a:pt x="0" y="11"/>
                  </a:cubicBezTo>
                  <a:cubicBezTo>
                    <a:pt x="0" y="112"/>
                    <a:pt x="0" y="112"/>
                    <a:pt x="0" y="112"/>
                  </a:cubicBezTo>
                  <a:cubicBezTo>
                    <a:pt x="0" y="118"/>
                    <a:pt x="6" y="123"/>
                    <a:pt x="12" y="123"/>
                  </a:cubicBezTo>
                  <a:cubicBezTo>
                    <a:pt x="64" y="123"/>
                    <a:pt x="64" y="123"/>
                    <a:pt x="64" y="123"/>
                  </a:cubicBezTo>
                  <a:cubicBezTo>
                    <a:pt x="60" y="137"/>
                    <a:pt x="60" y="137"/>
                    <a:pt x="60" y="137"/>
                  </a:cubicBezTo>
                  <a:cubicBezTo>
                    <a:pt x="21" y="137"/>
                    <a:pt x="21" y="137"/>
                    <a:pt x="21" y="137"/>
                  </a:cubicBezTo>
                  <a:cubicBezTo>
                    <a:pt x="20" y="137"/>
                    <a:pt x="19" y="138"/>
                    <a:pt x="18" y="139"/>
                  </a:cubicBezTo>
                  <a:cubicBezTo>
                    <a:pt x="1" y="188"/>
                    <a:pt x="1" y="188"/>
                    <a:pt x="1" y="188"/>
                  </a:cubicBezTo>
                  <a:cubicBezTo>
                    <a:pt x="0" y="189"/>
                    <a:pt x="0" y="190"/>
                    <a:pt x="1" y="190"/>
                  </a:cubicBezTo>
                  <a:cubicBezTo>
                    <a:pt x="2" y="191"/>
                    <a:pt x="2" y="192"/>
                    <a:pt x="3" y="192"/>
                  </a:cubicBezTo>
                  <a:cubicBezTo>
                    <a:pt x="190" y="192"/>
                    <a:pt x="190" y="192"/>
                    <a:pt x="190" y="192"/>
                  </a:cubicBezTo>
                  <a:cubicBezTo>
                    <a:pt x="191" y="192"/>
                    <a:pt x="191" y="191"/>
                    <a:pt x="192" y="190"/>
                  </a:cubicBezTo>
                  <a:cubicBezTo>
                    <a:pt x="192" y="190"/>
                    <a:pt x="193" y="189"/>
                    <a:pt x="192" y="188"/>
                  </a:cubicBezTo>
                  <a:cubicBezTo>
                    <a:pt x="175" y="139"/>
                    <a:pt x="175" y="139"/>
                    <a:pt x="175" y="139"/>
                  </a:cubicBezTo>
                  <a:cubicBezTo>
                    <a:pt x="174" y="138"/>
                    <a:pt x="173" y="137"/>
                    <a:pt x="172" y="137"/>
                  </a:cubicBezTo>
                  <a:cubicBezTo>
                    <a:pt x="132" y="137"/>
                    <a:pt x="132" y="137"/>
                    <a:pt x="132" y="137"/>
                  </a:cubicBezTo>
                  <a:cubicBezTo>
                    <a:pt x="128" y="123"/>
                    <a:pt x="128" y="123"/>
                    <a:pt x="128" y="123"/>
                  </a:cubicBezTo>
                  <a:lnTo>
                    <a:pt x="181" y="123"/>
                  </a:lnTo>
                  <a:close/>
                  <a:moveTo>
                    <a:pt x="6" y="112"/>
                  </a:moveTo>
                  <a:cubicBezTo>
                    <a:pt x="6" y="11"/>
                    <a:pt x="6" y="11"/>
                    <a:pt x="6" y="11"/>
                  </a:cubicBezTo>
                  <a:cubicBezTo>
                    <a:pt x="6" y="8"/>
                    <a:pt x="9" y="5"/>
                    <a:pt x="12" y="5"/>
                  </a:cubicBezTo>
                  <a:cubicBezTo>
                    <a:pt x="181" y="5"/>
                    <a:pt x="181" y="5"/>
                    <a:pt x="181" y="5"/>
                  </a:cubicBezTo>
                  <a:cubicBezTo>
                    <a:pt x="184" y="5"/>
                    <a:pt x="187" y="8"/>
                    <a:pt x="187" y="11"/>
                  </a:cubicBezTo>
                  <a:cubicBezTo>
                    <a:pt x="187" y="112"/>
                    <a:pt x="187" y="112"/>
                    <a:pt x="187" y="112"/>
                  </a:cubicBezTo>
                  <a:cubicBezTo>
                    <a:pt x="187" y="115"/>
                    <a:pt x="184" y="117"/>
                    <a:pt x="181" y="117"/>
                  </a:cubicBezTo>
                  <a:cubicBezTo>
                    <a:pt x="124" y="117"/>
                    <a:pt x="124" y="117"/>
                    <a:pt x="124" y="117"/>
                  </a:cubicBezTo>
                  <a:cubicBezTo>
                    <a:pt x="68" y="117"/>
                    <a:pt x="68" y="117"/>
                    <a:pt x="68" y="117"/>
                  </a:cubicBezTo>
                  <a:cubicBezTo>
                    <a:pt x="12" y="117"/>
                    <a:pt x="12" y="117"/>
                    <a:pt x="12" y="117"/>
                  </a:cubicBezTo>
                  <a:cubicBezTo>
                    <a:pt x="9" y="117"/>
                    <a:pt x="6" y="115"/>
                    <a:pt x="6" y="112"/>
                  </a:cubicBezTo>
                  <a:close/>
                  <a:moveTo>
                    <a:pt x="185" y="186"/>
                  </a:moveTo>
                  <a:cubicBezTo>
                    <a:pt x="8" y="186"/>
                    <a:pt x="8" y="186"/>
                    <a:pt x="8" y="186"/>
                  </a:cubicBezTo>
                  <a:cubicBezTo>
                    <a:pt x="23" y="143"/>
                    <a:pt x="23" y="143"/>
                    <a:pt x="23" y="143"/>
                  </a:cubicBezTo>
                  <a:cubicBezTo>
                    <a:pt x="62" y="143"/>
                    <a:pt x="62" y="143"/>
                    <a:pt x="62" y="143"/>
                  </a:cubicBezTo>
                  <a:cubicBezTo>
                    <a:pt x="130" y="143"/>
                    <a:pt x="130" y="143"/>
                    <a:pt x="130" y="143"/>
                  </a:cubicBezTo>
                  <a:cubicBezTo>
                    <a:pt x="170" y="143"/>
                    <a:pt x="170" y="143"/>
                    <a:pt x="170" y="143"/>
                  </a:cubicBezTo>
                  <a:lnTo>
                    <a:pt x="185" y="186"/>
                  </a:lnTo>
                  <a:close/>
                  <a:moveTo>
                    <a:pt x="126" y="137"/>
                  </a:moveTo>
                  <a:cubicBezTo>
                    <a:pt x="66" y="137"/>
                    <a:pt x="66" y="137"/>
                    <a:pt x="66" y="137"/>
                  </a:cubicBezTo>
                  <a:cubicBezTo>
                    <a:pt x="70" y="123"/>
                    <a:pt x="70" y="123"/>
                    <a:pt x="70" y="123"/>
                  </a:cubicBezTo>
                  <a:cubicBezTo>
                    <a:pt x="122" y="123"/>
                    <a:pt x="122" y="123"/>
                    <a:pt x="122" y="123"/>
                  </a:cubicBezTo>
                  <a:lnTo>
                    <a:pt x="126"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96">
              <a:extLst>
                <a:ext uri="{FF2B5EF4-FFF2-40B4-BE49-F238E27FC236}">
                  <a16:creationId xmlns:a16="http://schemas.microsoft.com/office/drawing/2014/main" id="{5DDE8517-5D97-3F44-A46B-C5DA15F20510}"/>
                </a:ext>
              </a:extLst>
            </p:cNvPr>
            <p:cNvSpPr>
              <a:spLocks noEditPoints="1"/>
            </p:cNvSpPr>
            <p:nvPr/>
          </p:nvSpPr>
          <p:spPr bwMode="auto">
            <a:xfrm>
              <a:off x="6167438" y="4718050"/>
              <a:ext cx="439737" cy="249237"/>
            </a:xfrm>
            <a:custGeom>
              <a:avLst/>
              <a:gdLst>
                <a:gd name="T0" fmla="*/ 157 w 157"/>
                <a:gd name="T1" fmla="*/ 86 h 89"/>
                <a:gd name="T2" fmla="*/ 157 w 157"/>
                <a:gd name="T3" fmla="*/ 3 h 89"/>
                <a:gd name="T4" fmla="*/ 154 w 157"/>
                <a:gd name="T5" fmla="*/ 0 h 89"/>
                <a:gd name="T6" fmla="*/ 3 w 157"/>
                <a:gd name="T7" fmla="*/ 0 h 89"/>
                <a:gd name="T8" fmla="*/ 0 w 157"/>
                <a:gd name="T9" fmla="*/ 3 h 89"/>
                <a:gd name="T10" fmla="*/ 0 w 157"/>
                <a:gd name="T11" fmla="*/ 86 h 89"/>
                <a:gd name="T12" fmla="*/ 3 w 157"/>
                <a:gd name="T13" fmla="*/ 89 h 89"/>
                <a:gd name="T14" fmla="*/ 154 w 157"/>
                <a:gd name="T15" fmla="*/ 89 h 89"/>
                <a:gd name="T16" fmla="*/ 157 w 157"/>
                <a:gd name="T17" fmla="*/ 86 h 89"/>
                <a:gd name="T18" fmla="*/ 151 w 157"/>
                <a:gd name="T19" fmla="*/ 83 h 89"/>
                <a:gd name="T20" fmla="*/ 6 w 157"/>
                <a:gd name="T21" fmla="*/ 83 h 89"/>
                <a:gd name="T22" fmla="*/ 6 w 157"/>
                <a:gd name="T23" fmla="*/ 6 h 89"/>
                <a:gd name="T24" fmla="*/ 151 w 157"/>
                <a:gd name="T25" fmla="*/ 6 h 89"/>
                <a:gd name="T26" fmla="*/ 151 w 157"/>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89">
                  <a:moveTo>
                    <a:pt x="157" y="86"/>
                  </a:moveTo>
                  <a:cubicBezTo>
                    <a:pt x="157" y="3"/>
                    <a:pt x="157" y="3"/>
                    <a:pt x="157" y="3"/>
                  </a:cubicBezTo>
                  <a:cubicBezTo>
                    <a:pt x="157" y="1"/>
                    <a:pt x="156" y="0"/>
                    <a:pt x="154" y="0"/>
                  </a:cubicBezTo>
                  <a:cubicBezTo>
                    <a:pt x="3" y="0"/>
                    <a:pt x="3" y="0"/>
                    <a:pt x="3" y="0"/>
                  </a:cubicBezTo>
                  <a:cubicBezTo>
                    <a:pt x="1" y="0"/>
                    <a:pt x="0" y="1"/>
                    <a:pt x="0" y="3"/>
                  </a:cubicBezTo>
                  <a:cubicBezTo>
                    <a:pt x="0" y="86"/>
                    <a:pt x="0" y="86"/>
                    <a:pt x="0" y="86"/>
                  </a:cubicBezTo>
                  <a:cubicBezTo>
                    <a:pt x="0" y="88"/>
                    <a:pt x="1" y="89"/>
                    <a:pt x="3" y="89"/>
                  </a:cubicBezTo>
                  <a:cubicBezTo>
                    <a:pt x="154" y="89"/>
                    <a:pt x="154" y="89"/>
                    <a:pt x="154" y="89"/>
                  </a:cubicBezTo>
                  <a:cubicBezTo>
                    <a:pt x="156" y="89"/>
                    <a:pt x="157" y="88"/>
                    <a:pt x="157" y="86"/>
                  </a:cubicBezTo>
                  <a:close/>
                  <a:moveTo>
                    <a:pt x="151" y="83"/>
                  </a:moveTo>
                  <a:cubicBezTo>
                    <a:pt x="6" y="83"/>
                    <a:pt x="6" y="83"/>
                    <a:pt x="6" y="83"/>
                  </a:cubicBezTo>
                  <a:cubicBezTo>
                    <a:pt x="6" y="6"/>
                    <a:pt x="6" y="6"/>
                    <a:pt x="6" y="6"/>
                  </a:cubicBezTo>
                  <a:cubicBezTo>
                    <a:pt x="151" y="6"/>
                    <a:pt x="151" y="6"/>
                    <a:pt x="151" y="6"/>
                  </a:cubicBezTo>
                  <a:lnTo>
                    <a:pt x="151"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6">
            <a:extLst>
              <a:ext uri="{FF2B5EF4-FFF2-40B4-BE49-F238E27FC236}">
                <a16:creationId xmlns:a16="http://schemas.microsoft.com/office/drawing/2014/main" id="{B4904BE1-78A6-1144-8E56-0FECEEFDEF59}"/>
              </a:ext>
            </a:extLst>
          </p:cNvPr>
          <p:cNvGrpSpPr>
            <a:grpSpLocks noChangeAspect="1"/>
          </p:cNvGrpSpPr>
          <p:nvPr/>
        </p:nvGrpSpPr>
        <p:grpSpPr>
          <a:xfrm>
            <a:off x="7391470" y="3315031"/>
            <a:ext cx="761886" cy="761885"/>
            <a:chOff x="1597025" y="3462338"/>
            <a:chExt cx="303212" cy="303212"/>
          </a:xfrm>
          <a:solidFill>
            <a:schemeClr val="bg2"/>
          </a:solidFill>
        </p:grpSpPr>
        <p:sp>
          <p:nvSpPr>
            <p:cNvPr id="48" name="Freeform 473">
              <a:extLst>
                <a:ext uri="{FF2B5EF4-FFF2-40B4-BE49-F238E27FC236}">
                  <a16:creationId xmlns:a16="http://schemas.microsoft.com/office/drawing/2014/main" id="{16291AFE-CD4F-084C-AAF4-25555E95A4E0}"/>
                </a:ext>
              </a:extLst>
            </p:cNvPr>
            <p:cNvSpPr>
              <a:spLocks noEditPoints="1"/>
            </p:cNvSpPr>
            <p:nvPr/>
          </p:nvSpPr>
          <p:spPr bwMode="auto">
            <a:xfrm>
              <a:off x="1597025" y="3462338"/>
              <a:ext cx="303212" cy="303212"/>
            </a:xfrm>
            <a:custGeom>
              <a:avLst/>
              <a:gdLst>
                <a:gd name="T0" fmla="*/ 3 w 192"/>
                <a:gd name="T1" fmla="*/ 0 h 192"/>
                <a:gd name="T2" fmla="*/ 0 w 192"/>
                <a:gd name="T3" fmla="*/ 158 h 192"/>
                <a:gd name="T4" fmla="*/ 39 w 192"/>
                <a:gd name="T5" fmla="*/ 161 h 192"/>
                <a:gd name="T6" fmla="*/ 45 w 192"/>
                <a:gd name="T7" fmla="*/ 192 h 192"/>
                <a:gd name="T8" fmla="*/ 153 w 192"/>
                <a:gd name="T9" fmla="*/ 185 h 192"/>
                <a:gd name="T10" fmla="*/ 189 w 192"/>
                <a:gd name="T11" fmla="*/ 161 h 192"/>
                <a:gd name="T12" fmla="*/ 192 w 192"/>
                <a:gd name="T13" fmla="*/ 3 h 192"/>
                <a:gd name="T14" fmla="*/ 147 w 192"/>
                <a:gd name="T15" fmla="*/ 185 h 192"/>
                <a:gd name="T16" fmla="*/ 45 w 192"/>
                <a:gd name="T17" fmla="*/ 186 h 192"/>
                <a:gd name="T18" fmla="*/ 44 w 192"/>
                <a:gd name="T19" fmla="*/ 115 h 192"/>
                <a:gd name="T20" fmla="*/ 146 w 192"/>
                <a:gd name="T21" fmla="*/ 114 h 192"/>
                <a:gd name="T22" fmla="*/ 147 w 192"/>
                <a:gd name="T23" fmla="*/ 185 h 192"/>
                <a:gd name="T24" fmla="*/ 84 w 192"/>
                <a:gd name="T25" fmla="*/ 74 h 192"/>
                <a:gd name="T26" fmla="*/ 73 w 192"/>
                <a:gd name="T27" fmla="*/ 108 h 192"/>
                <a:gd name="T28" fmla="*/ 60 w 192"/>
                <a:gd name="T29" fmla="*/ 80 h 192"/>
                <a:gd name="T30" fmla="*/ 111 w 192"/>
                <a:gd name="T31" fmla="*/ 60 h 192"/>
                <a:gd name="T32" fmla="*/ 132 w 192"/>
                <a:gd name="T33" fmla="*/ 108 h 192"/>
                <a:gd name="T34" fmla="*/ 118 w 192"/>
                <a:gd name="T35" fmla="*/ 84 h 192"/>
                <a:gd name="T36" fmla="*/ 112 w 192"/>
                <a:gd name="T37" fmla="*/ 84 h 192"/>
                <a:gd name="T38" fmla="*/ 79 w 192"/>
                <a:gd name="T39" fmla="*/ 108 h 192"/>
                <a:gd name="T40" fmla="*/ 84 w 192"/>
                <a:gd name="T41" fmla="*/ 79 h 192"/>
                <a:gd name="T42" fmla="*/ 112 w 192"/>
                <a:gd name="T43" fmla="*/ 84 h 192"/>
                <a:gd name="T44" fmla="*/ 153 w 192"/>
                <a:gd name="T45" fmla="*/ 155 h 192"/>
                <a:gd name="T46" fmla="*/ 146 w 192"/>
                <a:gd name="T47" fmla="*/ 108 h 192"/>
                <a:gd name="T48" fmla="*/ 137 w 192"/>
                <a:gd name="T49" fmla="*/ 80 h 192"/>
                <a:gd name="T50" fmla="*/ 80 w 192"/>
                <a:gd name="T51" fmla="*/ 54 h 192"/>
                <a:gd name="T52" fmla="*/ 54 w 192"/>
                <a:gd name="T53" fmla="*/ 108 h 192"/>
                <a:gd name="T54" fmla="*/ 39 w 192"/>
                <a:gd name="T55" fmla="*/ 115 h 192"/>
                <a:gd name="T56" fmla="*/ 6 w 192"/>
                <a:gd name="T57" fmla="*/ 155 h 192"/>
                <a:gd name="T58" fmla="*/ 186 w 192"/>
                <a:gd name="T59" fmla="*/ 33 h 192"/>
                <a:gd name="T60" fmla="*/ 186 w 192"/>
                <a:gd name="T61" fmla="*/ 27 h 192"/>
                <a:gd name="T62" fmla="*/ 6 w 192"/>
                <a:gd name="T63" fmla="*/ 6 h 192"/>
                <a:gd name="T64" fmla="*/ 186 w 192"/>
                <a:gd name="T65" fmla="*/ 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89" y="0"/>
                  </a:moveTo>
                  <a:cubicBezTo>
                    <a:pt x="3" y="0"/>
                    <a:pt x="3" y="0"/>
                    <a:pt x="3" y="0"/>
                  </a:cubicBezTo>
                  <a:cubicBezTo>
                    <a:pt x="1" y="0"/>
                    <a:pt x="0" y="1"/>
                    <a:pt x="0" y="3"/>
                  </a:cubicBezTo>
                  <a:cubicBezTo>
                    <a:pt x="0" y="158"/>
                    <a:pt x="0" y="158"/>
                    <a:pt x="0" y="158"/>
                  </a:cubicBezTo>
                  <a:cubicBezTo>
                    <a:pt x="0" y="159"/>
                    <a:pt x="1" y="161"/>
                    <a:pt x="3" y="161"/>
                  </a:cubicBezTo>
                  <a:cubicBezTo>
                    <a:pt x="39" y="161"/>
                    <a:pt x="39" y="161"/>
                    <a:pt x="39" y="161"/>
                  </a:cubicBezTo>
                  <a:cubicBezTo>
                    <a:pt x="39" y="185"/>
                    <a:pt x="39" y="185"/>
                    <a:pt x="39" y="185"/>
                  </a:cubicBezTo>
                  <a:cubicBezTo>
                    <a:pt x="39" y="189"/>
                    <a:pt x="42" y="192"/>
                    <a:pt x="45" y="192"/>
                  </a:cubicBezTo>
                  <a:cubicBezTo>
                    <a:pt x="146" y="192"/>
                    <a:pt x="146" y="192"/>
                    <a:pt x="146" y="192"/>
                  </a:cubicBezTo>
                  <a:cubicBezTo>
                    <a:pt x="150" y="192"/>
                    <a:pt x="153" y="189"/>
                    <a:pt x="153" y="185"/>
                  </a:cubicBezTo>
                  <a:cubicBezTo>
                    <a:pt x="153" y="161"/>
                    <a:pt x="153" y="161"/>
                    <a:pt x="153" y="161"/>
                  </a:cubicBezTo>
                  <a:cubicBezTo>
                    <a:pt x="189" y="161"/>
                    <a:pt x="189" y="161"/>
                    <a:pt x="189" y="161"/>
                  </a:cubicBezTo>
                  <a:cubicBezTo>
                    <a:pt x="190" y="161"/>
                    <a:pt x="192" y="159"/>
                    <a:pt x="192" y="158"/>
                  </a:cubicBezTo>
                  <a:cubicBezTo>
                    <a:pt x="192" y="3"/>
                    <a:pt x="192" y="3"/>
                    <a:pt x="192" y="3"/>
                  </a:cubicBezTo>
                  <a:cubicBezTo>
                    <a:pt x="192" y="1"/>
                    <a:pt x="190" y="0"/>
                    <a:pt x="189" y="0"/>
                  </a:cubicBezTo>
                  <a:close/>
                  <a:moveTo>
                    <a:pt x="147" y="185"/>
                  </a:moveTo>
                  <a:cubicBezTo>
                    <a:pt x="147" y="186"/>
                    <a:pt x="147" y="186"/>
                    <a:pt x="146" y="186"/>
                  </a:cubicBezTo>
                  <a:cubicBezTo>
                    <a:pt x="45" y="186"/>
                    <a:pt x="45" y="186"/>
                    <a:pt x="45" y="186"/>
                  </a:cubicBezTo>
                  <a:cubicBezTo>
                    <a:pt x="45" y="186"/>
                    <a:pt x="44" y="186"/>
                    <a:pt x="44" y="185"/>
                  </a:cubicBezTo>
                  <a:cubicBezTo>
                    <a:pt x="44" y="115"/>
                    <a:pt x="44" y="115"/>
                    <a:pt x="44" y="115"/>
                  </a:cubicBezTo>
                  <a:cubicBezTo>
                    <a:pt x="44" y="115"/>
                    <a:pt x="45" y="114"/>
                    <a:pt x="45" y="114"/>
                  </a:cubicBezTo>
                  <a:cubicBezTo>
                    <a:pt x="146" y="114"/>
                    <a:pt x="146" y="114"/>
                    <a:pt x="146" y="114"/>
                  </a:cubicBezTo>
                  <a:cubicBezTo>
                    <a:pt x="147" y="114"/>
                    <a:pt x="147" y="115"/>
                    <a:pt x="147" y="115"/>
                  </a:cubicBezTo>
                  <a:lnTo>
                    <a:pt x="147" y="185"/>
                  </a:lnTo>
                  <a:close/>
                  <a:moveTo>
                    <a:pt x="107" y="74"/>
                  </a:moveTo>
                  <a:cubicBezTo>
                    <a:pt x="84" y="74"/>
                    <a:pt x="84" y="74"/>
                    <a:pt x="84" y="74"/>
                  </a:cubicBezTo>
                  <a:cubicBezTo>
                    <a:pt x="78" y="74"/>
                    <a:pt x="73" y="78"/>
                    <a:pt x="73" y="84"/>
                  </a:cubicBezTo>
                  <a:cubicBezTo>
                    <a:pt x="73" y="108"/>
                    <a:pt x="73" y="108"/>
                    <a:pt x="73" y="108"/>
                  </a:cubicBezTo>
                  <a:cubicBezTo>
                    <a:pt x="60" y="108"/>
                    <a:pt x="60" y="108"/>
                    <a:pt x="60" y="108"/>
                  </a:cubicBezTo>
                  <a:cubicBezTo>
                    <a:pt x="60" y="80"/>
                    <a:pt x="60" y="80"/>
                    <a:pt x="60" y="80"/>
                  </a:cubicBezTo>
                  <a:cubicBezTo>
                    <a:pt x="60" y="69"/>
                    <a:pt x="69" y="60"/>
                    <a:pt x="80" y="60"/>
                  </a:cubicBezTo>
                  <a:cubicBezTo>
                    <a:pt x="111" y="60"/>
                    <a:pt x="111" y="60"/>
                    <a:pt x="111" y="60"/>
                  </a:cubicBezTo>
                  <a:cubicBezTo>
                    <a:pt x="122" y="60"/>
                    <a:pt x="132" y="69"/>
                    <a:pt x="132" y="80"/>
                  </a:cubicBezTo>
                  <a:cubicBezTo>
                    <a:pt x="132" y="108"/>
                    <a:pt x="132" y="108"/>
                    <a:pt x="132" y="108"/>
                  </a:cubicBezTo>
                  <a:cubicBezTo>
                    <a:pt x="118" y="108"/>
                    <a:pt x="118" y="108"/>
                    <a:pt x="118" y="108"/>
                  </a:cubicBezTo>
                  <a:cubicBezTo>
                    <a:pt x="118" y="84"/>
                    <a:pt x="118" y="84"/>
                    <a:pt x="118" y="84"/>
                  </a:cubicBezTo>
                  <a:cubicBezTo>
                    <a:pt x="118" y="78"/>
                    <a:pt x="113" y="74"/>
                    <a:pt x="107" y="74"/>
                  </a:cubicBezTo>
                  <a:close/>
                  <a:moveTo>
                    <a:pt x="112" y="84"/>
                  </a:moveTo>
                  <a:cubicBezTo>
                    <a:pt x="112" y="108"/>
                    <a:pt x="112" y="108"/>
                    <a:pt x="112" y="108"/>
                  </a:cubicBezTo>
                  <a:cubicBezTo>
                    <a:pt x="79" y="108"/>
                    <a:pt x="79" y="108"/>
                    <a:pt x="79" y="108"/>
                  </a:cubicBezTo>
                  <a:cubicBezTo>
                    <a:pt x="79" y="84"/>
                    <a:pt x="79" y="84"/>
                    <a:pt x="79" y="84"/>
                  </a:cubicBezTo>
                  <a:cubicBezTo>
                    <a:pt x="79" y="82"/>
                    <a:pt x="81" y="79"/>
                    <a:pt x="84" y="79"/>
                  </a:cubicBezTo>
                  <a:cubicBezTo>
                    <a:pt x="107" y="79"/>
                    <a:pt x="107" y="79"/>
                    <a:pt x="107" y="79"/>
                  </a:cubicBezTo>
                  <a:cubicBezTo>
                    <a:pt x="110" y="79"/>
                    <a:pt x="112" y="82"/>
                    <a:pt x="112" y="84"/>
                  </a:cubicBezTo>
                  <a:close/>
                  <a:moveTo>
                    <a:pt x="186" y="155"/>
                  </a:moveTo>
                  <a:cubicBezTo>
                    <a:pt x="153" y="155"/>
                    <a:pt x="153" y="155"/>
                    <a:pt x="153" y="155"/>
                  </a:cubicBezTo>
                  <a:cubicBezTo>
                    <a:pt x="153" y="115"/>
                    <a:pt x="153" y="115"/>
                    <a:pt x="153" y="115"/>
                  </a:cubicBezTo>
                  <a:cubicBezTo>
                    <a:pt x="153" y="111"/>
                    <a:pt x="150" y="108"/>
                    <a:pt x="146" y="108"/>
                  </a:cubicBezTo>
                  <a:cubicBezTo>
                    <a:pt x="137" y="108"/>
                    <a:pt x="137" y="108"/>
                    <a:pt x="137" y="108"/>
                  </a:cubicBezTo>
                  <a:cubicBezTo>
                    <a:pt x="137" y="80"/>
                    <a:pt x="137" y="80"/>
                    <a:pt x="137" y="80"/>
                  </a:cubicBezTo>
                  <a:cubicBezTo>
                    <a:pt x="137" y="66"/>
                    <a:pt x="126" y="54"/>
                    <a:pt x="111" y="54"/>
                  </a:cubicBezTo>
                  <a:cubicBezTo>
                    <a:pt x="80" y="54"/>
                    <a:pt x="80" y="54"/>
                    <a:pt x="80" y="54"/>
                  </a:cubicBezTo>
                  <a:cubicBezTo>
                    <a:pt x="66" y="54"/>
                    <a:pt x="54" y="66"/>
                    <a:pt x="54" y="80"/>
                  </a:cubicBezTo>
                  <a:cubicBezTo>
                    <a:pt x="54" y="108"/>
                    <a:pt x="54" y="108"/>
                    <a:pt x="54" y="108"/>
                  </a:cubicBezTo>
                  <a:cubicBezTo>
                    <a:pt x="45" y="108"/>
                    <a:pt x="45" y="108"/>
                    <a:pt x="45" y="108"/>
                  </a:cubicBezTo>
                  <a:cubicBezTo>
                    <a:pt x="42" y="108"/>
                    <a:pt x="39" y="111"/>
                    <a:pt x="39" y="115"/>
                  </a:cubicBezTo>
                  <a:cubicBezTo>
                    <a:pt x="39" y="155"/>
                    <a:pt x="39" y="155"/>
                    <a:pt x="39" y="155"/>
                  </a:cubicBezTo>
                  <a:cubicBezTo>
                    <a:pt x="6" y="155"/>
                    <a:pt x="6" y="155"/>
                    <a:pt x="6" y="155"/>
                  </a:cubicBezTo>
                  <a:cubicBezTo>
                    <a:pt x="6" y="33"/>
                    <a:pt x="6" y="33"/>
                    <a:pt x="6" y="33"/>
                  </a:cubicBezTo>
                  <a:cubicBezTo>
                    <a:pt x="186" y="33"/>
                    <a:pt x="186" y="33"/>
                    <a:pt x="186" y="33"/>
                  </a:cubicBezTo>
                  <a:lnTo>
                    <a:pt x="186" y="155"/>
                  </a:lnTo>
                  <a:close/>
                  <a:moveTo>
                    <a:pt x="186" y="27"/>
                  </a:moveTo>
                  <a:cubicBezTo>
                    <a:pt x="6" y="27"/>
                    <a:pt x="6" y="27"/>
                    <a:pt x="6" y="27"/>
                  </a:cubicBezTo>
                  <a:cubicBezTo>
                    <a:pt x="6" y="6"/>
                    <a:pt x="6" y="6"/>
                    <a:pt x="6" y="6"/>
                  </a:cubicBezTo>
                  <a:cubicBezTo>
                    <a:pt x="186" y="6"/>
                    <a:pt x="186" y="6"/>
                    <a:pt x="186" y="6"/>
                  </a:cubicBezTo>
                  <a:lnTo>
                    <a:pt x="18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74">
              <a:extLst>
                <a:ext uri="{FF2B5EF4-FFF2-40B4-BE49-F238E27FC236}">
                  <a16:creationId xmlns:a16="http://schemas.microsoft.com/office/drawing/2014/main" id="{25BBC368-46BB-614D-B534-707A9A1B280B}"/>
                </a:ext>
              </a:extLst>
            </p:cNvPr>
            <p:cNvSpPr>
              <a:spLocks/>
            </p:cNvSpPr>
            <p:nvPr/>
          </p:nvSpPr>
          <p:spPr bwMode="auto">
            <a:xfrm>
              <a:off x="1860550" y="3482975"/>
              <a:ext cx="9525" cy="9525"/>
            </a:xfrm>
            <a:custGeom>
              <a:avLst/>
              <a:gdLst>
                <a:gd name="T0" fmla="*/ 3 w 6"/>
                <a:gd name="T1" fmla="*/ 6 h 6"/>
                <a:gd name="T2" fmla="*/ 5 w 6"/>
                <a:gd name="T3" fmla="*/ 5 h 6"/>
                <a:gd name="T4" fmla="*/ 6 w 6"/>
                <a:gd name="T5" fmla="*/ 3 h 6"/>
                <a:gd name="T6" fmla="*/ 5 w 6"/>
                <a:gd name="T7" fmla="*/ 1 h 6"/>
                <a:gd name="T8" fmla="*/ 1 w 6"/>
                <a:gd name="T9" fmla="*/ 1 h 6"/>
                <a:gd name="T10" fmla="*/ 0 w 6"/>
                <a:gd name="T11" fmla="*/ 3 h 6"/>
                <a:gd name="T12" fmla="*/ 1 w 6"/>
                <a:gd name="T13" fmla="*/ 5 h 6"/>
                <a:gd name="T14" fmla="*/ 3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475">
              <a:extLst>
                <a:ext uri="{FF2B5EF4-FFF2-40B4-BE49-F238E27FC236}">
                  <a16:creationId xmlns:a16="http://schemas.microsoft.com/office/drawing/2014/main" id="{D649C5C5-AFBC-2A40-97A4-0F1D04A58997}"/>
                </a:ext>
              </a:extLst>
            </p:cNvPr>
            <p:cNvSpPr>
              <a:spLocks noChangeArrowheads="1"/>
            </p:cNvSpPr>
            <p:nvPr/>
          </p:nvSpPr>
          <p:spPr bwMode="auto">
            <a:xfrm>
              <a:off x="1836738" y="3482975"/>
              <a:ext cx="9525" cy="9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76">
              <a:extLst>
                <a:ext uri="{FF2B5EF4-FFF2-40B4-BE49-F238E27FC236}">
                  <a16:creationId xmlns:a16="http://schemas.microsoft.com/office/drawing/2014/main" id="{0F2EE767-DB47-3D40-B0B0-F60EDC04BE81}"/>
                </a:ext>
              </a:extLst>
            </p:cNvPr>
            <p:cNvSpPr>
              <a:spLocks/>
            </p:cNvSpPr>
            <p:nvPr/>
          </p:nvSpPr>
          <p:spPr bwMode="auto">
            <a:xfrm>
              <a:off x="1812925" y="3482975"/>
              <a:ext cx="7937" cy="9525"/>
            </a:xfrm>
            <a:custGeom>
              <a:avLst/>
              <a:gdLst>
                <a:gd name="T0" fmla="*/ 3 w 6"/>
                <a:gd name="T1" fmla="*/ 6 h 6"/>
                <a:gd name="T2" fmla="*/ 5 w 6"/>
                <a:gd name="T3" fmla="*/ 5 h 6"/>
                <a:gd name="T4" fmla="*/ 6 w 6"/>
                <a:gd name="T5" fmla="*/ 3 h 6"/>
                <a:gd name="T6" fmla="*/ 5 w 6"/>
                <a:gd name="T7" fmla="*/ 1 h 6"/>
                <a:gd name="T8" fmla="*/ 1 w 6"/>
                <a:gd name="T9" fmla="*/ 1 h 6"/>
                <a:gd name="T10" fmla="*/ 0 w 6"/>
                <a:gd name="T11" fmla="*/ 3 h 6"/>
                <a:gd name="T12" fmla="*/ 1 w 6"/>
                <a:gd name="T13" fmla="*/ 5 h 6"/>
                <a:gd name="T14" fmla="*/ 3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6"/>
                  </a:moveTo>
                  <a:cubicBezTo>
                    <a:pt x="4" y="6"/>
                    <a:pt x="5" y="6"/>
                    <a:pt x="5" y="5"/>
                  </a:cubicBezTo>
                  <a:cubicBezTo>
                    <a:pt x="6" y="5"/>
                    <a:pt x="6" y="4"/>
                    <a:pt x="6" y="3"/>
                  </a:cubicBezTo>
                  <a:cubicBezTo>
                    <a:pt x="6" y="3"/>
                    <a:pt x="6" y="2"/>
                    <a:pt x="5" y="1"/>
                  </a:cubicBezTo>
                  <a:cubicBezTo>
                    <a:pt x="4" y="0"/>
                    <a:pt x="2" y="0"/>
                    <a:pt x="1" y="1"/>
                  </a:cubicBezTo>
                  <a:cubicBezTo>
                    <a:pt x="1" y="2"/>
                    <a:pt x="0" y="3"/>
                    <a:pt x="0" y="3"/>
                  </a:cubicBezTo>
                  <a:cubicBezTo>
                    <a:pt x="0" y="4"/>
                    <a:pt x="1" y="5"/>
                    <a:pt x="1" y="5"/>
                  </a:cubicBezTo>
                  <a:cubicBezTo>
                    <a:pt x="2" y="6"/>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77">
              <a:extLst>
                <a:ext uri="{FF2B5EF4-FFF2-40B4-BE49-F238E27FC236}">
                  <a16:creationId xmlns:a16="http://schemas.microsoft.com/office/drawing/2014/main" id="{42915511-AC1D-7341-AB6A-F252EFCCF8B7}"/>
                </a:ext>
              </a:extLst>
            </p:cNvPr>
            <p:cNvSpPr>
              <a:spLocks noEditPoints="1"/>
            </p:cNvSpPr>
            <p:nvPr/>
          </p:nvSpPr>
          <p:spPr bwMode="auto">
            <a:xfrm>
              <a:off x="1725613" y="3662363"/>
              <a:ext cx="44450" cy="74612"/>
            </a:xfrm>
            <a:custGeom>
              <a:avLst/>
              <a:gdLst>
                <a:gd name="T0" fmla="*/ 14 w 28"/>
                <a:gd name="T1" fmla="*/ 0 h 48"/>
                <a:gd name="T2" fmla="*/ 0 w 28"/>
                <a:gd name="T3" fmla="*/ 14 h 48"/>
                <a:gd name="T4" fmla="*/ 4 w 28"/>
                <a:gd name="T5" fmla="*/ 23 h 48"/>
                <a:gd name="T6" fmla="*/ 0 w 28"/>
                <a:gd name="T7" fmla="*/ 45 h 48"/>
                <a:gd name="T8" fmla="*/ 1 w 28"/>
                <a:gd name="T9" fmla="*/ 47 h 48"/>
                <a:gd name="T10" fmla="*/ 3 w 28"/>
                <a:gd name="T11" fmla="*/ 48 h 48"/>
                <a:gd name="T12" fmla="*/ 25 w 28"/>
                <a:gd name="T13" fmla="*/ 48 h 48"/>
                <a:gd name="T14" fmla="*/ 27 w 28"/>
                <a:gd name="T15" fmla="*/ 47 h 48"/>
                <a:gd name="T16" fmla="*/ 27 w 28"/>
                <a:gd name="T17" fmla="*/ 45 h 48"/>
                <a:gd name="T18" fmla="*/ 23 w 28"/>
                <a:gd name="T19" fmla="*/ 23 h 48"/>
                <a:gd name="T20" fmla="*/ 28 w 28"/>
                <a:gd name="T21" fmla="*/ 14 h 48"/>
                <a:gd name="T22" fmla="*/ 14 w 28"/>
                <a:gd name="T23" fmla="*/ 0 h 48"/>
                <a:gd name="T24" fmla="*/ 17 w 28"/>
                <a:gd name="T25" fmla="*/ 22 h 48"/>
                <a:gd name="T26" fmla="*/ 21 w 28"/>
                <a:gd name="T27" fmla="*/ 43 h 48"/>
                <a:gd name="T28" fmla="*/ 6 w 28"/>
                <a:gd name="T29" fmla="*/ 43 h 48"/>
                <a:gd name="T30" fmla="*/ 10 w 28"/>
                <a:gd name="T31" fmla="*/ 22 h 48"/>
                <a:gd name="T32" fmla="*/ 9 w 28"/>
                <a:gd name="T33" fmla="*/ 20 h 48"/>
                <a:gd name="T34" fmla="*/ 6 w 28"/>
                <a:gd name="T35" fmla="*/ 14 h 48"/>
                <a:gd name="T36" fmla="*/ 14 w 28"/>
                <a:gd name="T37" fmla="*/ 6 h 48"/>
                <a:gd name="T38" fmla="*/ 22 w 28"/>
                <a:gd name="T39" fmla="*/ 14 h 48"/>
                <a:gd name="T40" fmla="*/ 19 w 28"/>
                <a:gd name="T41" fmla="*/ 20 h 48"/>
                <a:gd name="T42" fmla="*/ 17 w 28"/>
                <a:gd name="T43"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8">
                  <a:moveTo>
                    <a:pt x="14" y="0"/>
                  </a:moveTo>
                  <a:cubicBezTo>
                    <a:pt x="6" y="0"/>
                    <a:pt x="0" y="6"/>
                    <a:pt x="0" y="14"/>
                  </a:cubicBezTo>
                  <a:cubicBezTo>
                    <a:pt x="0" y="17"/>
                    <a:pt x="1" y="21"/>
                    <a:pt x="4" y="23"/>
                  </a:cubicBezTo>
                  <a:cubicBezTo>
                    <a:pt x="0" y="45"/>
                    <a:pt x="0" y="45"/>
                    <a:pt x="0" y="45"/>
                  </a:cubicBezTo>
                  <a:cubicBezTo>
                    <a:pt x="0" y="46"/>
                    <a:pt x="0" y="47"/>
                    <a:pt x="1" y="47"/>
                  </a:cubicBezTo>
                  <a:cubicBezTo>
                    <a:pt x="1" y="48"/>
                    <a:pt x="2" y="48"/>
                    <a:pt x="3" y="48"/>
                  </a:cubicBezTo>
                  <a:cubicBezTo>
                    <a:pt x="25" y="48"/>
                    <a:pt x="25" y="48"/>
                    <a:pt x="25" y="48"/>
                  </a:cubicBezTo>
                  <a:cubicBezTo>
                    <a:pt x="25" y="48"/>
                    <a:pt x="26" y="48"/>
                    <a:pt x="27" y="47"/>
                  </a:cubicBezTo>
                  <a:cubicBezTo>
                    <a:pt x="27" y="47"/>
                    <a:pt x="28" y="46"/>
                    <a:pt x="27" y="45"/>
                  </a:cubicBezTo>
                  <a:cubicBezTo>
                    <a:pt x="23" y="23"/>
                    <a:pt x="23" y="23"/>
                    <a:pt x="23" y="23"/>
                  </a:cubicBezTo>
                  <a:cubicBezTo>
                    <a:pt x="26" y="21"/>
                    <a:pt x="28" y="17"/>
                    <a:pt x="28" y="14"/>
                  </a:cubicBezTo>
                  <a:cubicBezTo>
                    <a:pt x="28" y="6"/>
                    <a:pt x="21" y="0"/>
                    <a:pt x="14" y="0"/>
                  </a:cubicBezTo>
                  <a:close/>
                  <a:moveTo>
                    <a:pt x="17" y="22"/>
                  </a:moveTo>
                  <a:cubicBezTo>
                    <a:pt x="21" y="43"/>
                    <a:pt x="21" y="43"/>
                    <a:pt x="21" y="43"/>
                  </a:cubicBezTo>
                  <a:cubicBezTo>
                    <a:pt x="6" y="43"/>
                    <a:pt x="6" y="43"/>
                    <a:pt x="6" y="43"/>
                  </a:cubicBezTo>
                  <a:cubicBezTo>
                    <a:pt x="10" y="22"/>
                    <a:pt x="10" y="22"/>
                    <a:pt x="10" y="22"/>
                  </a:cubicBezTo>
                  <a:cubicBezTo>
                    <a:pt x="10" y="21"/>
                    <a:pt x="10" y="20"/>
                    <a:pt x="9" y="20"/>
                  </a:cubicBezTo>
                  <a:cubicBezTo>
                    <a:pt x="7" y="18"/>
                    <a:pt x="6" y="16"/>
                    <a:pt x="6" y="14"/>
                  </a:cubicBezTo>
                  <a:cubicBezTo>
                    <a:pt x="6" y="9"/>
                    <a:pt x="9" y="6"/>
                    <a:pt x="14" y="6"/>
                  </a:cubicBezTo>
                  <a:cubicBezTo>
                    <a:pt x="18" y="6"/>
                    <a:pt x="22" y="9"/>
                    <a:pt x="22" y="14"/>
                  </a:cubicBezTo>
                  <a:cubicBezTo>
                    <a:pt x="22" y="16"/>
                    <a:pt x="21" y="18"/>
                    <a:pt x="19" y="20"/>
                  </a:cubicBezTo>
                  <a:cubicBezTo>
                    <a:pt x="18" y="20"/>
                    <a:pt x="17" y="21"/>
                    <a:pt x="1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6DDA86C9-7FF4-BF47-8FEE-CA90F79FEE9A}"/>
              </a:ext>
            </a:extLst>
          </p:cNvPr>
          <p:cNvGrpSpPr/>
          <p:nvPr/>
        </p:nvGrpSpPr>
        <p:grpSpPr>
          <a:xfrm>
            <a:off x="7426184" y="5026786"/>
            <a:ext cx="754429" cy="607736"/>
            <a:chOff x="8174768" y="2801612"/>
            <a:chExt cx="567557" cy="457200"/>
          </a:xfrm>
          <a:solidFill>
            <a:schemeClr val="bg2"/>
          </a:solidFill>
        </p:grpSpPr>
        <p:sp>
          <p:nvSpPr>
            <p:cNvPr id="54" name="Freeform 565">
              <a:extLst>
                <a:ext uri="{FF2B5EF4-FFF2-40B4-BE49-F238E27FC236}">
                  <a16:creationId xmlns:a16="http://schemas.microsoft.com/office/drawing/2014/main" id="{CBC6E4C1-B9D9-144D-A5DF-2CA10315E714}"/>
                </a:ext>
              </a:extLst>
            </p:cNvPr>
            <p:cNvSpPr>
              <a:spLocks noEditPoints="1"/>
            </p:cNvSpPr>
            <p:nvPr/>
          </p:nvSpPr>
          <p:spPr bwMode="auto">
            <a:xfrm>
              <a:off x="8209451" y="2801612"/>
              <a:ext cx="532874" cy="302697"/>
            </a:xfrm>
            <a:custGeom>
              <a:avLst/>
              <a:gdLst>
                <a:gd name="T0" fmla="*/ 11 w 180"/>
                <a:gd name="T1" fmla="*/ 100 h 103"/>
                <a:gd name="T2" fmla="*/ 17 w 180"/>
                <a:gd name="T3" fmla="*/ 100 h 103"/>
                <a:gd name="T4" fmla="*/ 28 w 180"/>
                <a:gd name="T5" fmla="*/ 86 h 103"/>
                <a:gd name="T6" fmla="*/ 55 w 180"/>
                <a:gd name="T7" fmla="*/ 61 h 103"/>
                <a:gd name="T8" fmla="*/ 62 w 180"/>
                <a:gd name="T9" fmla="*/ 64 h 103"/>
                <a:gd name="T10" fmla="*/ 67 w 180"/>
                <a:gd name="T11" fmla="*/ 64 h 103"/>
                <a:gd name="T12" fmla="*/ 76 w 180"/>
                <a:gd name="T13" fmla="*/ 58 h 103"/>
                <a:gd name="T14" fmla="*/ 101 w 180"/>
                <a:gd name="T15" fmla="*/ 70 h 103"/>
                <a:gd name="T16" fmla="*/ 112 w 180"/>
                <a:gd name="T17" fmla="*/ 84 h 103"/>
                <a:gd name="T18" fmla="*/ 118 w 180"/>
                <a:gd name="T19" fmla="*/ 84 h 103"/>
                <a:gd name="T20" fmla="*/ 129 w 180"/>
                <a:gd name="T21" fmla="*/ 70 h 103"/>
                <a:gd name="T22" fmla="*/ 159 w 180"/>
                <a:gd name="T23" fmla="*/ 26 h 103"/>
                <a:gd name="T24" fmla="*/ 163 w 180"/>
                <a:gd name="T25" fmla="*/ 28 h 103"/>
                <a:gd name="T26" fmla="*/ 169 w 180"/>
                <a:gd name="T27" fmla="*/ 28 h 103"/>
                <a:gd name="T28" fmla="*/ 180 w 180"/>
                <a:gd name="T29" fmla="*/ 14 h 103"/>
                <a:gd name="T30" fmla="*/ 152 w 180"/>
                <a:gd name="T31" fmla="*/ 14 h 103"/>
                <a:gd name="T32" fmla="*/ 122 w 180"/>
                <a:gd name="T33" fmla="*/ 58 h 103"/>
                <a:gd name="T34" fmla="*/ 103 w 180"/>
                <a:gd name="T35" fmla="*/ 62 h 103"/>
                <a:gd name="T36" fmla="*/ 79 w 180"/>
                <a:gd name="T37" fmla="*/ 50 h 103"/>
                <a:gd name="T38" fmla="*/ 50 w 180"/>
                <a:gd name="T39" fmla="*/ 50 h 103"/>
                <a:gd name="T40" fmla="*/ 24 w 180"/>
                <a:gd name="T41" fmla="*/ 75 h 103"/>
                <a:gd name="T42" fmla="*/ 0 w 180"/>
                <a:gd name="T43" fmla="*/ 86 h 103"/>
                <a:gd name="T44" fmla="*/ 166 w 180"/>
                <a:gd name="T45" fmla="*/ 6 h 103"/>
                <a:gd name="T46" fmla="*/ 166 w 180"/>
                <a:gd name="T47" fmla="*/ 22 h 103"/>
                <a:gd name="T48" fmla="*/ 166 w 180"/>
                <a:gd name="T49" fmla="*/ 6 h 103"/>
                <a:gd name="T50" fmla="*/ 123 w 180"/>
                <a:gd name="T51" fmla="*/ 70 h 103"/>
                <a:gd name="T52" fmla="*/ 107 w 180"/>
                <a:gd name="T53" fmla="*/ 70 h 103"/>
                <a:gd name="T54" fmla="*/ 65 w 180"/>
                <a:gd name="T55" fmla="*/ 42 h 103"/>
                <a:gd name="T56" fmla="*/ 65 w 180"/>
                <a:gd name="T57" fmla="*/ 59 h 103"/>
                <a:gd name="T58" fmla="*/ 65 w 180"/>
                <a:gd name="T59" fmla="*/ 42 h 103"/>
                <a:gd name="T60" fmla="*/ 22 w 180"/>
                <a:gd name="T61" fmla="*/ 86 h 103"/>
                <a:gd name="T62" fmla="*/ 6 w 180"/>
                <a:gd name="T63"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03">
                  <a:moveTo>
                    <a:pt x="11" y="99"/>
                  </a:moveTo>
                  <a:cubicBezTo>
                    <a:pt x="11" y="100"/>
                    <a:pt x="11" y="100"/>
                    <a:pt x="11" y="100"/>
                  </a:cubicBezTo>
                  <a:cubicBezTo>
                    <a:pt x="11" y="101"/>
                    <a:pt x="12" y="103"/>
                    <a:pt x="14" y="103"/>
                  </a:cubicBezTo>
                  <a:cubicBezTo>
                    <a:pt x="16" y="103"/>
                    <a:pt x="17" y="101"/>
                    <a:pt x="17" y="100"/>
                  </a:cubicBezTo>
                  <a:cubicBezTo>
                    <a:pt x="17" y="99"/>
                    <a:pt x="17" y="99"/>
                    <a:pt x="17" y="99"/>
                  </a:cubicBezTo>
                  <a:cubicBezTo>
                    <a:pt x="23" y="98"/>
                    <a:pt x="28" y="92"/>
                    <a:pt x="28" y="86"/>
                  </a:cubicBezTo>
                  <a:cubicBezTo>
                    <a:pt x="28" y="84"/>
                    <a:pt x="28" y="82"/>
                    <a:pt x="27" y="80"/>
                  </a:cubicBezTo>
                  <a:cubicBezTo>
                    <a:pt x="55" y="61"/>
                    <a:pt x="55" y="61"/>
                    <a:pt x="55" y="61"/>
                  </a:cubicBezTo>
                  <a:cubicBezTo>
                    <a:pt x="57" y="62"/>
                    <a:pt x="59" y="64"/>
                    <a:pt x="62" y="64"/>
                  </a:cubicBezTo>
                  <a:cubicBezTo>
                    <a:pt x="62" y="64"/>
                    <a:pt x="62" y="64"/>
                    <a:pt x="62" y="64"/>
                  </a:cubicBezTo>
                  <a:cubicBezTo>
                    <a:pt x="62" y="66"/>
                    <a:pt x="63" y="67"/>
                    <a:pt x="65" y="67"/>
                  </a:cubicBezTo>
                  <a:cubicBezTo>
                    <a:pt x="66" y="67"/>
                    <a:pt x="67" y="66"/>
                    <a:pt x="67" y="64"/>
                  </a:cubicBezTo>
                  <a:cubicBezTo>
                    <a:pt x="67" y="64"/>
                    <a:pt x="67" y="64"/>
                    <a:pt x="67" y="64"/>
                  </a:cubicBezTo>
                  <a:cubicBezTo>
                    <a:pt x="71" y="63"/>
                    <a:pt x="74" y="61"/>
                    <a:pt x="76" y="58"/>
                  </a:cubicBezTo>
                  <a:cubicBezTo>
                    <a:pt x="101" y="68"/>
                    <a:pt x="101" y="68"/>
                    <a:pt x="101" y="68"/>
                  </a:cubicBezTo>
                  <a:cubicBezTo>
                    <a:pt x="101" y="69"/>
                    <a:pt x="101" y="69"/>
                    <a:pt x="101" y="70"/>
                  </a:cubicBezTo>
                  <a:cubicBezTo>
                    <a:pt x="101" y="77"/>
                    <a:pt x="106" y="83"/>
                    <a:pt x="112" y="84"/>
                  </a:cubicBezTo>
                  <a:cubicBezTo>
                    <a:pt x="112" y="84"/>
                    <a:pt x="112" y="84"/>
                    <a:pt x="112" y="84"/>
                  </a:cubicBezTo>
                  <a:cubicBezTo>
                    <a:pt x="112" y="86"/>
                    <a:pt x="114" y="87"/>
                    <a:pt x="115" y="87"/>
                  </a:cubicBezTo>
                  <a:cubicBezTo>
                    <a:pt x="117" y="87"/>
                    <a:pt x="118" y="86"/>
                    <a:pt x="118" y="84"/>
                  </a:cubicBezTo>
                  <a:cubicBezTo>
                    <a:pt x="118" y="84"/>
                    <a:pt x="118" y="84"/>
                    <a:pt x="118" y="84"/>
                  </a:cubicBezTo>
                  <a:cubicBezTo>
                    <a:pt x="124" y="83"/>
                    <a:pt x="129" y="77"/>
                    <a:pt x="129" y="70"/>
                  </a:cubicBezTo>
                  <a:cubicBezTo>
                    <a:pt x="129" y="67"/>
                    <a:pt x="128" y="64"/>
                    <a:pt x="127" y="62"/>
                  </a:cubicBezTo>
                  <a:cubicBezTo>
                    <a:pt x="159" y="26"/>
                    <a:pt x="159" y="26"/>
                    <a:pt x="159" y="26"/>
                  </a:cubicBezTo>
                  <a:cubicBezTo>
                    <a:pt x="160" y="27"/>
                    <a:pt x="161" y="27"/>
                    <a:pt x="163" y="28"/>
                  </a:cubicBezTo>
                  <a:cubicBezTo>
                    <a:pt x="163" y="28"/>
                    <a:pt x="163" y="28"/>
                    <a:pt x="163" y="28"/>
                  </a:cubicBezTo>
                  <a:cubicBezTo>
                    <a:pt x="163" y="30"/>
                    <a:pt x="164" y="31"/>
                    <a:pt x="166" y="31"/>
                  </a:cubicBezTo>
                  <a:cubicBezTo>
                    <a:pt x="167" y="31"/>
                    <a:pt x="169" y="30"/>
                    <a:pt x="169" y="28"/>
                  </a:cubicBezTo>
                  <a:cubicBezTo>
                    <a:pt x="169" y="28"/>
                    <a:pt x="169" y="28"/>
                    <a:pt x="169" y="28"/>
                  </a:cubicBezTo>
                  <a:cubicBezTo>
                    <a:pt x="175" y="26"/>
                    <a:pt x="180" y="21"/>
                    <a:pt x="180" y="14"/>
                  </a:cubicBezTo>
                  <a:cubicBezTo>
                    <a:pt x="180" y="6"/>
                    <a:pt x="174" y="0"/>
                    <a:pt x="166" y="0"/>
                  </a:cubicBezTo>
                  <a:cubicBezTo>
                    <a:pt x="158" y="0"/>
                    <a:pt x="152" y="6"/>
                    <a:pt x="152" y="14"/>
                  </a:cubicBezTo>
                  <a:cubicBezTo>
                    <a:pt x="152" y="17"/>
                    <a:pt x="153" y="20"/>
                    <a:pt x="154" y="22"/>
                  </a:cubicBezTo>
                  <a:cubicBezTo>
                    <a:pt x="122" y="58"/>
                    <a:pt x="122" y="58"/>
                    <a:pt x="122" y="58"/>
                  </a:cubicBezTo>
                  <a:cubicBezTo>
                    <a:pt x="120" y="57"/>
                    <a:pt x="118" y="56"/>
                    <a:pt x="115" y="56"/>
                  </a:cubicBezTo>
                  <a:cubicBezTo>
                    <a:pt x="110" y="56"/>
                    <a:pt x="106" y="59"/>
                    <a:pt x="103" y="62"/>
                  </a:cubicBezTo>
                  <a:cubicBezTo>
                    <a:pt x="78" y="53"/>
                    <a:pt x="78" y="53"/>
                    <a:pt x="78" y="53"/>
                  </a:cubicBezTo>
                  <a:cubicBezTo>
                    <a:pt x="79" y="52"/>
                    <a:pt x="79" y="51"/>
                    <a:pt x="79" y="50"/>
                  </a:cubicBezTo>
                  <a:cubicBezTo>
                    <a:pt x="79" y="43"/>
                    <a:pt x="72" y="36"/>
                    <a:pt x="65" y="36"/>
                  </a:cubicBezTo>
                  <a:cubicBezTo>
                    <a:pt x="57" y="36"/>
                    <a:pt x="50" y="43"/>
                    <a:pt x="50" y="50"/>
                  </a:cubicBezTo>
                  <a:cubicBezTo>
                    <a:pt x="50" y="52"/>
                    <a:pt x="51" y="54"/>
                    <a:pt x="52" y="56"/>
                  </a:cubicBezTo>
                  <a:cubicBezTo>
                    <a:pt x="24" y="75"/>
                    <a:pt x="24" y="75"/>
                    <a:pt x="24" y="75"/>
                  </a:cubicBezTo>
                  <a:cubicBezTo>
                    <a:pt x="21" y="73"/>
                    <a:pt x="18" y="72"/>
                    <a:pt x="14" y="72"/>
                  </a:cubicBezTo>
                  <a:cubicBezTo>
                    <a:pt x="6" y="72"/>
                    <a:pt x="0" y="78"/>
                    <a:pt x="0" y="86"/>
                  </a:cubicBezTo>
                  <a:cubicBezTo>
                    <a:pt x="0" y="92"/>
                    <a:pt x="5" y="98"/>
                    <a:pt x="11" y="99"/>
                  </a:cubicBezTo>
                  <a:close/>
                  <a:moveTo>
                    <a:pt x="166" y="6"/>
                  </a:moveTo>
                  <a:cubicBezTo>
                    <a:pt x="170" y="6"/>
                    <a:pt x="174" y="9"/>
                    <a:pt x="174" y="14"/>
                  </a:cubicBezTo>
                  <a:cubicBezTo>
                    <a:pt x="174" y="18"/>
                    <a:pt x="170" y="22"/>
                    <a:pt x="166" y="22"/>
                  </a:cubicBezTo>
                  <a:cubicBezTo>
                    <a:pt x="161" y="22"/>
                    <a:pt x="157" y="18"/>
                    <a:pt x="157" y="14"/>
                  </a:cubicBezTo>
                  <a:cubicBezTo>
                    <a:pt x="157" y="9"/>
                    <a:pt x="161" y="6"/>
                    <a:pt x="166" y="6"/>
                  </a:cubicBezTo>
                  <a:close/>
                  <a:moveTo>
                    <a:pt x="115" y="62"/>
                  </a:moveTo>
                  <a:cubicBezTo>
                    <a:pt x="120" y="62"/>
                    <a:pt x="123" y="66"/>
                    <a:pt x="123" y="70"/>
                  </a:cubicBezTo>
                  <a:cubicBezTo>
                    <a:pt x="123" y="75"/>
                    <a:pt x="120" y="78"/>
                    <a:pt x="115" y="78"/>
                  </a:cubicBezTo>
                  <a:cubicBezTo>
                    <a:pt x="111" y="78"/>
                    <a:pt x="107" y="75"/>
                    <a:pt x="107" y="70"/>
                  </a:cubicBezTo>
                  <a:cubicBezTo>
                    <a:pt x="107" y="66"/>
                    <a:pt x="111" y="62"/>
                    <a:pt x="115" y="62"/>
                  </a:cubicBezTo>
                  <a:close/>
                  <a:moveTo>
                    <a:pt x="65" y="42"/>
                  </a:moveTo>
                  <a:cubicBezTo>
                    <a:pt x="69" y="42"/>
                    <a:pt x="73" y="46"/>
                    <a:pt x="73" y="50"/>
                  </a:cubicBezTo>
                  <a:cubicBezTo>
                    <a:pt x="73" y="55"/>
                    <a:pt x="69" y="59"/>
                    <a:pt x="65" y="59"/>
                  </a:cubicBezTo>
                  <a:cubicBezTo>
                    <a:pt x="60" y="59"/>
                    <a:pt x="56" y="55"/>
                    <a:pt x="56" y="50"/>
                  </a:cubicBezTo>
                  <a:cubicBezTo>
                    <a:pt x="56" y="46"/>
                    <a:pt x="60" y="42"/>
                    <a:pt x="65" y="42"/>
                  </a:cubicBezTo>
                  <a:close/>
                  <a:moveTo>
                    <a:pt x="14" y="77"/>
                  </a:moveTo>
                  <a:cubicBezTo>
                    <a:pt x="19" y="77"/>
                    <a:pt x="22" y="81"/>
                    <a:pt x="22" y="86"/>
                  </a:cubicBezTo>
                  <a:cubicBezTo>
                    <a:pt x="22" y="90"/>
                    <a:pt x="19" y="94"/>
                    <a:pt x="14" y="94"/>
                  </a:cubicBezTo>
                  <a:cubicBezTo>
                    <a:pt x="9" y="94"/>
                    <a:pt x="6" y="90"/>
                    <a:pt x="6" y="86"/>
                  </a:cubicBezTo>
                  <a:cubicBezTo>
                    <a:pt x="6" y="81"/>
                    <a:pt x="9" y="77"/>
                    <a:pt x="1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84">
              <a:extLst>
                <a:ext uri="{FF2B5EF4-FFF2-40B4-BE49-F238E27FC236}">
                  <a16:creationId xmlns:a16="http://schemas.microsoft.com/office/drawing/2014/main" id="{6B79B410-1A24-4E4B-A195-06807095D460}"/>
                </a:ext>
              </a:extLst>
            </p:cNvPr>
            <p:cNvSpPr>
              <a:spLocks/>
            </p:cNvSpPr>
            <p:nvPr/>
          </p:nvSpPr>
          <p:spPr bwMode="auto">
            <a:xfrm>
              <a:off x="8174768" y="2801612"/>
              <a:ext cx="567557" cy="457200"/>
            </a:xfrm>
            <a:custGeom>
              <a:avLst/>
              <a:gdLst>
                <a:gd name="T0" fmla="*/ 189 w 192"/>
                <a:gd name="T1" fmla="*/ 149 h 155"/>
                <a:gd name="T2" fmla="*/ 6 w 192"/>
                <a:gd name="T3" fmla="*/ 149 h 155"/>
                <a:gd name="T4" fmla="*/ 6 w 192"/>
                <a:gd name="T5" fmla="*/ 3 h 155"/>
                <a:gd name="T6" fmla="*/ 3 w 192"/>
                <a:gd name="T7" fmla="*/ 0 h 155"/>
                <a:gd name="T8" fmla="*/ 0 w 192"/>
                <a:gd name="T9" fmla="*/ 3 h 155"/>
                <a:gd name="T10" fmla="*/ 0 w 192"/>
                <a:gd name="T11" fmla="*/ 152 h 155"/>
                <a:gd name="T12" fmla="*/ 3 w 192"/>
                <a:gd name="T13" fmla="*/ 155 h 155"/>
                <a:gd name="T14" fmla="*/ 189 w 192"/>
                <a:gd name="T15" fmla="*/ 155 h 155"/>
                <a:gd name="T16" fmla="*/ 192 w 192"/>
                <a:gd name="T17" fmla="*/ 152 h 155"/>
                <a:gd name="T18" fmla="*/ 189 w 192"/>
                <a:gd name="T19" fmla="*/ 1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55">
                  <a:moveTo>
                    <a:pt x="189" y="149"/>
                  </a:moveTo>
                  <a:cubicBezTo>
                    <a:pt x="6" y="149"/>
                    <a:pt x="6" y="149"/>
                    <a:pt x="6" y="149"/>
                  </a:cubicBezTo>
                  <a:cubicBezTo>
                    <a:pt x="6" y="3"/>
                    <a:pt x="6" y="3"/>
                    <a:pt x="6" y="3"/>
                  </a:cubicBezTo>
                  <a:cubicBezTo>
                    <a:pt x="6" y="1"/>
                    <a:pt x="4" y="0"/>
                    <a:pt x="3" y="0"/>
                  </a:cubicBezTo>
                  <a:cubicBezTo>
                    <a:pt x="1" y="0"/>
                    <a:pt x="0" y="1"/>
                    <a:pt x="0" y="3"/>
                  </a:cubicBezTo>
                  <a:cubicBezTo>
                    <a:pt x="0" y="152"/>
                    <a:pt x="0" y="152"/>
                    <a:pt x="0" y="152"/>
                  </a:cubicBezTo>
                  <a:cubicBezTo>
                    <a:pt x="0" y="153"/>
                    <a:pt x="1" y="155"/>
                    <a:pt x="3" y="155"/>
                  </a:cubicBezTo>
                  <a:cubicBezTo>
                    <a:pt x="189" y="155"/>
                    <a:pt x="189" y="155"/>
                    <a:pt x="189" y="155"/>
                  </a:cubicBezTo>
                  <a:cubicBezTo>
                    <a:pt x="191" y="155"/>
                    <a:pt x="192" y="153"/>
                    <a:pt x="192" y="152"/>
                  </a:cubicBezTo>
                  <a:cubicBezTo>
                    <a:pt x="192" y="150"/>
                    <a:pt x="191" y="149"/>
                    <a:pt x="189"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p:cNvSpPr txBox="1"/>
          <p:nvPr/>
        </p:nvSpPr>
        <p:spPr>
          <a:xfrm>
            <a:off x="6801476" y="6337862"/>
            <a:ext cx="5387349" cy="822418"/>
          </a:xfrm>
          <a:prstGeom prst="rect">
            <a:avLst/>
          </a:prstGeom>
          <a:noFill/>
        </p:spPr>
        <p:txBody>
          <a:bodyPr wrap="square" rtlCol="0">
            <a:noAutofit/>
          </a:bodyPr>
          <a:lstStyle/>
          <a:p>
            <a:pPr>
              <a:lnSpc>
                <a:spcPct val="90000"/>
              </a:lnSpc>
            </a:pPr>
            <a:r>
              <a:rPr lang="en-US" sz="1050" dirty="0">
                <a:solidFill>
                  <a:schemeClr val="bg2"/>
                </a:solidFill>
              </a:rPr>
              <a:t>The index lock occurs at the end of the business day, therefore the actual value received may be more or less than the value at the time of request. See CSI-512 for full details and business rules. </a:t>
            </a:r>
          </a:p>
        </p:txBody>
      </p:sp>
      <p:sp>
        <p:nvSpPr>
          <p:cNvPr id="5" name="TextBox 4"/>
          <p:cNvSpPr txBox="1"/>
          <p:nvPr/>
        </p:nvSpPr>
        <p:spPr>
          <a:xfrm>
            <a:off x="160891" y="4916563"/>
            <a:ext cx="6137717" cy="914400"/>
          </a:xfrm>
          <a:prstGeom prst="rect">
            <a:avLst/>
          </a:prstGeom>
          <a:noFill/>
        </p:spPr>
        <p:txBody>
          <a:bodyPr wrap="square" rtlCol="0">
            <a:noAutofit/>
          </a:bodyPr>
          <a:lstStyle/>
          <a:p>
            <a:pPr>
              <a:lnSpc>
                <a:spcPct val="90000"/>
              </a:lnSpc>
            </a:pPr>
            <a:r>
              <a:rPr lang="en-US" dirty="0"/>
              <a:t>Available on volatility controlled indexes: </a:t>
            </a:r>
          </a:p>
          <a:p>
            <a:pPr marL="342900" indent="-342900">
              <a:buFont typeface="Arial" panose="020B0604020202020204" pitchFamily="34" charset="0"/>
              <a:buChar char="•"/>
            </a:pPr>
            <a:r>
              <a:rPr lang="en-US" sz="2400" b="1" dirty="0"/>
              <a:t>Bloomberg US Dynamic Balance II ER Index</a:t>
            </a:r>
          </a:p>
          <a:p>
            <a:pPr marL="342900" indent="-342900">
              <a:buFont typeface="Arial" panose="020B0604020202020204" pitchFamily="34" charset="0"/>
              <a:buChar char="•"/>
            </a:pPr>
            <a:r>
              <a:rPr lang="en-US" sz="2400" b="1" dirty="0"/>
              <a:t>PIMCO Tactical Balanced ER Index</a:t>
            </a:r>
          </a:p>
          <a:p>
            <a:pPr marL="342900" indent="-342900">
              <a:buFont typeface="Arial" panose="020B0604020202020204" pitchFamily="34" charset="0"/>
              <a:buChar char="•"/>
            </a:pPr>
            <a:endParaRPr lang="en-US" sz="2400" b="1" dirty="0"/>
          </a:p>
          <a:p>
            <a:pPr marL="342900" indent="-342900">
              <a:lnSpc>
                <a:spcPct val="90000"/>
              </a:lnSpc>
              <a:buFont typeface="Arial" panose="020B0604020202020204" pitchFamily="34" charset="0"/>
              <a:buChar char="•"/>
            </a:pPr>
            <a:endParaRPr lang="en-US" dirty="0" err="1"/>
          </a:p>
        </p:txBody>
      </p:sp>
    </p:spTree>
    <p:custDataLst>
      <p:tags r:id="rId1"/>
    </p:custDataLst>
    <p:extLst>
      <p:ext uri="{BB962C8B-B14F-4D97-AF65-F5344CB8AC3E}">
        <p14:creationId xmlns:p14="http://schemas.microsoft.com/office/powerpoint/2010/main" val="174688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5346" y="4489616"/>
            <a:ext cx="6126480" cy="20501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7" name="Rectangle 16"/>
          <p:cNvSpPr/>
          <p:nvPr/>
        </p:nvSpPr>
        <p:spPr>
          <a:xfrm>
            <a:off x="745802" y="0"/>
            <a:ext cx="3482672" cy="5618066"/>
          </a:xfrm>
          <a:prstGeom prst="rect">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a:xfrm>
            <a:off x="941790" y="979151"/>
            <a:ext cx="3298851" cy="2564271"/>
          </a:xfrm>
          <a:noFill/>
        </p:spPr>
        <p:txBody>
          <a:bodyPr/>
          <a:lstStyle/>
          <a:p>
            <a:r>
              <a:rPr lang="en-US" sz="4400" b="1" dirty="0">
                <a:solidFill>
                  <a:schemeClr val="bg2"/>
                </a:solidFill>
              </a:rPr>
              <a:t>TWO</a:t>
            </a:r>
            <a:r>
              <a:rPr lang="en-US" sz="4400" dirty="0">
                <a:solidFill>
                  <a:schemeClr val="bg2"/>
                </a:solidFill>
              </a:rPr>
              <a:t> </a:t>
            </a:r>
            <a:r>
              <a:rPr lang="en-US" sz="4400" i="1" dirty="0">
                <a:solidFill>
                  <a:schemeClr val="bg2"/>
                </a:solidFill>
              </a:rPr>
              <a:t>ways</a:t>
            </a:r>
            <a:r>
              <a:rPr lang="en-US" sz="4400" dirty="0">
                <a:solidFill>
                  <a:schemeClr val="bg2"/>
                </a:solidFill>
              </a:rPr>
              <a:t> to LOCK IN A GAIN on an FIUL policy</a:t>
            </a:r>
            <a:endParaRPr lang="en-US" sz="3600" dirty="0">
              <a:solidFill>
                <a:schemeClr val="bg2"/>
              </a:solidFill>
            </a:endParaRPr>
          </a:p>
        </p:txBody>
      </p:sp>
      <p:sp>
        <p:nvSpPr>
          <p:cNvPr id="3" name="Slide Number Placeholder 2"/>
          <p:cNvSpPr>
            <a:spLocks noGrp="1"/>
          </p:cNvSpPr>
          <p:nvPr>
            <p:ph type="sldNum" sz="quarter" idx="11"/>
          </p:nvPr>
        </p:nvSpPr>
        <p:spPr/>
        <p:txBody>
          <a:bodyPr/>
          <a:lstStyle/>
          <a:p>
            <a:fld id="{67FC5CDF-15F9-4054-9F50-C9080AAD3281}" type="slidenum">
              <a:rPr lang="en-US" smtClean="0"/>
              <a:pPr/>
              <a:t>12</a:t>
            </a:fld>
            <a:endParaRPr lang="en-US" dirty="0"/>
          </a:p>
        </p:txBody>
      </p:sp>
      <p:sp>
        <p:nvSpPr>
          <p:cNvPr id="4" name="TextBox 3"/>
          <p:cNvSpPr txBox="1"/>
          <p:nvPr/>
        </p:nvSpPr>
        <p:spPr>
          <a:xfrm>
            <a:off x="5921591" y="663864"/>
            <a:ext cx="5127023" cy="1484055"/>
          </a:xfrm>
          <a:prstGeom prst="rect">
            <a:avLst/>
          </a:prstGeom>
          <a:noFill/>
        </p:spPr>
        <p:txBody>
          <a:bodyPr wrap="square" rtlCol="0">
            <a:noAutofit/>
          </a:bodyPr>
          <a:lstStyle/>
          <a:p>
            <a:pPr>
              <a:lnSpc>
                <a:spcPct val="90000"/>
              </a:lnSpc>
            </a:pPr>
            <a:r>
              <a:rPr lang="en-US" sz="3200" b="1" dirty="0"/>
              <a:t>Manual Lock</a:t>
            </a:r>
          </a:p>
          <a:p>
            <a:pPr>
              <a:lnSpc>
                <a:spcPct val="90000"/>
              </a:lnSpc>
            </a:pPr>
            <a:r>
              <a:rPr lang="en-US" sz="2400" dirty="0">
                <a:solidFill>
                  <a:schemeClr val="bg2">
                    <a:lumMod val="50000"/>
                  </a:schemeClr>
                </a:solidFill>
              </a:rPr>
              <a:t>Choose when to lock the index interest rate % during a crediting period</a:t>
            </a:r>
          </a:p>
          <a:p>
            <a:pPr>
              <a:lnSpc>
                <a:spcPct val="90000"/>
              </a:lnSpc>
            </a:pPr>
            <a:r>
              <a:rPr lang="en-US" sz="3200" dirty="0"/>
              <a:t> </a:t>
            </a:r>
            <a:endParaRPr lang="en-US" sz="3200" dirty="0">
              <a:solidFill>
                <a:schemeClr val="tx1"/>
              </a:solidFill>
            </a:endParaRPr>
          </a:p>
        </p:txBody>
      </p:sp>
      <p:sp>
        <p:nvSpPr>
          <p:cNvPr id="5" name="TextBox 4"/>
          <p:cNvSpPr txBox="1"/>
          <p:nvPr/>
        </p:nvSpPr>
        <p:spPr>
          <a:xfrm>
            <a:off x="5921591" y="2517105"/>
            <a:ext cx="5321930" cy="1599269"/>
          </a:xfrm>
          <a:prstGeom prst="rect">
            <a:avLst/>
          </a:prstGeom>
          <a:noFill/>
        </p:spPr>
        <p:txBody>
          <a:bodyPr wrap="square" rtlCol="0">
            <a:noAutofit/>
          </a:bodyPr>
          <a:lstStyle/>
          <a:p>
            <a:pPr>
              <a:lnSpc>
                <a:spcPct val="90000"/>
              </a:lnSpc>
            </a:pPr>
            <a:r>
              <a:rPr lang="en-US" sz="3200" b="1" dirty="0"/>
              <a:t>Auto Lock </a:t>
            </a:r>
          </a:p>
          <a:p>
            <a:pPr>
              <a:lnSpc>
                <a:spcPct val="90000"/>
              </a:lnSpc>
            </a:pPr>
            <a:r>
              <a:rPr lang="en-US" sz="2400" dirty="0">
                <a:solidFill>
                  <a:schemeClr val="bg2">
                    <a:lumMod val="50000"/>
                  </a:schemeClr>
                </a:solidFill>
              </a:rPr>
              <a:t>Set an upper target to activate an index lock automatically </a:t>
            </a:r>
          </a:p>
        </p:txBody>
      </p:sp>
      <p:sp>
        <p:nvSpPr>
          <p:cNvPr id="7" name="TextBox 6"/>
          <p:cNvSpPr txBox="1"/>
          <p:nvPr/>
        </p:nvSpPr>
        <p:spPr>
          <a:xfrm>
            <a:off x="5287914" y="5214817"/>
            <a:ext cx="6048735" cy="1011029"/>
          </a:xfrm>
          <a:prstGeom prst="rect">
            <a:avLst/>
          </a:prstGeom>
          <a:noFill/>
        </p:spPr>
        <p:txBody>
          <a:bodyPr wrap="square" rtlCol="0">
            <a:noAutofit/>
          </a:bodyPr>
          <a:lstStyle/>
          <a:p>
            <a:pPr>
              <a:lnSpc>
                <a:spcPct val="90000"/>
              </a:lnSpc>
            </a:pPr>
            <a:r>
              <a:rPr lang="en-US" sz="1800" b="1" dirty="0"/>
              <a:t>Index allocations: </a:t>
            </a:r>
          </a:p>
          <a:p>
            <a:pPr>
              <a:lnSpc>
                <a:spcPct val="90000"/>
              </a:lnSpc>
            </a:pPr>
            <a:r>
              <a:rPr lang="en-US" sz="1600" dirty="0">
                <a:solidFill>
                  <a:srgbClr val="98051D"/>
                </a:solidFill>
              </a:rPr>
              <a:t>Annual Point to Point with Participation Rate</a:t>
            </a:r>
          </a:p>
          <a:p>
            <a:pPr marL="231775" indent="-231775">
              <a:lnSpc>
                <a:spcPct val="90000"/>
              </a:lnSpc>
              <a:buFont typeface="Arial" panose="020B0604020202020204" pitchFamily="34" charset="0"/>
              <a:buChar char="•"/>
            </a:pPr>
            <a:r>
              <a:rPr lang="en-US" sz="1600" dirty="0">
                <a:solidFill>
                  <a:schemeClr val="bg2">
                    <a:lumMod val="50000"/>
                  </a:schemeClr>
                </a:solidFill>
              </a:rPr>
              <a:t>Bloomberg US Dynamic Balanced II ER Index</a:t>
            </a:r>
          </a:p>
          <a:p>
            <a:pPr marL="231775" indent="-231775">
              <a:lnSpc>
                <a:spcPct val="90000"/>
              </a:lnSpc>
              <a:buFont typeface="Arial" panose="020B0604020202020204" pitchFamily="34" charset="0"/>
              <a:buChar char="•"/>
            </a:pPr>
            <a:r>
              <a:rPr lang="en-US" sz="1600" dirty="0">
                <a:solidFill>
                  <a:schemeClr val="bg2">
                    <a:lumMod val="50000"/>
                  </a:schemeClr>
                </a:solidFill>
              </a:rPr>
              <a:t>PIMCO US Tactical Balance ER Index</a:t>
            </a:r>
          </a:p>
          <a:p>
            <a:pPr>
              <a:lnSpc>
                <a:spcPct val="90000"/>
              </a:lnSpc>
            </a:pPr>
            <a:endParaRPr lang="en-US" sz="1600" dirty="0">
              <a:solidFill>
                <a:schemeClr val="bg2">
                  <a:lumMod val="50000"/>
                </a:schemeClr>
              </a:solidFill>
            </a:endParaRPr>
          </a:p>
        </p:txBody>
      </p:sp>
      <p:sp>
        <p:nvSpPr>
          <p:cNvPr id="9" name="Rectangle 8"/>
          <p:cNvSpPr/>
          <p:nvPr/>
        </p:nvSpPr>
        <p:spPr>
          <a:xfrm>
            <a:off x="5287914" y="4120284"/>
            <a:ext cx="6128428" cy="369332"/>
          </a:xfrm>
          <a:prstGeom prst="rect">
            <a:avLst/>
          </a:prstGeom>
          <a:solidFill>
            <a:srgbClr val="6A0A19"/>
          </a:solidFill>
        </p:spPr>
        <p:txBody>
          <a:bodyPr wrap="square">
            <a:spAutoFit/>
          </a:bodyPr>
          <a:lstStyle/>
          <a:p>
            <a:r>
              <a:rPr lang="en-US" sz="1800" dirty="0">
                <a:solidFill>
                  <a:schemeClr val="bg2"/>
                </a:solidFill>
              </a:rPr>
              <a:t>Auto Lock is available on all policies with Index Lock capability </a:t>
            </a:r>
          </a:p>
        </p:txBody>
      </p:sp>
      <p:sp>
        <p:nvSpPr>
          <p:cNvPr id="11" name="TextBox 10"/>
          <p:cNvSpPr txBox="1"/>
          <p:nvPr/>
        </p:nvSpPr>
        <p:spPr>
          <a:xfrm>
            <a:off x="5287914" y="4581140"/>
            <a:ext cx="6141344" cy="554952"/>
          </a:xfrm>
          <a:prstGeom prst="rect">
            <a:avLst/>
          </a:prstGeom>
          <a:noFill/>
        </p:spPr>
        <p:txBody>
          <a:bodyPr wrap="square" rtlCol="0">
            <a:noAutofit/>
          </a:bodyPr>
          <a:lstStyle/>
          <a:p>
            <a:pPr>
              <a:lnSpc>
                <a:spcPct val="90000"/>
              </a:lnSpc>
            </a:pPr>
            <a:r>
              <a:rPr lang="en-US" sz="1500" dirty="0">
                <a:solidFill>
                  <a:schemeClr val="bg2">
                    <a:lumMod val="50000"/>
                  </a:schemeClr>
                </a:solidFill>
              </a:rPr>
              <a:t>Allianz Life Pro+® Advantage Fixed Index Universal Life Insurance Policy</a:t>
            </a:r>
          </a:p>
          <a:p>
            <a:pPr>
              <a:lnSpc>
                <a:spcPct val="90000"/>
              </a:lnSpc>
            </a:pPr>
            <a:r>
              <a:rPr lang="en-US" sz="1500" dirty="0">
                <a:solidFill>
                  <a:schemeClr val="bg2">
                    <a:lumMod val="50000"/>
                  </a:schemeClr>
                </a:solidFill>
              </a:rPr>
              <a:t>Allianz Life Pro+® Fixed Index Universal Life Insurance (all waves)</a:t>
            </a:r>
          </a:p>
        </p:txBody>
      </p:sp>
      <p:cxnSp>
        <p:nvCxnSpPr>
          <p:cNvPr id="15" name="Straight Connector 14"/>
          <p:cNvCxnSpPr/>
          <p:nvPr/>
        </p:nvCxnSpPr>
        <p:spPr>
          <a:xfrm flipH="1">
            <a:off x="6040951" y="2161646"/>
            <a:ext cx="4754880"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8" name="Freeform 146"/>
          <p:cNvSpPr>
            <a:spLocks noChangeAspect="1"/>
          </p:cNvSpPr>
          <p:nvPr/>
        </p:nvSpPr>
        <p:spPr bwMode="auto">
          <a:xfrm>
            <a:off x="4838072" y="2622502"/>
            <a:ext cx="879610" cy="914400"/>
          </a:xfrm>
          <a:custGeom>
            <a:avLst/>
            <a:gdLst>
              <a:gd name="T0" fmla="*/ 96 w 192"/>
              <a:gd name="T1" fmla="*/ 100 h 193"/>
              <a:gd name="T2" fmla="*/ 168 w 192"/>
              <a:gd name="T3" fmla="*/ 28 h 193"/>
              <a:gd name="T4" fmla="*/ 192 w 192"/>
              <a:gd name="T5" fmla="*/ 26 h 193"/>
              <a:gd name="T6" fmla="*/ 174 w 192"/>
              <a:gd name="T7" fmla="*/ 23 h 193"/>
              <a:gd name="T8" fmla="*/ 191 w 192"/>
              <a:gd name="T9" fmla="*/ 2 h 193"/>
              <a:gd name="T10" fmla="*/ 170 w 192"/>
              <a:gd name="T11" fmla="*/ 19 h 193"/>
              <a:gd name="T12" fmla="*/ 167 w 192"/>
              <a:gd name="T13" fmla="*/ 1 h 193"/>
              <a:gd name="T14" fmla="*/ 164 w 192"/>
              <a:gd name="T15" fmla="*/ 24 h 193"/>
              <a:gd name="T16" fmla="*/ 99 w 192"/>
              <a:gd name="T17" fmla="*/ 12 h 193"/>
              <a:gd name="T18" fmla="*/ 96 w 192"/>
              <a:gd name="T19" fmla="*/ 1 h 193"/>
              <a:gd name="T20" fmla="*/ 93 w 192"/>
              <a:gd name="T21" fmla="*/ 12 h 193"/>
              <a:gd name="T22" fmla="*/ 3 w 192"/>
              <a:gd name="T23" fmla="*/ 94 h 193"/>
              <a:gd name="T24" fmla="*/ 3 w 192"/>
              <a:gd name="T25" fmla="*/ 100 h 193"/>
              <a:gd name="T26" fmla="*/ 93 w 192"/>
              <a:gd name="T27" fmla="*/ 181 h 193"/>
              <a:gd name="T28" fmla="*/ 96 w 192"/>
              <a:gd name="T29" fmla="*/ 193 h 193"/>
              <a:gd name="T30" fmla="*/ 99 w 192"/>
              <a:gd name="T31" fmla="*/ 181 h 193"/>
              <a:gd name="T32" fmla="*/ 189 w 192"/>
              <a:gd name="T33" fmla="*/ 100 h 193"/>
              <a:gd name="T34" fmla="*/ 189 w 192"/>
              <a:gd name="T35" fmla="*/ 94 h 193"/>
              <a:gd name="T36" fmla="*/ 165 w 192"/>
              <a:gd name="T37" fmla="*/ 48 h 193"/>
              <a:gd name="T38" fmla="*/ 160 w 192"/>
              <a:gd name="T39" fmla="*/ 52 h 193"/>
              <a:gd name="T40" fmla="*/ 166 w 192"/>
              <a:gd name="T41" fmla="*/ 94 h 193"/>
              <a:gd name="T42" fmla="*/ 166 w 192"/>
              <a:gd name="T43" fmla="*/ 100 h 193"/>
              <a:gd name="T44" fmla="*/ 99 w 192"/>
              <a:gd name="T45" fmla="*/ 175 h 193"/>
              <a:gd name="T46" fmla="*/ 96 w 192"/>
              <a:gd name="T47" fmla="*/ 164 h 193"/>
              <a:gd name="T48" fmla="*/ 93 w 192"/>
              <a:gd name="T49" fmla="*/ 175 h 193"/>
              <a:gd name="T50" fmla="*/ 26 w 192"/>
              <a:gd name="T51" fmla="*/ 100 h 193"/>
              <a:gd name="T52" fmla="*/ 26 w 192"/>
              <a:gd name="T53" fmla="*/ 94 h 193"/>
              <a:gd name="T54" fmla="*/ 93 w 192"/>
              <a:gd name="T55" fmla="*/ 18 h 193"/>
              <a:gd name="T56" fmla="*/ 96 w 192"/>
              <a:gd name="T57" fmla="*/ 30 h 193"/>
              <a:gd name="T58" fmla="*/ 99 w 192"/>
              <a:gd name="T59" fmla="*/ 18 h 193"/>
              <a:gd name="T60" fmla="*/ 134 w 192"/>
              <a:gd name="T61" fmla="*/ 54 h 193"/>
              <a:gd name="T62" fmla="*/ 39 w 192"/>
              <a:gd name="T63" fmla="*/ 97 h 193"/>
              <a:gd name="T64" fmla="*/ 153 w 192"/>
              <a:gd name="T65" fmla="*/ 97 h 193"/>
              <a:gd name="T66" fmla="*/ 142 w 192"/>
              <a:gd name="T67" fmla="*/ 68 h 193"/>
              <a:gd name="T68" fmla="*/ 147 w 192"/>
              <a:gd name="T69" fmla="*/ 97 h 193"/>
              <a:gd name="T70" fmla="*/ 44 w 192"/>
              <a:gd name="T71" fmla="*/ 97 h 193"/>
              <a:gd name="T72" fmla="*/ 130 w 192"/>
              <a:gd name="T73" fmla="*/ 58 h 193"/>
              <a:gd name="T74" fmla="*/ 96 w 192"/>
              <a:gd name="T75" fmla="*/ 67 h 193"/>
              <a:gd name="T76" fmla="*/ 96 w 192"/>
              <a:gd name="T77" fmla="*/ 127 h 193"/>
              <a:gd name="T78" fmla="*/ 125 w 192"/>
              <a:gd name="T79" fmla="*/ 90 h 193"/>
              <a:gd name="T80" fmla="*/ 119 w 192"/>
              <a:gd name="T81" fmla="*/ 91 h 193"/>
              <a:gd name="T82" fmla="*/ 96 w 192"/>
              <a:gd name="T83" fmla="*/ 121 h 193"/>
              <a:gd name="T84" fmla="*/ 96 w 192"/>
              <a:gd name="T85" fmla="*/ 72 h 193"/>
              <a:gd name="T86" fmla="*/ 94 w 192"/>
              <a:gd name="T87" fmla="*/ 9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93">
                <a:moveTo>
                  <a:pt x="94" y="99"/>
                </a:moveTo>
                <a:cubicBezTo>
                  <a:pt x="94" y="99"/>
                  <a:pt x="95" y="100"/>
                  <a:pt x="96" y="100"/>
                </a:cubicBezTo>
                <a:cubicBezTo>
                  <a:pt x="97" y="100"/>
                  <a:pt x="97" y="99"/>
                  <a:pt x="98" y="99"/>
                </a:cubicBezTo>
                <a:cubicBezTo>
                  <a:pt x="168" y="28"/>
                  <a:pt x="168" y="28"/>
                  <a:pt x="168" y="28"/>
                </a:cubicBezTo>
                <a:cubicBezTo>
                  <a:pt x="189" y="28"/>
                  <a:pt x="189" y="28"/>
                  <a:pt x="189" y="28"/>
                </a:cubicBezTo>
                <a:cubicBezTo>
                  <a:pt x="190" y="28"/>
                  <a:pt x="192" y="27"/>
                  <a:pt x="192" y="26"/>
                </a:cubicBezTo>
                <a:cubicBezTo>
                  <a:pt x="192" y="24"/>
                  <a:pt x="190" y="23"/>
                  <a:pt x="189" y="23"/>
                </a:cubicBezTo>
                <a:cubicBezTo>
                  <a:pt x="174" y="23"/>
                  <a:pt x="174" y="23"/>
                  <a:pt x="174" y="23"/>
                </a:cubicBezTo>
                <a:cubicBezTo>
                  <a:pt x="191" y="6"/>
                  <a:pt x="191" y="6"/>
                  <a:pt x="191" y="6"/>
                </a:cubicBezTo>
                <a:cubicBezTo>
                  <a:pt x="192" y="5"/>
                  <a:pt x="192" y="3"/>
                  <a:pt x="191" y="2"/>
                </a:cubicBezTo>
                <a:cubicBezTo>
                  <a:pt x="190" y="0"/>
                  <a:pt x="188" y="0"/>
                  <a:pt x="187" y="2"/>
                </a:cubicBezTo>
                <a:cubicBezTo>
                  <a:pt x="170" y="19"/>
                  <a:pt x="170" y="19"/>
                  <a:pt x="170" y="19"/>
                </a:cubicBezTo>
                <a:cubicBezTo>
                  <a:pt x="170" y="4"/>
                  <a:pt x="170" y="4"/>
                  <a:pt x="170" y="4"/>
                </a:cubicBezTo>
                <a:cubicBezTo>
                  <a:pt x="170" y="2"/>
                  <a:pt x="169" y="1"/>
                  <a:pt x="167" y="1"/>
                </a:cubicBezTo>
                <a:cubicBezTo>
                  <a:pt x="165" y="1"/>
                  <a:pt x="164" y="2"/>
                  <a:pt x="164" y="4"/>
                </a:cubicBezTo>
                <a:cubicBezTo>
                  <a:pt x="164" y="24"/>
                  <a:pt x="164" y="24"/>
                  <a:pt x="164" y="24"/>
                </a:cubicBezTo>
                <a:cubicBezTo>
                  <a:pt x="153" y="35"/>
                  <a:pt x="153" y="35"/>
                  <a:pt x="153" y="35"/>
                </a:cubicBezTo>
                <a:cubicBezTo>
                  <a:pt x="138" y="21"/>
                  <a:pt x="119" y="13"/>
                  <a:pt x="99" y="12"/>
                </a:cubicBezTo>
                <a:cubicBezTo>
                  <a:pt x="99" y="4"/>
                  <a:pt x="99" y="4"/>
                  <a:pt x="99" y="4"/>
                </a:cubicBezTo>
                <a:cubicBezTo>
                  <a:pt x="99" y="2"/>
                  <a:pt x="97" y="1"/>
                  <a:pt x="96" y="1"/>
                </a:cubicBezTo>
                <a:cubicBezTo>
                  <a:pt x="94" y="1"/>
                  <a:pt x="93" y="2"/>
                  <a:pt x="93" y="4"/>
                </a:cubicBezTo>
                <a:cubicBezTo>
                  <a:pt x="93" y="12"/>
                  <a:pt x="93" y="12"/>
                  <a:pt x="93" y="12"/>
                </a:cubicBezTo>
                <a:cubicBezTo>
                  <a:pt x="49" y="14"/>
                  <a:pt x="13" y="50"/>
                  <a:pt x="11" y="94"/>
                </a:cubicBezTo>
                <a:cubicBezTo>
                  <a:pt x="3" y="94"/>
                  <a:pt x="3" y="94"/>
                  <a:pt x="3" y="94"/>
                </a:cubicBezTo>
                <a:cubicBezTo>
                  <a:pt x="1" y="94"/>
                  <a:pt x="0" y="95"/>
                  <a:pt x="0" y="97"/>
                </a:cubicBezTo>
                <a:cubicBezTo>
                  <a:pt x="0" y="98"/>
                  <a:pt x="1" y="100"/>
                  <a:pt x="3" y="100"/>
                </a:cubicBezTo>
                <a:cubicBezTo>
                  <a:pt x="11" y="100"/>
                  <a:pt x="11" y="100"/>
                  <a:pt x="11" y="100"/>
                </a:cubicBezTo>
                <a:cubicBezTo>
                  <a:pt x="13" y="144"/>
                  <a:pt x="49" y="179"/>
                  <a:pt x="93" y="181"/>
                </a:cubicBezTo>
                <a:cubicBezTo>
                  <a:pt x="93" y="190"/>
                  <a:pt x="93" y="190"/>
                  <a:pt x="93" y="190"/>
                </a:cubicBezTo>
                <a:cubicBezTo>
                  <a:pt x="93" y="191"/>
                  <a:pt x="94" y="193"/>
                  <a:pt x="96" y="193"/>
                </a:cubicBezTo>
                <a:cubicBezTo>
                  <a:pt x="97" y="193"/>
                  <a:pt x="99" y="191"/>
                  <a:pt x="99" y="190"/>
                </a:cubicBezTo>
                <a:cubicBezTo>
                  <a:pt x="99" y="181"/>
                  <a:pt x="99" y="181"/>
                  <a:pt x="99" y="181"/>
                </a:cubicBezTo>
                <a:cubicBezTo>
                  <a:pt x="143" y="179"/>
                  <a:pt x="179" y="144"/>
                  <a:pt x="180" y="100"/>
                </a:cubicBezTo>
                <a:cubicBezTo>
                  <a:pt x="189" y="100"/>
                  <a:pt x="189" y="100"/>
                  <a:pt x="189" y="100"/>
                </a:cubicBezTo>
                <a:cubicBezTo>
                  <a:pt x="190" y="100"/>
                  <a:pt x="192" y="98"/>
                  <a:pt x="192" y="97"/>
                </a:cubicBezTo>
                <a:cubicBezTo>
                  <a:pt x="192" y="95"/>
                  <a:pt x="190" y="94"/>
                  <a:pt x="189" y="94"/>
                </a:cubicBezTo>
                <a:cubicBezTo>
                  <a:pt x="180" y="94"/>
                  <a:pt x="180" y="94"/>
                  <a:pt x="180" y="94"/>
                </a:cubicBezTo>
                <a:cubicBezTo>
                  <a:pt x="179" y="77"/>
                  <a:pt x="174" y="62"/>
                  <a:pt x="165" y="48"/>
                </a:cubicBezTo>
                <a:cubicBezTo>
                  <a:pt x="164" y="47"/>
                  <a:pt x="162" y="47"/>
                  <a:pt x="161" y="48"/>
                </a:cubicBezTo>
                <a:cubicBezTo>
                  <a:pt x="160" y="49"/>
                  <a:pt x="159" y="51"/>
                  <a:pt x="160" y="52"/>
                </a:cubicBezTo>
                <a:cubicBezTo>
                  <a:pt x="169" y="64"/>
                  <a:pt x="174" y="79"/>
                  <a:pt x="174" y="94"/>
                </a:cubicBezTo>
                <a:cubicBezTo>
                  <a:pt x="166" y="94"/>
                  <a:pt x="166" y="94"/>
                  <a:pt x="166" y="94"/>
                </a:cubicBezTo>
                <a:cubicBezTo>
                  <a:pt x="164" y="94"/>
                  <a:pt x="163" y="95"/>
                  <a:pt x="163" y="97"/>
                </a:cubicBezTo>
                <a:cubicBezTo>
                  <a:pt x="163" y="98"/>
                  <a:pt x="164" y="100"/>
                  <a:pt x="166" y="100"/>
                </a:cubicBezTo>
                <a:cubicBezTo>
                  <a:pt x="174" y="100"/>
                  <a:pt x="174" y="100"/>
                  <a:pt x="174" y="100"/>
                </a:cubicBezTo>
                <a:cubicBezTo>
                  <a:pt x="173" y="141"/>
                  <a:pt x="140" y="174"/>
                  <a:pt x="99" y="175"/>
                </a:cubicBezTo>
                <a:cubicBezTo>
                  <a:pt x="99" y="167"/>
                  <a:pt x="99" y="167"/>
                  <a:pt x="99" y="167"/>
                </a:cubicBezTo>
                <a:cubicBezTo>
                  <a:pt x="99" y="165"/>
                  <a:pt x="97" y="164"/>
                  <a:pt x="96" y="164"/>
                </a:cubicBezTo>
                <a:cubicBezTo>
                  <a:pt x="94" y="164"/>
                  <a:pt x="93" y="165"/>
                  <a:pt x="93" y="167"/>
                </a:cubicBezTo>
                <a:cubicBezTo>
                  <a:pt x="93" y="175"/>
                  <a:pt x="93" y="175"/>
                  <a:pt x="93" y="175"/>
                </a:cubicBezTo>
                <a:cubicBezTo>
                  <a:pt x="52" y="174"/>
                  <a:pt x="19" y="141"/>
                  <a:pt x="17" y="100"/>
                </a:cubicBezTo>
                <a:cubicBezTo>
                  <a:pt x="26" y="100"/>
                  <a:pt x="26" y="100"/>
                  <a:pt x="26" y="100"/>
                </a:cubicBezTo>
                <a:cubicBezTo>
                  <a:pt x="28" y="100"/>
                  <a:pt x="29" y="98"/>
                  <a:pt x="29" y="97"/>
                </a:cubicBezTo>
                <a:cubicBezTo>
                  <a:pt x="29" y="95"/>
                  <a:pt x="28" y="94"/>
                  <a:pt x="26" y="94"/>
                </a:cubicBezTo>
                <a:cubicBezTo>
                  <a:pt x="17" y="94"/>
                  <a:pt x="17" y="94"/>
                  <a:pt x="17" y="94"/>
                </a:cubicBezTo>
                <a:cubicBezTo>
                  <a:pt x="19" y="53"/>
                  <a:pt x="52" y="20"/>
                  <a:pt x="93" y="18"/>
                </a:cubicBezTo>
                <a:cubicBezTo>
                  <a:pt x="93" y="27"/>
                  <a:pt x="93" y="27"/>
                  <a:pt x="93" y="27"/>
                </a:cubicBezTo>
                <a:cubicBezTo>
                  <a:pt x="93" y="28"/>
                  <a:pt x="94" y="30"/>
                  <a:pt x="96" y="30"/>
                </a:cubicBezTo>
                <a:cubicBezTo>
                  <a:pt x="97" y="30"/>
                  <a:pt x="99" y="28"/>
                  <a:pt x="99" y="27"/>
                </a:cubicBezTo>
                <a:cubicBezTo>
                  <a:pt x="99" y="18"/>
                  <a:pt x="99" y="18"/>
                  <a:pt x="99" y="18"/>
                </a:cubicBezTo>
                <a:cubicBezTo>
                  <a:pt x="118" y="19"/>
                  <a:pt x="135" y="26"/>
                  <a:pt x="149" y="39"/>
                </a:cubicBezTo>
                <a:cubicBezTo>
                  <a:pt x="134" y="54"/>
                  <a:pt x="134" y="54"/>
                  <a:pt x="134" y="54"/>
                </a:cubicBezTo>
                <a:cubicBezTo>
                  <a:pt x="124" y="45"/>
                  <a:pt x="110" y="39"/>
                  <a:pt x="96" y="39"/>
                </a:cubicBezTo>
                <a:cubicBezTo>
                  <a:pt x="64" y="39"/>
                  <a:pt x="39" y="65"/>
                  <a:pt x="39" y="97"/>
                </a:cubicBezTo>
                <a:cubicBezTo>
                  <a:pt x="39" y="128"/>
                  <a:pt x="64" y="154"/>
                  <a:pt x="96" y="154"/>
                </a:cubicBezTo>
                <a:cubicBezTo>
                  <a:pt x="127" y="154"/>
                  <a:pt x="153" y="128"/>
                  <a:pt x="153" y="97"/>
                </a:cubicBezTo>
                <a:cubicBezTo>
                  <a:pt x="153" y="87"/>
                  <a:pt x="151" y="78"/>
                  <a:pt x="146" y="69"/>
                </a:cubicBezTo>
                <a:cubicBezTo>
                  <a:pt x="145" y="68"/>
                  <a:pt x="144" y="67"/>
                  <a:pt x="142" y="68"/>
                </a:cubicBezTo>
                <a:cubicBezTo>
                  <a:pt x="141" y="69"/>
                  <a:pt x="140" y="71"/>
                  <a:pt x="141" y="72"/>
                </a:cubicBezTo>
                <a:cubicBezTo>
                  <a:pt x="145" y="80"/>
                  <a:pt x="147" y="88"/>
                  <a:pt x="147" y="97"/>
                </a:cubicBezTo>
                <a:cubicBezTo>
                  <a:pt x="147" y="125"/>
                  <a:pt x="124" y="148"/>
                  <a:pt x="96" y="148"/>
                </a:cubicBezTo>
                <a:cubicBezTo>
                  <a:pt x="67" y="148"/>
                  <a:pt x="44" y="125"/>
                  <a:pt x="44" y="97"/>
                </a:cubicBezTo>
                <a:cubicBezTo>
                  <a:pt x="44" y="68"/>
                  <a:pt x="67" y="45"/>
                  <a:pt x="96" y="45"/>
                </a:cubicBezTo>
                <a:cubicBezTo>
                  <a:pt x="109" y="45"/>
                  <a:pt x="121" y="50"/>
                  <a:pt x="130" y="58"/>
                </a:cubicBezTo>
                <a:cubicBezTo>
                  <a:pt x="115" y="73"/>
                  <a:pt x="115" y="73"/>
                  <a:pt x="115" y="73"/>
                </a:cubicBezTo>
                <a:cubicBezTo>
                  <a:pt x="110" y="69"/>
                  <a:pt x="103" y="67"/>
                  <a:pt x="96" y="67"/>
                </a:cubicBezTo>
                <a:cubicBezTo>
                  <a:pt x="79" y="67"/>
                  <a:pt x="66" y="80"/>
                  <a:pt x="66" y="97"/>
                </a:cubicBezTo>
                <a:cubicBezTo>
                  <a:pt x="66" y="113"/>
                  <a:pt x="79" y="127"/>
                  <a:pt x="96" y="127"/>
                </a:cubicBezTo>
                <a:cubicBezTo>
                  <a:pt x="112" y="127"/>
                  <a:pt x="126" y="113"/>
                  <a:pt x="126" y="97"/>
                </a:cubicBezTo>
                <a:cubicBezTo>
                  <a:pt x="126" y="94"/>
                  <a:pt x="126" y="92"/>
                  <a:pt x="125" y="90"/>
                </a:cubicBezTo>
                <a:cubicBezTo>
                  <a:pt x="125" y="88"/>
                  <a:pt x="123" y="87"/>
                  <a:pt x="122" y="88"/>
                </a:cubicBezTo>
                <a:cubicBezTo>
                  <a:pt x="120" y="88"/>
                  <a:pt x="119" y="90"/>
                  <a:pt x="119" y="91"/>
                </a:cubicBezTo>
                <a:cubicBezTo>
                  <a:pt x="120" y="93"/>
                  <a:pt x="120" y="95"/>
                  <a:pt x="120" y="97"/>
                </a:cubicBezTo>
                <a:cubicBezTo>
                  <a:pt x="120" y="110"/>
                  <a:pt x="109" y="121"/>
                  <a:pt x="96" y="121"/>
                </a:cubicBezTo>
                <a:cubicBezTo>
                  <a:pt x="82" y="121"/>
                  <a:pt x="72" y="110"/>
                  <a:pt x="72" y="97"/>
                </a:cubicBezTo>
                <a:cubicBezTo>
                  <a:pt x="72" y="83"/>
                  <a:pt x="82" y="72"/>
                  <a:pt x="96" y="72"/>
                </a:cubicBezTo>
                <a:cubicBezTo>
                  <a:pt x="101" y="72"/>
                  <a:pt x="106" y="74"/>
                  <a:pt x="111" y="78"/>
                </a:cubicBezTo>
                <a:cubicBezTo>
                  <a:pt x="94" y="95"/>
                  <a:pt x="94" y="95"/>
                  <a:pt x="94" y="95"/>
                </a:cubicBezTo>
                <a:cubicBezTo>
                  <a:pt x="93" y="96"/>
                  <a:pt x="93" y="98"/>
                  <a:pt x="94" y="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45"/>
          <p:cNvSpPr>
            <a:spLocks noEditPoints="1"/>
          </p:cNvSpPr>
          <p:nvPr/>
        </p:nvSpPr>
        <p:spPr bwMode="gray">
          <a:xfrm>
            <a:off x="4887748" y="779078"/>
            <a:ext cx="722376" cy="731520"/>
          </a:xfrm>
          <a:custGeom>
            <a:avLst/>
            <a:gdLst>
              <a:gd name="T0" fmla="*/ 317 w 317"/>
              <a:gd name="T1" fmla="*/ 230 h 414"/>
              <a:gd name="T2" fmla="*/ 272 w 317"/>
              <a:gd name="T3" fmla="*/ 185 h 414"/>
              <a:gd name="T4" fmla="*/ 45 w 317"/>
              <a:gd name="T5" fmla="*/ 185 h 414"/>
              <a:gd name="T6" fmla="*/ 0 w 317"/>
              <a:gd name="T7" fmla="*/ 230 h 414"/>
              <a:gd name="T8" fmla="*/ 0 w 317"/>
              <a:gd name="T9" fmla="*/ 369 h 414"/>
              <a:gd name="T10" fmla="*/ 45 w 317"/>
              <a:gd name="T11" fmla="*/ 414 h 414"/>
              <a:gd name="T12" fmla="*/ 272 w 317"/>
              <a:gd name="T13" fmla="*/ 414 h 414"/>
              <a:gd name="T14" fmla="*/ 317 w 317"/>
              <a:gd name="T15" fmla="*/ 369 h 414"/>
              <a:gd name="T16" fmla="*/ 317 w 317"/>
              <a:gd name="T17" fmla="*/ 230 h 414"/>
              <a:gd name="T18" fmla="*/ 180 w 317"/>
              <a:gd name="T19" fmla="*/ 300 h 414"/>
              <a:gd name="T20" fmla="*/ 180 w 317"/>
              <a:gd name="T21" fmla="*/ 344 h 414"/>
              <a:gd name="T22" fmla="*/ 159 w 317"/>
              <a:gd name="T23" fmla="*/ 365 h 414"/>
              <a:gd name="T24" fmla="*/ 137 w 317"/>
              <a:gd name="T25" fmla="*/ 344 h 414"/>
              <a:gd name="T26" fmla="*/ 137 w 317"/>
              <a:gd name="T27" fmla="*/ 300 h 414"/>
              <a:gd name="T28" fmla="*/ 123 w 317"/>
              <a:gd name="T29" fmla="*/ 272 h 414"/>
              <a:gd name="T30" fmla="*/ 159 w 317"/>
              <a:gd name="T31" fmla="*/ 235 h 414"/>
              <a:gd name="T32" fmla="*/ 195 w 317"/>
              <a:gd name="T33" fmla="*/ 272 h 414"/>
              <a:gd name="T34" fmla="*/ 180 w 317"/>
              <a:gd name="T35" fmla="*/ 300 h 414"/>
              <a:gd name="T36" fmla="*/ 46 w 317"/>
              <a:gd name="T37" fmla="*/ 112 h 414"/>
              <a:gd name="T38" fmla="*/ 159 w 317"/>
              <a:gd name="T39" fmla="*/ 0 h 414"/>
              <a:gd name="T40" fmla="*/ 271 w 317"/>
              <a:gd name="T41" fmla="*/ 112 h 414"/>
              <a:gd name="T42" fmla="*/ 271 w 317"/>
              <a:gd name="T43" fmla="*/ 153 h 414"/>
              <a:gd name="T44" fmla="*/ 221 w 317"/>
              <a:gd name="T45" fmla="*/ 153 h 414"/>
              <a:gd name="T46" fmla="*/ 221 w 317"/>
              <a:gd name="T47" fmla="*/ 112 h 414"/>
              <a:gd name="T48" fmla="*/ 159 w 317"/>
              <a:gd name="T49" fmla="*/ 50 h 414"/>
              <a:gd name="T50" fmla="*/ 96 w 317"/>
              <a:gd name="T51" fmla="*/ 112 h 414"/>
              <a:gd name="T52" fmla="*/ 96 w 317"/>
              <a:gd name="T53" fmla="*/ 153 h 414"/>
              <a:gd name="T54" fmla="*/ 46 w 317"/>
              <a:gd name="T55" fmla="*/ 153 h 414"/>
              <a:gd name="T56" fmla="*/ 46 w 317"/>
              <a:gd name="T57" fmla="*/ 11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7" h="414">
                <a:moveTo>
                  <a:pt x="317" y="230"/>
                </a:moveTo>
                <a:cubicBezTo>
                  <a:pt x="317" y="205"/>
                  <a:pt x="297" y="185"/>
                  <a:pt x="272" y="185"/>
                </a:cubicBezTo>
                <a:cubicBezTo>
                  <a:pt x="45" y="185"/>
                  <a:pt x="45" y="185"/>
                  <a:pt x="45" y="185"/>
                </a:cubicBezTo>
                <a:cubicBezTo>
                  <a:pt x="20" y="185"/>
                  <a:pt x="0" y="205"/>
                  <a:pt x="0" y="230"/>
                </a:cubicBezTo>
                <a:cubicBezTo>
                  <a:pt x="0" y="369"/>
                  <a:pt x="0" y="369"/>
                  <a:pt x="0" y="369"/>
                </a:cubicBezTo>
                <a:cubicBezTo>
                  <a:pt x="0" y="394"/>
                  <a:pt x="20" y="414"/>
                  <a:pt x="45" y="414"/>
                </a:cubicBezTo>
                <a:cubicBezTo>
                  <a:pt x="272" y="414"/>
                  <a:pt x="272" y="414"/>
                  <a:pt x="272" y="414"/>
                </a:cubicBezTo>
                <a:cubicBezTo>
                  <a:pt x="297" y="414"/>
                  <a:pt x="317" y="394"/>
                  <a:pt x="317" y="369"/>
                </a:cubicBezTo>
                <a:lnTo>
                  <a:pt x="317" y="230"/>
                </a:lnTo>
                <a:close/>
                <a:moveTo>
                  <a:pt x="180" y="300"/>
                </a:moveTo>
                <a:cubicBezTo>
                  <a:pt x="180" y="344"/>
                  <a:pt x="180" y="344"/>
                  <a:pt x="180" y="344"/>
                </a:cubicBezTo>
                <a:cubicBezTo>
                  <a:pt x="180" y="356"/>
                  <a:pt x="170" y="365"/>
                  <a:pt x="159" y="365"/>
                </a:cubicBezTo>
                <a:cubicBezTo>
                  <a:pt x="147" y="365"/>
                  <a:pt x="137" y="356"/>
                  <a:pt x="137" y="344"/>
                </a:cubicBezTo>
                <a:cubicBezTo>
                  <a:pt x="137" y="300"/>
                  <a:pt x="137" y="300"/>
                  <a:pt x="137" y="300"/>
                </a:cubicBezTo>
                <a:cubicBezTo>
                  <a:pt x="128" y="294"/>
                  <a:pt x="123" y="283"/>
                  <a:pt x="123" y="272"/>
                </a:cubicBezTo>
                <a:cubicBezTo>
                  <a:pt x="123" y="252"/>
                  <a:pt x="139" y="235"/>
                  <a:pt x="159" y="235"/>
                </a:cubicBezTo>
                <a:cubicBezTo>
                  <a:pt x="178" y="235"/>
                  <a:pt x="195" y="252"/>
                  <a:pt x="195" y="272"/>
                </a:cubicBezTo>
                <a:cubicBezTo>
                  <a:pt x="195" y="283"/>
                  <a:pt x="189" y="294"/>
                  <a:pt x="180" y="300"/>
                </a:cubicBezTo>
                <a:moveTo>
                  <a:pt x="46" y="112"/>
                </a:moveTo>
                <a:cubicBezTo>
                  <a:pt x="46" y="50"/>
                  <a:pt x="96" y="0"/>
                  <a:pt x="159" y="0"/>
                </a:cubicBezTo>
                <a:cubicBezTo>
                  <a:pt x="221" y="0"/>
                  <a:pt x="271" y="50"/>
                  <a:pt x="271" y="112"/>
                </a:cubicBezTo>
                <a:cubicBezTo>
                  <a:pt x="271" y="153"/>
                  <a:pt x="271" y="153"/>
                  <a:pt x="271" y="153"/>
                </a:cubicBezTo>
                <a:cubicBezTo>
                  <a:pt x="221" y="153"/>
                  <a:pt x="221" y="153"/>
                  <a:pt x="221" y="153"/>
                </a:cubicBezTo>
                <a:cubicBezTo>
                  <a:pt x="221" y="112"/>
                  <a:pt x="221" y="112"/>
                  <a:pt x="221" y="112"/>
                </a:cubicBezTo>
                <a:cubicBezTo>
                  <a:pt x="221" y="78"/>
                  <a:pt x="193" y="50"/>
                  <a:pt x="159" y="50"/>
                </a:cubicBezTo>
                <a:cubicBezTo>
                  <a:pt x="124" y="50"/>
                  <a:pt x="96" y="78"/>
                  <a:pt x="96" y="112"/>
                </a:cubicBezTo>
                <a:cubicBezTo>
                  <a:pt x="96" y="153"/>
                  <a:pt x="96" y="153"/>
                  <a:pt x="96" y="153"/>
                </a:cubicBezTo>
                <a:cubicBezTo>
                  <a:pt x="46" y="153"/>
                  <a:pt x="46" y="153"/>
                  <a:pt x="46" y="153"/>
                </a:cubicBezTo>
                <a:lnTo>
                  <a:pt x="46" y="112"/>
                </a:lnTo>
                <a:close/>
              </a:path>
            </a:pathLst>
          </a:custGeom>
          <a:noFill/>
          <a:ln w="28575">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79355" y="5638631"/>
            <a:ext cx="3629240" cy="523220"/>
          </a:xfrm>
          <a:prstGeom prst="rect">
            <a:avLst/>
          </a:prstGeom>
        </p:spPr>
        <p:txBody>
          <a:bodyPr wrap="square">
            <a:spAutoFit/>
          </a:bodyPr>
          <a:lstStyle/>
          <a:p>
            <a:r>
              <a:rPr lang="en-US" sz="1400" dirty="0"/>
              <a:t>For Index Lock details and/or business rules, see CSI-512 or </a:t>
            </a:r>
            <a:r>
              <a:rPr lang="en-US" sz="1400" dirty="0">
                <a:hlinkClick r:id="rId4"/>
              </a:rPr>
              <a:t>allianzlife.com/</a:t>
            </a:r>
            <a:r>
              <a:rPr lang="en-US" sz="1400" dirty="0" err="1">
                <a:hlinkClick r:id="rId4"/>
              </a:rPr>
              <a:t>indexlock</a:t>
            </a:r>
            <a:endParaRPr lang="en-US" sz="1400" dirty="0"/>
          </a:p>
        </p:txBody>
      </p:sp>
      <p:sp>
        <p:nvSpPr>
          <p:cNvPr id="10" name="Rectangle 9"/>
          <p:cNvSpPr/>
          <p:nvPr/>
        </p:nvSpPr>
        <p:spPr>
          <a:xfrm>
            <a:off x="5312173" y="6225846"/>
            <a:ext cx="6092825" cy="286232"/>
          </a:xfrm>
          <a:prstGeom prst="rect">
            <a:avLst/>
          </a:prstGeom>
        </p:spPr>
        <p:txBody>
          <a:bodyPr>
            <a:spAutoFit/>
          </a:bodyPr>
          <a:lstStyle/>
          <a:p>
            <a:pPr>
              <a:lnSpc>
                <a:spcPct val="90000"/>
              </a:lnSpc>
            </a:pPr>
            <a:r>
              <a:rPr lang="en-US" sz="1400" dirty="0">
                <a:solidFill>
                  <a:schemeClr val="bg2">
                    <a:lumMod val="50000"/>
                  </a:schemeClr>
                </a:solidFill>
              </a:rPr>
              <a:t>Available to lock </a:t>
            </a:r>
            <a:r>
              <a:rPr lang="en-US" sz="1400" b="1" dirty="0">
                <a:solidFill>
                  <a:schemeClr val="bg2">
                    <a:lumMod val="50000"/>
                  </a:schemeClr>
                </a:solidFill>
              </a:rPr>
              <a:t>each allocation option </a:t>
            </a:r>
            <a:r>
              <a:rPr lang="en-US" sz="1400" dirty="0">
                <a:solidFill>
                  <a:schemeClr val="bg2">
                    <a:lumMod val="50000"/>
                  </a:schemeClr>
                </a:solidFill>
              </a:rPr>
              <a:t>once per crediting period</a:t>
            </a:r>
          </a:p>
        </p:txBody>
      </p:sp>
    </p:spTree>
    <p:custDataLst>
      <p:tags r:id="rId1"/>
    </p:custDataLst>
    <p:extLst>
      <p:ext uri="{BB962C8B-B14F-4D97-AF65-F5344CB8AC3E}">
        <p14:creationId xmlns:p14="http://schemas.microsoft.com/office/powerpoint/2010/main" val="40369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7" grpId="0"/>
      <p:bldP spid="9" grpId="0" animBg="1"/>
      <p:bldP spid="11" grpId="0"/>
      <p:bldP spid="18" grpId="0" animBg="1"/>
      <p:bldP spid="26"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solidFill>
            <a:srgbClr val="6A0A19"/>
          </a:solidFill>
        </p:spPr>
        <p:txBody>
          <a:bodyPr anchor="ctr">
            <a:noAutofit/>
          </a:bodyPr>
          <a:lstStyle/>
          <a:p>
            <a:r>
              <a:rPr lang="en-US" sz="4000" dirty="0"/>
              <a:t>Hypothetical example</a:t>
            </a:r>
          </a:p>
          <a:p>
            <a:r>
              <a:rPr lang="en-US" dirty="0"/>
              <a:t>Policy year 1</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13</a:t>
            </a:fld>
            <a:endParaRPr lang="en-US" dirty="0"/>
          </a:p>
        </p:txBody>
      </p:sp>
      <p:cxnSp>
        <p:nvCxnSpPr>
          <p:cNvPr id="8" name="Straight Connector 7"/>
          <p:cNvCxnSpPr/>
          <p:nvPr/>
        </p:nvCxnSpPr>
        <p:spPr>
          <a:xfrm>
            <a:off x="722632" y="2507288"/>
            <a:ext cx="0" cy="288035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716540" y="5387638"/>
            <a:ext cx="51474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716540" y="4667552"/>
            <a:ext cx="51474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716540" y="3947464"/>
            <a:ext cx="51474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16540" y="3227376"/>
            <a:ext cx="51474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16540" y="2507288"/>
            <a:ext cx="5147444"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63984" y="2507288"/>
            <a:ext cx="0" cy="288035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80"/>
          <p:cNvSpPr txBox="1"/>
          <p:nvPr/>
        </p:nvSpPr>
        <p:spPr>
          <a:xfrm>
            <a:off x="4259" y="5147982"/>
            <a:ext cx="914400" cy="914400"/>
          </a:xfrm>
          <a:prstGeom prst="rect">
            <a:avLst/>
          </a:prstGeom>
          <a:noFill/>
        </p:spPr>
        <p:txBody>
          <a:bodyPr wrap="none" rtlCol="0">
            <a:noAutofit/>
          </a:bodyPr>
          <a:lstStyle/>
          <a:p>
            <a:pPr>
              <a:lnSpc>
                <a:spcPct val="90000"/>
              </a:lnSpc>
            </a:pPr>
            <a:r>
              <a:rPr lang="en-US" dirty="0">
                <a:solidFill>
                  <a:schemeClr val="tx1"/>
                </a:solidFill>
              </a:rPr>
              <a:t>80</a:t>
            </a:r>
          </a:p>
        </p:txBody>
      </p:sp>
      <p:sp>
        <p:nvSpPr>
          <p:cNvPr id="19" name="90"/>
          <p:cNvSpPr txBox="1"/>
          <p:nvPr/>
        </p:nvSpPr>
        <p:spPr>
          <a:xfrm>
            <a:off x="9133" y="4473239"/>
            <a:ext cx="914400" cy="411855"/>
          </a:xfrm>
          <a:prstGeom prst="rect">
            <a:avLst/>
          </a:prstGeom>
          <a:noFill/>
        </p:spPr>
        <p:txBody>
          <a:bodyPr wrap="none" rtlCol="0">
            <a:noAutofit/>
          </a:bodyPr>
          <a:lstStyle/>
          <a:p>
            <a:pPr>
              <a:lnSpc>
                <a:spcPct val="90000"/>
              </a:lnSpc>
            </a:pPr>
            <a:r>
              <a:rPr lang="en-US" dirty="0">
                <a:solidFill>
                  <a:schemeClr val="tx1"/>
                </a:solidFill>
              </a:rPr>
              <a:t>90</a:t>
            </a:r>
          </a:p>
        </p:txBody>
      </p:sp>
      <p:sp>
        <p:nvSpPr>
          <p:cNvPr id="21" name="110"/>
          <p:cNvSpPr txBox="1"/>
          <p:nvPr/>
        </p:nvSpPr>
        <p:spPr>
          <a:xfrm>
            <a:off x="9133" y="3123753"/>
            <a:ext cx="914400" cy="169759"/>
          </a:xfrm>
          <a:prstGeom prst="rect">
            <a:avLst/>
          </a:prstGeom>
          <a:noFill/>
        </p:spPr>
        <p:txBody>
          <a:bodyPr wrap="none" rtlCol="0">
            <a:noAutofit/>
          </a:bodyPr>
          <a:lstStyle/>
          <a:p>
            <a:pPr>
              <a:lnSpc>
                <a:spcPct val="90000"/>
              </a:lnSpc>
            </a:pPr>
            <a:r>
              <a:rPr lang="en-US" dirty="0">
                <a:solidFill>
                  <a:schemeClr val="tx1"/>
                </a:solidFill>
              </a:rPr>
              <a:t>110</a:t>
            </a:r>
          </a:p>
        </p:txBody>
      </p:sp>
      <p:sp>
        <p:nvSpPr>
          <p:cNvPr id="69" name="TextBox 68"/>
          <p:cNvSpPr txBox="1"/>
          <p:nvPr/>
        </p:nvSpPr>
        <p:spPr>
          <a:xfrm>
            <a:off x="8283478" y="4255696"/>
            <a:ext cx="914400" cy="914400"/>
          </a:xfrm>
          <a:prstGeom prst="rect">
            <a:avLst/>
          </a:prstGeom>
          <a:noFill/>
        </p:spPr>
        <p:txBody>
          <a:bodyPr wrap="none" rtlCol="0">
            <a:noAutofit/>
          </a:bodyPr>
          <a:lstStyle/>
          <a:p>
            <a:pPr>
              <a:lnSpc>
                <a:spcPct val="90000"/>
              </a:lnSpc>
            </a:pPr>
            <a:endParaRPr lang="en-US" b="1" dirty="0">
              <a:solidFill>
                <a:schemeClr val="tx1"/>
              </a:solidFill>
            </a:endParaRPr>
          </a:p>
        </p:txBody>
      </p:sp>
      <p:sp>
        <p:nvSpPr>
          <p:cNvPr id="70" name="Rectangle 69"/>
          <p:cNvSpPr/>
          <p:nvPr/>
        </p:nvSpPr>
        <p:spPr>
          <a:xfrm>
            <a:off x="2405831" y="2808086"/>
            <a:ext cx="1938544" cy="410882"/>
          </a:xfrm>
          <a:prstGeom prst="rect">
            <a:avLst/>
          </a:prstGeom>
        </p:spPr>
        <p:txBody>
          <a:bodyPr wrap="none">
            <a:spAutoFit/>
          </a:bodyPr>
          <a:lstStyle/>
          <a:p>
            <a:pPr>
              <a:lnSpc>
                <a:spcPct val="90000"/>
              </a:lnSpc>
            </a:pPr>
            <a:r>
              <a:rPr lang="en-US" b="1" dirty="0"/>
              <a:t>Index lock 108</a:t>
            </a:r>
          </a:p>
        </p:txBody>
      </p:sp>
      <p:cxnSp>
        <p:nvCxnSpPr>
          <p:cNvPr id="72" name="Straight Connector 71"/>
          <p:cNvCxnSpPr>
            <a:stCxn id="66" idx="0"/>
          </p:cNvCxnSpPr>
          <p:nvPr/>
        </p:nvCxnSpPr>
        <p:spPr>
          <a:xfrm>
            <a:off x="4607833" y="3335442"/>
            <a:ext cx="1268947" cy="0"/>
          </a:xfrm>
          <a:prstGeom prst="line">
            <a:avLst/>
          </a:prstGeom>
          <a:ln w="38100">
            <a:solidFill>
              <a:srgbClr val="6A0A19"/>
            </a:solidFill>
            <a:prstDash val="sysDash"/>
          </a:ln>
        </p:spPr>
        <p:style>
          <a:lnRef idx="1">
            <a:schemeClr val="accent1"/>
          </a:lnRef>
          <a:fillRef idx="0">
            <a:schemeClr val="accent1"/>
          </a:fillRef>
          <a:effectRef idx="0">
            <a:schemeClr val="accent1"/>
          </a:effectRef>
          <a:fontRef idx="minor">
            <a:schemeClr val="tx1"/>
          </a:fontRef>
        </p:style>
      </p:cxnSp>
      <p:sp>
        <p:nvSpPr>
          <p:cNvPr id="75" name="100"/>
          <p:cNvSpPr txBox="1"/>
          <p:nvPr/>
        </p:nvSpPr>
        <p:spPr>
          <a:xfrm>
            <a:off x="-11930" y="3760487"/>
            <a:ext cx="914400" cy="169759"/>
          </a:xfrm>
          <a:prstGeom prst="rect">
            <a:avLst/>
          </a:prstGeom>
          <a:noFill/>
        </p:spPr>
        <p:txBody>
          <a:bodyPr wrap="none" rtlCol="0">
            <a:noAutofit/>
          </a:bodyPr>
          <a:lstStyle/>
          <a:p>
            <a:pPr>
              <a:lnSpc>
                <a:spcPct val="90000"/>
              </a:lnSpc>
            </a:pPr>
            <a:r>
              <a:rPr lang="en-US" dirty="0">
                <a:solidFill>
                  <a:schemeClr val="tx1"/>
                </a:solidFill>
              </a:rPr>
              <a:t>100</a:t>
            </a:r>
          </a:p>
        </p:txBody>
      </p:sp>
      <p:grpSp>
        <p:nvGrpSpPr>
          <p:cNvPr id="83" name="Group 82"/>
          <p:cNvGrpSpPr/>
          <p:nvPr/>
        </p:nvGrpSpPr>
        <p:grpSpPr>
          <a:xfrm>
            <a:off x="580468" y="3347541"/>
            <a:ext cx="5411087" cy="1200183"/>
            <a:chOff x="580468" y="3347541"/>
            <a:chExt cx="5411087" cy="1200183"/>
          </a:xfrm>
        </p:grpSpPr>
        <p:grpSp>
          <p:nvGrpSpPr>
            <p:cNvPr id="63" name="Group 62"/>
            <p:cNvGrpSpPr/>
            <p:nvPr/>
          </p:nvGrpSpPr>
          <p:grpSpPr>
            <a:xfrm>
              <a:off x="721414" y="3347541"/>
              <a:ext cx="5155366" cy="1200183"/>
              <a:chOff x="721414" y="3347541"/>
              <a:chExt cx="5155366" cy="1200183"/>
            </a:xfrm>
          </p:grpSpPr>
          <p:cxnSp>
            <p:nvCxnSpPr>
              <p:cNvPr id="23" name="Straight Connector 22"/>
              <p:cNvCxnSpPr/>
              <p:nvPr/>
            </p:nvCxnSpPr>
            <p:spPr>
              <a:xfrm>
                <a:off x="721414" y="3947463"/>
                <a:ext cx="303582" cy="308233"/>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24996" y="3529982"/>
                <a:ext cx="610818" cy="725714"/>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0940" y="3535608"/>
                <a:ext cx="488589" cy="523392"/>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119529" y="3381489"/>
                <a:ext cx="959663" cy="677512"/>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79193" y="3381489"/>
                <a:ext cx="362860" cy="720090"/>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42053" y="4096433"/>
                <a:ext cx="448356" cy="414807"/>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01690" y="3381489"/>
                <a:ext cx="680003" cy="1128715"/>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81693" y="3383689"/>
                <a:ext cx="1295087" cy="376798"/>
              </a:xfrm>
              <a:prstGeom prst="line">
                <a:avLst/>
              </a:prstGeom>
              <a:ln w="38100">
                <a:solidFill>
                  <a:srgbClr val="DF9900"/>
                </a:solidFill>
              </a:ln>
            </p:spPr>
            <p:style>
              <a:lnRef idx="1">
                <a:schemeClr val="accent1"/>
              </a:lnRef>
              <a:fillRef idx="0">
                <a:schemeClr val="accent1"/>
              </a:fillRef>
              <a:effectRef idx="0">
                <a:schemeClr val="accent1"/>
              </a:effectRef>
              <a:fontRef idx="minor">
                <a:schemeClr val="tx1"/>
              </a:fontRef>
            </p:style>
          </p:cxnSp>
          <p:sp>
            <p:nvSpPr>
              <p:cNvPr id="54" name="Oval 53"/>
              <p:cNvSpPr>
                <a:spLocks noChangeAspect="1"/>
              </p:cNvSpPr>
              <p:nvPr/>
            </p:nvSpPr>
            <p:spPr>
              <a:xfrm>
                <a:off x="996959" y="4227229"/>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6" name="Oval 55"/>
              <p:cNvSpPr>
                <a:spLocks noChangeAspect="1"/>
              </p:cNvSpPr>
              <p:nvPr/>
            </p:nvSpPr>
            <p:spPr>
              <a:xfrm>
                <a:off x="2087226" y="4038061"/>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7" name="Oval 56"/>
              <p:cNvSpPr>
                <a:spLocks noChangeAspect="1"/>
              </p:cNvSpPr>
              <p:nvPr/>
            </p:nvSpPr>
            <p:spPr>
              <a:xfrm>
                <a:off x="1600691" y="3508249"/>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8" name="Oval 57"/>
              <p:cNvSpPr>
                <a:spLocks noChangeAspect="1"/>
              </p:cNvSpPr>
              <p:nvPr/>
            </p:nvSpPr>
            <p:spPr>
              <a:xfrm>
                <a:off x="3050388" y="3364083"/>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9" name="Oval 58"/>
              <p:cNvSpPr>
                <a:spLocks noChangeAspect="1"/>
              </p:cNvSpPr>
              <p:nvPr/>
            </p:nvSpPr>
            <p:spPr>
              <a:xfrm>
                <a:off x="4556248" y="3347541"/>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60" name="Oval 59"/>
              <p:cNvSpPr>
                <a:spLocks noChangeAspect="1"/>
              </p:cNvSpPr>
              <p:nvPr/>
            </p:nvSpPr>
            <p:spPr>
              <a:xfrm>
                <a:off x="3872886" y="4490117"/>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62" name="Oval 61"/>
              <p:cNvSpPr>
                <a:spLocks noChangeAspect="1"/>
              </p:cNvSpPr>
              <p:nvPr/>
            </p:nvSpPr>
            <p:spPr>
              <a:xfrm>
                <a:off x="3418890" y="4073503"/>
                <a:ext cx="57607" cy="576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pSp>
        <p:sp>
          <p:nvSpPr>
            <p:cNvPr id="73" name="Oval 72"/>
            <p:cNvSpPr>
              <a:spLocks noChangeAspect="1"/>
            </p:cNvSpPr>
            <p:nvPr/>
          </p:nvSpPr>
          <p:spPr>
            <a:xfrm>
              <a:off x="580468" y="3736546"/>
              <a:ext cx="274320" cy="27432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6" name="Oval 75"/>
            <p:cNvSpPr>
              <a:spLocks noChangeAspect="1"/>
            </p:cNvSpPr>
            <p:nvPr/>
          </p:nvSpPr>
          <p:spPr>
            <a:xfrm>
              <a:off x="5717235" y="3610546"/>
              <a:ext cx="274320" cy="27432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pSp>
      <p:sp>
        <p:nvSpPr>
          <p:cNvPr id="77" name="TextBox 76"/>
          <p:cNvSpPr txBox="1"/>
          <p:nvPr/>
        </p:nvSpPr>
        <p:spPr>
          <a:xfrm>
            <a:off x="481765" y="5451913"/>
            <a:ext cx="679246" cy="322846"/>
          </a:xfrm>
          <a:prstGeom prst="rect">
            <a:avLst/>
          </a:prstGeom>
          <a:noFill/>
        </p:spPr>
        <p:txBody>
          <a:bodyPr wrap="none" rtlCol="0">
            <a:noAutofit/>
          </a:bodyPr>
          <a:lstStyle/>
          <a:p>
            <a:pPr algn="ctr">
              <a:lnSpc>
                <a:spcPct val="90000"/>
              </a:lnSpc>
            </a:pPr>
            <a:r>
              <a:rPr lang="en-US" sz="1400" b="1" dirty="0">
                <a:solidFill>
                  <a:schemeClr val="bg2">
                    <a:lumMod val="50000"/>
                  </a:schemeClr>
                </a:solidFill>
              </a:rPr>
              <a:t>Policy </a:t>
            </a:r>
          </a:p>
          <a:p>
            <a:pPr algn="ctr">
              <a:lnSpc>
                <a:spcPct val="90000"/>
              </a:lnSpc>
            </a:pPr>
            <a:r>
              <a:rPr lang="en-US" sz="1400" b="1" dirty="0">
                <a:solidFill>
                  <a:schemeClr val="bg2">
                    <a:lumMod val="50000"/>
                  </a:schemeClr>
                </a:solidFill>
              </a:rPr>
              <a:t>issue</a:t>
            </a:r>
          </a:p>
        </p:txBody>
      </p:sp>
      <p:sp>
        <p:nvSpPr>
          <p:cNvPr id="78" name="TextBox 77"/>
          <p:cNvSpPr txBox="1"/>
          <p:nvPr/>
        </p:nvSpPr>
        <p:spPr>
          <a:xfrm>
            <a:off x="5363588" y="5423786"/>
            <a:ext cx="989710" cy="298630"/>
          </a:xfrm>
          <a:prstGeom prst="rect">
            <a:avLst/>
          </a:prstGeom>
          <a:noFill/>
        </p:spPr>
        <p:txBody>
          <a:bodyPr wrap="none" rtlCol="0">
            <a:noAutofit/>
          </a:bodyPr>
          <a:lstStyle/>
          <a:p>
            <a:pPr algn="ctr">
              <a:lnSpc>
                <a:spcPct val="90000"/>
              </a:lnSpc>
            </a:pPr>
            <a:r>
              <a:rPr lang="en-US" sz="1400" b="1" dirty="0">
                <a:solidFill>
                  <a:schemeClr val="bg2">
                    <a:lumMod val="50000"/>
                  </a:schemeClr>
                </a:solidFill>
              </a:rPr>
              <a:t>Year 1 end</a:t>
            </a:r>
          </a:p>
          <a:p>
            <a:pPr algn="ctr">
              <a:lnSpc>
                <a:spcPct val="90000"/>
              </a:lnSpc>
            </a:pPr>
            <a:r>
              <a:rPr lang="en-US" sz="1400" b="1" dirty="0">
                <a:solidFill>
                  <a:schemeClr val="bg2">
                    <a:lumMod val="50000"/>
                  </a:schemeClr>
                </a:solidFill>
              </a:rPr>
              <a:t>Index anniversary</a:t>
            </a:r>
          </a:p>
        </p:txBody>
      </p:sp>
      <p:sp>
        <p:nvSpPr>
          <p:cNvPr id="79" name="Rectangle 78"/>
          <p:cNvSpPr/>
          <p:nvPr/>
        </p:nvSpPr>
        <p:spPr>
          <a:xfrm>
            <a:off x="6900910" y="2104038"/>
            <a:ext cx="4147704" cy="1543537"/>
          </a:xfrm>
          <a:prstGeom prst="rect">
            <a:avLst/>
          </a:prstGeom>
          <a:solidFill>
            <a:srgbClr val="0F8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bg2"/>
                </a:solidFill>
              </a:rPr>
              <a:t>Year 1: </a:t>
            </a:r>
            <a:r>
              <a:rPr lang="en-US" dirty="0">
                <a:solidFill>
                  <a:schemeClr val="bg2"/>
                </a:solidFill>
              </a:rPr>
              <a:t>Locked in at month 9 at an index level of 108. Without index lock, client would’ve received an index level of 102.</a:t>
            </a:r>
          </a:p>
        </p:txBody>
      </p:sp>
      <p:sp>
        <p:nvSpPr>
          <p:cNvPr id="80" name="Rectangle 79"/>
          <p:cNvSpPr/>
          <p:nvPr/>
        </p:nvSpPr>
        <p:spPr>
          <a:xfrm>
            <a:off x="6900910" y="4039951"/>
            <a:ext cx="4147704" cy="749763"/>
          </a:xfrm>
          <a:prstGeom prst="rect">
            <a:avLst/>
          </a:prstGeom>
          <a:solidFill>
            <a:srgbClr val="80CA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2"/>
                </a:solidFill>
              </a:rPr>
              <a:t>Year 2 starts at 102, not from where it was locked.</a:t>
            </a:r>
          </a:p>
        </p:txBody>
      </p:sp>
      <p:sp>
        <p:nvSpPr>
          <p:cNvPr id="81" name="Rectangle 80"/>
          <p:cNvSpPr/>
          <p:nvPr/>
        </p:nvSpPr>
        <p:spPr>
          <a:xfrm>
            <a:off x="5094186" y="4040824"/>
            <a:ext cx="1440175" cy="74889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2"/>
                </a:solidFill>
              </a:rPr>
              <a:t>Year 1 end</a:t>
            </a:r>
          </a:p>
          <a:p>
            <a:pPr algn="ctr"/>
            <a:r>
              <a:rPr lang="en-US" dirty="0">
                <a:solidFill>
                  <a:schemeClr val="bg2"/>
                </a:solidFill>
              </a:rPr>
              <a:t>102</a:t>
            </a:r>
          </a:p>
        </p:txBody>
      </p:sp>
      <p:grpSp>
        <p:nvGrpSpPr>
          <p:cNvPr id="68" name="Group 67"/>
          <p:cNvGrpSpPr/>
          <p:nvPr/>
        </p:nvGrpSpPr>
        <p:grpSpPr>
          <a:xfrm>
            <a:off x="4280426" y="2994152"/>
            <a:ext cx="653424" cy="653424"/>
            <a:chOff x="7964441" y="3662670"/>
            <a:chExt cx="914400" cy="914400"/>
          </a:xfrm>
        </p:grpSpPr>
        <p:sp>
          <p:nvSpPr>
            <p:cNvPr id="67" name="Oval 66"/>
            <p:cNvSpPr/>
            <p:nvPr/>
          </p:nvSpPr>
          <p:spPr>
            <a:xfrm>
              <a:off x="7964441" y="3662670"/>
              <a:ext cx="914400" cy="914400"/>
            </a:xfrm>
            <a:prstGeom prst="ellipse">
              <a:avLst/>
            </a:prstGeom>
            <a:solidFill>
              <a:srgbClr val="6A0A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pSp>
          <p:nvGrpSpPr>
            <p:cNvPr id="64" name="Group 63"/>
            <p:cNvGrpSpPr>
              <a:grpSpLocks noChangeAspect="1"/>
            </p:cNvGrpSpPr>
            <p:nvPr/>
          </p:nvGrpSpPr>
          <p:grpSpPr>
            <a:xfrm>
              <a:off x="8225417" y="3868277"/>
              <a:ext cx="392449" cy="503187"/>
              <a:chOff x="1217799" y="2594964"/>
              <a:chExt cx="214280" cy="274744"/>
            </a:xfrm>
            <a:solidFill>
              <a:schemeClr val="bg2"/>
            </a:solidFill>
          </p:grpSpPr>
          <p:sp>
            <p:nvSpPr>
              <p:cNvPr id="65" name="Freeform 1794"/>
              <p:cNvSpPr>
                <a:spLocks noEditPoints="1"/>
              </p:cNvSpPr>
              <p:nvPr/>
            </p:nvSpPr>
            <p:spPr bwMode="auto">
              <a:xfrm>
                <a:off x="1217799" y="2594964"/>
                <a:ext cx="214280" cy="274744"/>
              </a:xfrm>
              <a:custGeom>
                <a:avLst/>
                <a:gdLst>
                  <a:gd name="T0" fmla="*/ 138 w 150"/>
                  <a:gd name="T1" fmla="*/ 77 h 192"/>
                  <a:gd name="T2" fmla="*/ 137 w 150"/>
                  <a:gd name="T3" fmla="*/ 77 h 192"/>
                  <a:gd name="T4" fmla="*/ 137 w 150"/>
                  <a:gd name="T5" fmla="*/ 62 h 192"/>
                  <a:gd name="T6" fmla="*/ 75 w 150"/>
                  <a:gd name="T7" fmla="*/ 0 h 192"/>
                  <a:gd name="T8" fmla="*/ 13 w 150"/>
                  <a:gd name="T9" fmla="*/ 62 h 192"/>
                  <a:gd name="T10" fmla="*/ 13 w 150"/>
                  <a:gd name="T11" fmla="*/ 77 h 192"/>
                  <a:gd name="T12" fmla="*/ 12 w 150"/>
                  <a:gd name="T13" fmla="*/ 77 h 192"/>
                  <a:gd name="T14" fmla="*/ 0 w 150"/>
                  <a:gd name="T15" fmla="*/ 89 h 192"/>
                  <a:gd name="T16" fmla="*/ 0 w 150"/>
                  <a:gd name="T17" fmla="*/ 117 h 192"/>
                  <a:gd name="T18" fmla="*/ 74 w 150"/>
                  <a:gd name="T19" fmla="*/ 192 h 192"/>
                  <a:gd name="T20" fmla="*/ 75 w 150"/>
                  <a:gd name="T21" fmla="*/ 192 h 192"/>
                  <a:gd name="T22" fmla="*/ 127 w 150"/>
                  <a:gd name="T23" fmla="*/ 171 h 192"/>
                  <a:gd name="T24" fmla="*/ 150 w 150"/>
                  <a:gd name="T25" fmla="*/ 116 h 192"/>
                  <a:gd name="T26" fmla="*/ 150 w 150"/>
                  <a:gd name="T27" fmla="*/ 89 h 192"/>
                  <a:gd name="T28" fmla="*/ 138 w 150"/>
                  <a:gd name="T29" fmla="*/ 77 h 192"/>
                  <a:gd name="T30" fmla="*/ 19 w 150"/>
                  <a:gd name="T31" fmla="*/ 62 h 192"/>
                  <a:gd name="T32" fmla="*/ 75 w 150"/>
                  <a:gd name="T33" fmla="*/ 6 h 192"/>
                  <a:gd name="T34" fmla="*/ 131 w 150"/>
                  <a:gd name="T35" fmla="*/ 62 h 192"/>
                  <a:gd name="T36" fmla="*/ 131 w 150"/>
                  <a:gd name="T37" fmla="*/ 77 h 192"/>
                  <a:gd name="T38" fmla="*/ 118 w 150"/>
                  <a:gd name="T39" fmla="*/ 77 h 192"/>
                  <a:gd name="T40" fmla="*/ 118 w 150"/>
                  <a:gd name="T41" fmla="*/ 62 h 192"/>
                  <a:gd name="T42" fmla="*/ 75 w 150"/>
                  <a:gd name="T43" fmla="*/ 19 h 192"/>
                  <a:gd name="T44" fmla="*/ 32 w 150"/>
                  <a:gd name="T45" fmla="*/ 62 h 192"/>
                  <a:gd name="T46" fmla="*/ 32 w 150"/>
                  <a:gd name="T47" fmla="*/ 77 h 192"/>
                  <a:gd name="T48" fmla="*/ 19 w 150"/>
                  <a:gd name="T49" fmla="*/ 77 h 192"/>
                  <a:gd name="T50" fmla="*/ 19 w 150"/>
                  <a:gd name="T51" fmla="*/ 62 h 192"/>
                  <a:gd name="T52" fmla="*/ 38 w 150"/>
                  <a:gd name="T53" fmla="*/ 77 h 192"/>
                  <a:gd name="T54" fmla="*/ 38 w 150"/>
                  <a:gd name="T55" fmla="*/ 62 h 192"/>
                  <a:gd name="T56" fmla="*/ 75 w 150"/>
                  <a:gd name="T57" fmla="*/ 25 h 192"/>
                  <a:gd name="T58" fmla="*/ 112 w 150"/>
                  <a:gd name="T59" fmla="*/ 62 h 192"/>
                  <a:gd name="T60" fmla="*/ 112 w 150"/>
                  <a:gd name="T61" fmla="*/ 77 h 192"/>
                  <a:gd name="T62" fmla="*/ 38 w 150"/>
                  <a:gd name="T63" fmla="*/ 77 h 192"/>
                  <a:gd name="T64" fmla="*/ 144 w 150"/>
                  <a:gd name="T65" fmla="*/ 116 h 192"/>
                  <a:gd name="T66" fmla="*/ 123 w 150"/>
                  <a:gd name="T67" fmla="*/ 166 h 192"/>
                  <a:gd name="T68" fmla="*/ 74 w 150"/>
                  <a:gd name="T69" fmla="*/ 186 h 192"/>
                  <a:gd name="T70" fmla="*/ 6 w 150"/>
                  <a:gd name="T71" fmla="*/ 117 h 192"/>
                  <a:gd name="T72" fmla="*/ 6 w 150"/>
                  <a:gd name="T73" fmla="*/ 89 h 192"/>
                  <a:gd name="T74" fmla="*/ 12 w 150"/>
                  <a:gd name="T75" fmla="*/ 83 h 192"/>
                  <a:gd name="T76" fmla="*/ 16 w 150"/>
                  <a:gd name="T77" fmla="*/ 83 h 192"/>
                  <a:gd name="T78" fmla="*/ 35 w 150"/>
                  <a:gd name="T79" fmla="*/ 83 h 192"/>
                  <a:gd name="T80" fmla="*/ 115 w 150"/>
                  <a:gd name="T81" fmla="*/ 83 h 192"/>
                  <a:gd name="T82" fmla="*/ 134 w 150"/>
                  <a:gd name="T83" fmla="*/ 83 h 192"/>
                  <a:gd name="T84" fmla="*/ 138 w 150"/>
                  <a:gd name="T85" fmla="*/ 83 h 192"/>
                  <a:gd name="T86" fmla="*/ 144 w 150"/>
                  <a:gd name="T87" fmla="*/ 89 h 192"/>
                  <a:gd name="T88" fmla="*/ 144 w 150"/>
                  <a:gd name="T89" fmla="*/ 1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92">
                    <a:moveTo>
                      <a:pt x="138" y="77"/>
                    </a:moveTo>
                    <a:cubicBezTo>
                      <a:pt x="137" y="77"/>
                      <a:pt x="137" y="77"/>
                      <a:pt x="137" y="77"/>
                    </a:cubicBezTo>
                    <a:cubicBezTo>
                      <a:pt x="137" y="62"/>
                      <a:pt x="137" y="62"/>
                      <a:pt x="137" y="62"/>
                    </a:cubicBezTo>
                    <a:cubicBezTo>
                      <a:pt x="137" y="28"/>
                      <a:pt x="109" y="0"/>
                      <a:pt x="75" y="0"/>
                    </a:cubicBezTo>
                    <a:cubicBezTo>
                      <a:pt x="41" y="0"/>
                      <a:pt x="13" y="28"/>
                      <a:pt x="13" y="62"/>
                    </a:cubicBezTo>
                    <a:cubicBezTo>
                      <a:pt x="13" y="77"/>
                      <a:pt x="13" y="77"/>
                      <a:pt x="13" y="77"/>
                    </a:cubicBezTo>
                    <a:cubicBezTo>
                      <a:pt x="12" y="77"/>
                      <a:pt x="12" y="77"/>
                      <a:pt x="12" y="77"/>
                    </a:cubicBezTo>
                    <a:cubicBezTo>
                      <a:pt x="5" y="77"/>
                      <a:pt x="0" y="82"/>
                      <a:pt x="0" y="89"/>
                    </a:cubicBezTo>
                    <a:cubicBezTo>
                      <a:pt x="0" y="117"/>
                      <a:pt x="0" y="117"/>
                      <a:pt x="0" y="117"/>
                    </a:cubicBezTo>
                    <a:cubicBezTo>
                      <a:pt x="0" y="158"/>
                      <a:pt x="33" y="192"/>
                      <a:pt x="74" y="192"/>
                    </a:cubicBezTo>
                    <a:cubicBezTo>
                      <a:pt x="74" y="192"/>
                      <a:pt x="75" y="192"/>
                      <a:pt x="75" y="192"/>
                    </a:cubicBezTo>
                    <a:cubicBezTo>
                      <a:pt x="94" y="192"/>
                      <a:pt x="113" y="185"/>
                      <a:pt x="127" y="171"/>
                    </a:cubicBezTo>
                    <a:cubicBezTo>
                      <a:pt x="141" y="156"/>
                      <a:pt x="150" y="136"/>
                      <a:pt x="150" y="116"/>
                    </a:cubicBezTo>
                    <a:cubicBezTo>
                      <a:pt x="150" y="89"/>
                      <a:pt x="150" y="89"/>
                      <a:pt x="150" y="89"/>
                    </a:cubicBezTo>
                    <a:cubicBezTo>
                      <a:pt x="150" y="82"/>
                      <a:pt x="145" y="77"/>
                      <a:pt x="138" y="77"/>
                    </a:cubicBezTo>
                    <a:close/>
                    <a:moveTo>
                      <a:pt x="19" y="62"/>
                    </a:moveTo>
                    <a:cubicBezTo>
                      <a:pt x="19" y="31"/>
                      <a:pt x="44" y="6"/>
                      <a:pt x="75" y="6"/>
                    </a:cubicBezTo>
                    <a:cubicBezTo>
                      <a:pt x="106" y="6"/>
                      <a:pt x="131" y="31"/>
                      <a:pt x="131" y="62"/>
                    </a:cubicBezTo>
                    <a:cubicBezTo>
                      <a:pt x="131" y="77"/>
                      <a:pt x="131" y="77"/>
                      <a:pt x="131" y="77"/>
                    </a:cubicBezTo>
                    <a:cubicBezTo>
                      <a:pt x="118" y="77"/>
                      <a:pt x="118" y="77"/>
                      <a:pt x="118" y="77"/>
                    </a:cubicBezTo>
                    <a:cubicBezTo>
                      <a:pt x="118" y="62"/>
                      <a:pt x="118" y="62"/>
                      <a:pt x="118" y="62"/>
                    </a:cubicBezTo>
                    <a:cubicBezTo>
                      <a:pt x="118" y="39"/>
                      <a:pt x="99" y="19"/>
                      <a:pt x="75" y="19"/>
                    </a:cubicBezTo>
                    <a:cubicBezTo>
                      <a:pt x="51" y="19"/>
                      <a:pt x="32" y="39"/>
                      <a:pt x="32" y="62"/>
                    </a:cubicBezTo>
                    <a:cubicBezTo>
                      <a:pt x="32" y="77"/>
                      <a:pt x="32" y="77"/>
                      <a:pt x="32" y="77"/>
                    </a:cubicBezTo>
                    <a:cubicBezTo>
                      <a:pt x="19" y="77"/>
                      <a:pt x="19" y="77"/>
                      <a:pt x="19" y="77"/>
                    </a:cubicBezTo>
                    <a:lnTo>
                      <a:pt x="19" y="62"/>
                    </a:lnTo>
                    <a:close/>
                    <a:moveTo>
                      <a:pt x="38" y="77"/>
                    </a:moveTo>
                    <a:cubicBezTo>
                      <a:pt x="38" y="62"/>
                      <a:pt x="38" y="62"/>
                      <a:pt x="38" y="62"/>
                    </a:cubicBezTo>
                    <a:cubicBezTo>
                      <a:pt x="38" y="42"/>
                      <a:pt x="54" y="25"/>
                      <a:pt x="75" y="25"/>
                    </a:cubicBezTo>
                    <a:cubicBezTo>
                      <a:pt x="96" y="25"/>
                      <a:pt x="112" y="42"/>
                      <a:pt x="112" y="62"/>
                    </a:cubicBezTo>
                    <a:cubicBezTo>
                      <a:pt x="112" y="77"/>
                      <a:pt x="112" y="77"/>
                      <a:pt x="112" y="77"/>
                    </a:cubicBezTo>
                    <a:lnTo>
                      <a:pt x="38" y="77"/>
                    </a:lnTo>
                    <a:close/>
                    <a:moveTo>
                      <a:pt x="144" y="116"/>
                    </a:moveTo>
                    <a:cubicBezTo>
                      <a:pt x="144" y="135"/>
                      <a:pt x="136" y="153"/>
                      <a:pt x="123" y="166"/>
                    </a:cubicBezTo>
                    <a:cubicBezTo>
                      <a:pt x="109" y="180"/>
                      <a:pt x="92" y="187"/>
                      <a:pt x="74" y="186"/>
                    </a:cubicBezTo>
                    <a:cubicBezTo>
                      <a:pt x="37" y="186"/>
                      <a:pt x="6" y="155"/>
                      <a:pt x="6" y="117"/>
                    </a:cubicBezTo>
                    <a:cubicBezTo>
                      <a:pt x="6" y="89"/>
                      <a:pt x="6" y="89"/>
                      <a:pt x="6" y="89"/>
                    </a:cubicBezTo>
                    <a:cubicBezTo>
                      <a:pt x="6" y="86"/>
                      <a:pt x="9" y="83"/>
                      <a:pt x="12" y="83"/>
                    </a:cubicBezTo>
                    <a:cubicBezTo>
                      <a:pt x="16" y="83"/>
                      <a:pt x="16" y="83"/>
                      <a:pt x="16" y="83"/>
                    </a:cubicBezTo>
                    <a:cubicBezTo>
                      <a:pt x="35" y="83"/>
                      <a:pt x="35" y="83"/>
                      <a:pt x="35" y="83"/>
                    </a:cubicBezTo>
                    <a:cubicBezTo>
                      <a:pt x="115" y="83"/>
                      <a:pt x="115" y="83"/>
                      <a:pt x="115" y="83"/>
                    </a:cubicBezTo>
                    <a:cubicBezTo>
                      <a:pt x="134" y="83"/>
                      <a:pt x="134" y="83"/>
                      <a:pt x="134" y="83"/>
                    </a:cubicBezTo>
                    <a:cubicBezTo>
                      <a:pt x="138" y="83"/>
                      <a:pt x="138" y="83"/>
                      <a:pt x="138" y="83"/>
                    </a:cubicBezTo>
                    <a:cubicBezTo>
                      <a:pt x="141" y="83"/>
                      <a:pt x="144" y="86"/>
                      <a:pt x="144" y="89"/>
                    </a:cubicBezTo>
                    <a:lnTo>
                      <a:pt x="144" y="11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795"/>
              <p:cNvSpPr>
                <a:spLocks noEditPoints="1"/>
              </p:cNvSpPr>
              <p:nvPr/>
            </p:nvSpPr>
            <p:spPr bwMode="auto">
              <a:xfrm>
                <a:off x="1303723" y="2743475"/>
                <a:ext cx="43492" cy="74255"/>
              </a:xfrm>
              <a:custGeom>
                <a:avLst/>
                <a:gdLst>
                  <a:gd name="T0" fmla="*/ 15 w 30"/>
                  <a:gd name="T1" fmla="*/ 0 h 52"/>
                  <a:gd name="T2" fmla="*/ 0 w 30"/>
                  <a:gd name="T3" fmla="*/ 15 h 52"/>
                  <a:gd name="T4" fmla="*/ 5 w 30"/>
                  <a:gd name="T5" fmla="*/ 25 h 52"/>
                  <a:gd name="T6" fmla="*/ 1 w 30"/>
                  <a:gd name="T7" fmla="*/ 49 h 52"/>
                  <a:gd name="T8" fmla="*/ 1 w 30"/>
                  <a:gd name="T9" fmla="*/ 51 h 52"/>
                  <a:gd name="T10" fmla="*/ 3 w 30"/>
                  <a:gd name="T11" fmla="*/ 52 h 52"/>
                  <a:gd name="T12" fmla="*/ 27 w 30"/>
                  <a:gd name="T13" fmla="*/ 52 h 52"/>
                  <a:gd name="T14" fmla="*/ 29 w 30"/>
                  <a:gd name="T15" fmla="*/ 51 h 52"/>
                  <a:gd name="T16" fmla="*/ 30 w 30"/>
                  <a:gd name="T17" fmla="*/ 49 h 52"/>
                  <a:gd name="T18" fmla="*/ 25 w 30"/>
                  <a:gd name="T19" fmla="*/ 25 h 52"/>
                  <a:gd name="T20" fmla="*/ 30 w 30"/>
                  <a:gd name="T21" fmla="*/ 15 h 52"/>
                  <a:gd name="T22" fmla="*/ 15 w 30"/>
                  <a:gd name="T23" fmla="*/ 0 h 52"/>
                  <a:gd name="T24" fmla="*/ 19 w 30"/>
                  <a:gd name="T25" fmla="*/ 24 h 52"/>
                  <a:gd name="T26" fmla="*/ 23 w 30"/>
                  <a:gd name="T27" fmla="*/ 46 h 52"/>
                  <a:gd name="T28" fmla="*/ 7 w 30"/>
                  <a:gd name="T29" fmla="*/ 46 h 52"/>
                  <a:gd name="T30" fmla="*/ 11 w 30"/>
                  <a:gd name="T31" fmla="*/ 24 h 52"/>
                  <a:gd name="T32" fmla="*/ 10 w 30"/>
                  <a:gd name="T33" fmla="*/ 22 h 52"/>
                  <a:gd name="T34" fmla="*/ 6 w 30"/>
                  <a:gd name="T35" fmla="*/ 15 h 52"/>
                  <a:gd name="T36" fmla="*/ 15 w 30"/>
                  <a:gd name="T37" fmla="*/ 6 h 52"/>
                  <a:gd name="T38" fmla="*/ 24 w 30"/>
                  <a:gd name="T39" fmla="*/ 15 h 52"/>
                  <a:gd name="T40" fmla="*/ 20 w 30"/>
                  <a:gd name="T41" fmla="*/ 22 h 52"/>
                  <a:gd name="T42" fmla="*/ 19 w 30"/>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15" y="0"/>
                    </a:moveTo>
                    <a:cubicBezTo>
                      <a:pt x="7" y="0"/>
                      <a:pt x="0" y="7"/>
                      <a:pt x="0" y="15"/>
                    </a:cubicBezTo>
                    <a:cubicBezTo>
                      <a:pt x="0" y="19"/>
                      <a:pt x="2" y="22"/>
                      <a:pt x="5" y="25"/>
                    </a:cubicBezTo>
                    <a:cubicBezTo>
                      <a:pt x="1" y="49"/>
                      <a:pt x="1" y="49"/>
                      <a:pt x="1" y="49"/>
                    </a:cubicBezTo>
                    <a:cubicBezTo>
                      <a:pt x="0" y="50"/>
                      <a:pt x="1" y="51"/>
                      <a:pt x="1" y="51"/>
                    </a:cubicBezTo>
                    <a:cubicBezTo>
                      <a:pt x="2" y="52"/>
                      <a:pt x="3" y="52"/>
                      <a:pt x="3" y="52"/>
                    </a:cubicBezTo>
                    <a:cubicBezTo>
                      <a:pt x="27" y="52"/>
                      <a:pt x="27" y="52"/>
                      <a:pt x="27" y="52"/>
                    </a:cubicBezTo>
                    <a:cubicBezTo>
                      <a:pt x="28" y="52"/>
                      <a:pt x="28" y="52"/>
                      <a:pt x="29" y="51"/>
                    </a:cubicBezTo>
                    <a:cubicBezTo>
                      <a:pt x="29" y="51"/>
                      <a:pt x="30" y="50"/>
                      <a:pt x="30" y="49"/>
                    </a:cubicBezTo>
                    <a:cubicBezTo>
                      <a:pt x="25" y="25"/>
                      <a:pt x="25" y="25"/>
                      <a:pt x="25" y="25"/>
                    </a:cubicBezTo>
                    <a:cubicBezTo>
                      <a:pt x="28" y="22"/>
                      <a:pt x="30" y="19"/>
                      <a:pt x="30" y="15"/>
                    </a:cubicBezTo>
                    <a:cubicBezTo>
                      <a:pt x="30" y="7"/>
                      <a:pt x="23" y="0"/>
                      <a:pt x="15" y="0"/>
                    </a:cubicBezTo>
                    <a:close/>
                    <a:moveTo>
                      <a:pt x="19" y="24"/>
                    </a:moveTo>
                    <a:cubicBezTo>
                      <a:pt x="23" y="46"/>
                      <a:pt x="23" y="46"/>
                      <a:pt x="23" y="46"/>
                    </a:cubicBezTo>
                    <a:cubicBezTo>
                      <a:pt x="7" y="46"/>
                      <a:pt x="7" y="46"/>
                      <a:pt x="7" y="46"/>
                    </a:cubicBezTo>
                    <a:cubicBezTo>
                      <a:pt x="11" y="24"/>
                      <a:pt x="11" y="24"/>
                      <a:pt x="11" y="24"/>
                    </a:cubicBezTo>
                    <a:cubicBezTo>
                      <a:pt x="11" y="23"/>
                      <a:pt x="11" y="22"/>
                      <a:pt x="10" y="22"/>
                    </a:cubicBezTo>
                    <a:cubicBezTo>
                      <a:pt x="8" y="20"/>
                      <a:pt x="6" y="17"/>
                      <a:pt x="6" y="15"/>
                    </a:cubicBezTo>
                    <a:cubicBezTo>
                      <a:pt x="6" y="10"/>
                      <a:pt x="10" y="6"/>
                      <a:pt x="15" y="6"/>
                    </a:cubicBezTo>
                    <a:cubicBezTo>
                      <a:pt x="20" y="6"/>
                      <a:pt x="24" y="10"/>
                      <a:pt x="24" y="15"/>
                    </a:cubicBezTo>
                    <a:cubicBezTo>
                      <a:pt x="24" y="17"/>
                      <a:pt x="23" y="20"/>
                      <a:pt x="20" y="22"/>
                    </a:cubicBezTo>
                    <a:cubicBezTo>
                      <a:pt x="19" y="22"/>
                      <a:pt x="19" y="23"/>
                      <a:pt x="19"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4" name="TextBox 83"/>
          <p:cNvSpPr txBox="1"/>
          <p:nvPr/>
        </p:nvSpPr>
        <p:spPr>
          <a:xfrm>
            <a:off x="661297" y="6222459"/>
            <a:ext cx="10866228" cy="489701"/>
          </a:xfrm>
          <a:prstGeom prst="rect">
            <a:avLst/>
          </a:prstGeom>
          <a:noFill/>
        </p:spPr>
        <p:txBody>
          <a:bodyPr wrap="square" rtlCol="0">
            <a:noAutofit/>
          </a:bodyPr>
          <a:lstStyle/>
          <a:p>
            <a:pPr>
              <a:lnSpc>
                <a:spcPct val="90000"/>
              </a:lnSpc>
            </a:pPr>
            <a:r>
              <a:rPr lang="en-US" sz="1000" dirty="0"/>
              <a:t>This hypothetical example is provided for illustrative purpose only and is intended to show how the index lock feature could work. It is not intended to predict or guarantee future results. </a:t>
            </a:r>
          </a:p>
        </p:txBody>
      </p:sp>
    </p:spTree>
    <p:custDataLst>
      <p:tags r:id="rId1"/>
    </p:custDataLst>
    <p:extLst>
      <p:ext uri="{BB962C8B-B14F-4D97-AF65-F5344CB8AC3E}">
        <p14:creationId xmlns:p14="http://schemas.microsoft.com/office/powerpoint/2010/main" val="23096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22" presetClass="entr" presetSubtype="8"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left)">
                                      <p:cBhvr>
                                        <p:cTn id="18" dur="500"/>
                                        <p:tgtEl>
                                          <p:spTgt spid="7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9" grpId="0" animBg="1"/>
      <p:bldP spid="80" grpId="0" animBg="1"/>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48770" y="0"/>
            <a:ext cx="544552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67"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0043" y="260615"/>
            <a:ext cx="5368728" cy="812800"/>
          </a:xfrm>
        </p:spPr>
        <p:txBody>
          <a:bodyPr/>
          <a:lstStyle/>
          <a:p>
            <a:r>
              <a:rPr lang="en-US" dirty="0"/>
              <a:t>How to activate an Index Lock</a:t>
            </a:r>
          </a:p>
        </p:txBody>
      </p:sp>
      <p:sp>
        <p:nvSpPr>
          <p:cNvPr id="3" name="Slide Number Placeholder 2"/>
          <p:cNvSpPr>
            <a:spLocks noGrp="1"/>
          </p:cNvSpPr>
          <p:nvPr>
            <p:ph type="sldNum" sz="quarter" idx="11"/>
          </p:nvPr>
        </p:nvSpPr>
        <p:spPr/>
        <p:txBody>
          <a:bodyPr/>
          <a:lstStyle/>
          <a:p>
            <a:pPr marL="0" marR="0" lvl="0" indent="0" algn="l" defTabSz="1088167" rtl="0" eaLnBrk="1" fontAlgn="auto" latinLnBrk="0" hangingPunct="1">
              <a:lnSpc>
                <a:spcPct val="100000"/>
              </a:lnSpc>
              <a:spcBef>
                <a:spcPts val="0"/>
              </a:spcBef>
              <a:spcAft>
                <a:spcPts val="0"/>
              </a:spcAft>
              <a:buClrTx/>
              <a:buSzTx/>
              <a:buFontTx/>
              <a:buNone/>
              <a:tabLst/>
              <a:defRPr/>
            </a:pPr>
            <a:fld id="{67FC5CDF-15F9-4054-9F50-C9080AAD3281}" type="slidenum">
              <a:rPr kumimoji="0" lang="en-US" sz="800" b="0" i="0" u="none" strike="noStrike" kern="1200" cap="none" spc="0" normalizeH="0" baseline="0" noProof="0" smtClean="0">
                <a:ln>
                  <a:noFill/>
                </a:ln>
                <a:solidFill>
                  <a:srgbClr val="4D4D4D"/>
                </a:solidFill>
                <a:effectLst/>
                <a:uLnTx/>
                <a:uFillTx/>
                <a:latin typeface="Calibri" panose="020F0502020204030204" pitchFamily="34" charset="0"/>
                <a:ea typeface="+mn-ea"/>
                <a:cs typeface="+mn-cs"/>
              </a:rPr>
              <a:pPr marL="0" marR="0" lvl="0" indent="0" algn="l" defTabSz="1088167"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4D4D4D"/>
              </a:solidFill>
              <a:effectLst/>
              <a:uLnTx/>
              <a:uFillTx/>
              <a:latin typeface="Calibri" panose="020F0502020204030204" pitchFamily="34" charset="0"/>
              <a:ea typeface="+mn-ea"/>
              <a:cs typeface="+mn-cs"/>
            </a:endParaRPr>
          </a:p>
        </p:txBody>
      </p:sp>
      <p:sp>
        <p:nvSpPr>
          <p:cNvPr id="4" name="TextBox 3"/>
          <p:cNvSpPr txBox="1"/>
          <p:nvPr/>
        </p:nvSpPr>
        <p:spPr>
          <a:xfrm>
            <a:off x="621747" y="1496438"/>
            <a:ext cx="3657600" cy="548640"/>
          </a:xfrm>
          <a:prstGeom prst="rect">
            <a:avLst/>
          </a:prstGeom>
          <a:solidFill>
            <a:srgbClr val="6A0A19"/>
          </a:solidFill>
        </p:spPr>
        <p:txBody>
          <a:bodyPr wrap="square" rtlCol="0" anchor="ctr">
            <a:noAutofit/>
          </a:bodyPr>
          <a:lstStyle/>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Option 1: </a:t>
            </a:r>
            <a:r>
              <a:rPr kumimoji="0" lang="en-US" sz="2800" b="1" i="0" u="none" strike="noStrike" kern="1200" cap="none" spc="0" normalizeH="0" baseline="0" noProof="0" dirty="0">
                <a:ln>
                  <a:noFill/>
                </a:ln>
                <a:solidFill>
                  <a:srgbClr val="FFFFFF"/>
                </a:solidFill>
                <a:effectLst/>
                <a:uLnTx/>
                <a:uFillTx/>
                <a:latin typeface="Calibri"/>
                <a:ea typeface="+mn-ea"/>
                <a:cs typeface="+mn-cs"/>
              </a:rPr>
              <a:t>Auto Lock</a:t>
            </a:r>
          </a:p>
        </p:txBody>
      </p:sp>
      <p:sp>
        <p:nvSpPr>
          <p:cNvPr id="5" name="TextBox 4"/>
          <p:cNvSpPr txBox="1"/>
          <p:nvPr/>
        </p:nvSpPr>
        <p:spPr>
          <a:xfrm>
            <a:off x="659543" y="4032500"/>
            <a:ext cx="3657600" cy="548640"/>
          </a:xfrm>
          <a:prstGeom prst="rect">
            <a:avLst/>
          </a:prstGeom>
          <a:solidFill>
            <a:schemeClr val="accent6"/>
          </a:solidFill>
        </p:spPr>
        <p:txBody>
          <a:bodyPr wrap="square" rtlCol="0" anchor="ctr">
            <a:noAutofit/>
          </a:bodyPr>
          <a:lstStyle/>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Option 2: </a:t>
            </a:r>
            <a:r>
              <a:rPr kumimoji="0" lang="en-US" sz="2800" b="1" i="0" u="none" strike="noStrike" kern="1200" cap="none" spc="0" normalizeH="0" baseline="0" noProof="0" dirty="0">
                <a:ln>
                  <a:noFill/>
                </a:ln>
                <a:solidFill>
                  <a:srgbClr val="FFFFFF"/>
                </a:solidFill>
                <a:effectLst/>
                <a:uLnTx/>
                <a:uFillTx/>
                <a:latin typeface="Calibri"/>
                <a:ea typeface="+mn-ea"/>
                <a:cs typeface="+mn-cs"/>
              </a:rPr>
              <a:t>Manual Lock</a:t>
            </a:r>
          </a:p>
        </p:txBody>
      </p:sp>
      <p:sp>
        <p:nvSpPr>
          <p:cNvPr id="9" name="TextBox 8"/>
          <p:cNvSpPr txBox="1"/>
          <p:nvPr/>
        </p:nvSpPr>
        <p:spPr>
          <a:xfrm>
            <a:off x="640676" y="4804883"/>
            <a:ext cx="4378132" cy="1619681"/>
          </a:xfrm>
          <a:prstGeom prst="rect">
            <a:avLst/>
          </a:prstGeom>
          <a:noFill/>
        </p:spPr>
        <p:txBody>
          <a:bodyPr wrap="square" rtlCol="0">
            <a:noAutofit/>
          </a:bodyPr>
          <a:lstStyle/>
          <a:p>
            <a:pPr marL="342900" marR="0" lvl="0" indent="-342900" algn="l" defTabSz="1088167"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24242"/>
                </a:solidFill>
                <a:effectLst/>
                <a:uLnTx/>
                <a:uFillTx/>
                <a:latin typeface="Calibri"/>
                <a:ea typeface="+mn-ea"/>
                <a:cs typeface="+mn-cs"/>
              </a:rPr>
              <a:t>Choose when to lock </a:t>
            </a:r>
          </a:p>
          <a:p>
            <a:pPr marL="342900" marR="0" lvl="0" indent="-342900" algn="l" defTabSz="1088167"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24242"/>
              </a:solidFill>
              <a:effectLst/>
              <a:uLnTx/>
              <a:uFillTx/>
              <a:latin typeface="Calibri"/>
              <a:ea typeface="+mn-ea"/>
              <a:cs typeface="+mn-cs"/>
            </a:endParaRPr>
          </a:p>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Calibri"/>
                <a:ea typeface="+mn-ea"/>
                <a:cs typeface="+mn-cs"/>
              </a:rPr>
              <a:t>If a lock has not already taken place simply request a manual index lock at any point during the crediting period</a:t>
            </a:r>
            <a:r>
              <a:rPr kumimoji="0" lang="en-US" sz="2000" b="0" i="0" u="none" strike="noStrike" kern="1200" cap="none" spc="0" normalizeH="0" baseline="30000" noProof="0" dirty="0">
                <a:ln>
                  <a:noFill/>
                </a:ln>
                <a:solidFill>
                  <a:srgbClr val="FFFFFF">
                    <a:lumMod val="50000"/>
                  </a:srgbClr>
                </a:solidFill>
                <a:effectLst/>
                <a:uLnTx/>
                <a:uFillTx/>
                <a:latin typeface="Calibri"/>
                <a:ea typeface="+mn-ea"/>
                <a:cs typeface="+mn-cs"/>
              </a:rPr>
              <a:t>2</a:t>
            </a:r>
            <a:endParaRPr kumimoji="0" lang="en-US" sz="20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sp>
        <p:nvSpPr>
          <p:cNvPr id="10" name="TextBox 9"/>
          <p:cNvSpPr txBox="1"/>
          <p:nvPr/>
        </p:nvSpPr>
        <p:spPr>
          <a:xfrm>
            <a:off x="594002" y="2219254"/>
            <a:ext cx="4751519" cy="1728209"/>
          </a:xfrm>
          <a:prstGeom prst="rect">
            <a:avLst/>
          </a:prstGeom>
          <a:noFill/>
        </p:spPr>
        <p:txBody>
          <a:bodyPr wrap="square" rtlCol="0">
            <a:noAutofit/>
          </a:bodyPr>
          <a:lstStyle/>
          <a:p>
            <a:pPr marL="342900" marR="0" lvl="0" indent="-342900" algn="l" defTabSz="1088167"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424242"/>
                </a:solidFill>
                <a:effectLst/>
                <a:uLnTx/>
                <a:uFillTx/>
                <a:latin typeface="Calibri"/>
                <a:ea typeface="+mn-ea"/>
                <a:cs typeface="+mn-cs"/>
              </a:rPr>
              <a:t>Set upper target online</a:t>
            </a:r>
          </a:p>
          <a:p>
            <a:pPr marL="342900" marR="0" lvl="0" indent="-342900" algn="l" defTabSz="1088167"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424242"/>
              </a:solidFill>
              <a:effectLst/>
              <a:uLnTx/>
              <a:uFillTx/>
              <a:latin typeface="Calibri"/>
              <a:ea typeface="+mn-ea"/>
              <a:cs typeface="+mn-cs"/>
            </a:endParaRPr>
          </a:p>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Calibri"/>
                <a:ea typeface="+mn-ea"/>
                <a:cs typeface="+mn-cs"/>
              </a:rPr>
              <a:t>If the allocation option’s index interest rate % reaches the target, Auto Lock will automatically lock in the index value until the end of the crediting period</a:t>
            </a:r>
            <a:r>
              <a:rPr kumimoji="0" lang="en-US" sz="1800" b="0" i="0" u="none" strike="noStrike" kern="1200" cap="none" spc="0" normalizeH="0" baseline="30000" noProof="0" dirty="0">
                <a:ln>
                  <a:noFill/>
                </a:ln>
                <a:solidFill>
                  <a:srgbClr val="FFFFFF">
                    <a:lumMod val="50000"/>
                  </a:srgbClr>
                </a:solidFill>
                <a:effectLst/>
                <a:uLnTx/>
                <a:uFillTx/>
                <a:latin typeface="Calibri"/>
                <a:ea typeface="+mn-ea"/>
                <a:cs typeface="+mn-cs"/>
              </a:rPr>
              <a:t>1</a:t>
            </a:r>
            <a:endParaRPr kumimoji="0" lang="en-US" sz="18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sp>
        <p:nvSpPr>
          <p:cNvPr id="15" name="TextBox 14"/>
          <p:cNvSpPr txBox="1"/>
          <p:nvPr/>
        </p:nvSpPr>
        <p:spPr>
          <a:xfrm>
            <a:off x="5987300" y="548650"/>
            <a:ext cx="4960193" cy="731354"/>
          </a:xfrm>
          <a:prstGeom prst="rect">
            <a:avLst/>
          </a:prstGeom>
          <a:noFill/>
        </p:spPr>
        <p:txBody>
          <a:bodyPr wrap="square" rtlCol="0">
            <a:noAutofit/>
          </a:bodyPr>
          <a:lstStyle/>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24242"/>
                </a:solidFill>
                <a:effectLst/>
                <a:uLnTx/>
                <a:uFillTx/>
                <a:latin typeface="Calibri"/>
                <a:ea typeface="+mn-ea"/>
                <a:cs typeface="+mn-cs"/>
              </a:rPr>
              <a:t>Sample website view </a:t>
            </a:r>
          </a:p>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alibri"/>
                <a:ea typeface="+mn-ea"/>
                <a:cs typeface="+mn-cs"/>
              </a:rPr>
              <a:t>Index allocations, crediting period start and end date not shown. Website view subject to change</a:t>
            </a:r>
            <a:r>
              <a:rPr kumimoji="0" lang="en-US" sz="1400" b="0" i="0" u="none" strike="noStrike" kern="1200" cap="none" spc="0" normalizeH="0" baseline="0" noProof="0" dirty="0">
                <a:ln>
                  <a:noFill/>
                </a:ln>
                <a:solidFill>
                  <a:srgbClr val="FFFFFF">
                    <a:lumMod val="65000"/>
                  </a:srgbClr>
                </a:solidFill>
                <a:effectLst/>
                <a:uLnTx/>
                <a:uFillTx/>
                <a:latin typeface="Calibri"/>
                <a:ea typeface="+mn-ea"/>
                <a:cs typeface="+mn-cs"/>
              </a:rPr>
              <a:t>. </a:t>
            </a:r>
          </a:p>
        </p:txBody>
      </p:sp>
      <p:grpSp>
        <p:nvGrpSpPr>
          <p:cNvPr id="7" name="Group 6"/>
          <p:cNvGrpSpPr/>
          <p:nvPr/>
        </p:nvGrpSpPr>
        <p:grpSpPr>
          <a:xfrm>
            <a:off x="5967815" y="1629265"/>
            <a:ext cx="5111269" cy="2548626"/>
            <a:chOff x="6167774" y="2147729"/>
            <a:chExt cx="5111269" cy="2548626"/>
          </a:xfrm>
        </p:grpSpPr>
        <p:pic>
          <p:nvPicPr>
            <p:cNvPr id="21" name="Picture 20"/>
            <p:cNvPicPr>
              <a:picLocks noChangeAspect="1"/>
            </p:cNvPicPr>
            <p:nvPr/>
          </p:nvPicPr>
          <p:blipFill rotWithShape="1">
            <a:blip r:embed="rId4"/>
            <a:srcRect l="569" t="2729" r="1112" b="1926"/>
            <a:stretch/>
          </p:blipFill>
          <p:spPr>
            <a:xfrm>
              <a:off x="6181247" y="2219253"/>
              <a:ext cx="5097796" cy="2477102"/>
            </a:xfrm>
            <a:prstGeom prst="rect">
              <a:avLst/>
            </a:prstGeom>
            <a:ln>
              <a:solidFill>
                <a:schemeClr val="bg2">
                  <a:lumMod val="95000"/>
                </a:schemeClr>
              </a:solidFill>
            </a:ln>
          </p:spPr>
        </p:pic>
        <p:sp>
          <p:nvSpPr>
            <p:cNvPr id="6" name="Rectangle 5"/>
            <p:cNvSpPr/>
            <p:nvPr/>
          </p:nvSpPr>
          <p:spPr>
            <a:xfrm>
              <a:off x="6167774" y="2147729"/>
              <a:ext cx="860706" cy="7689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167"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err="1">
                <a:ln>
                  <a:noFill/>
                </a:ln>
                <a:solidFill>
                  <a:srgbClr val="FFFFFF"/>
                </a:solidFill>
                <a:effectLst/>
                <a:uLnTx/>
                <a:uFillTx/>
                <a:latin typeface="Calibri"/>
                <a:ea typeface="+mn-ea"/>
                <a:cs typeface="+mn-cs"/>
              </a:endParaRPr>
            </a:p>
          </p:txBody>
        </p:sp>
      </p:grpSp>
      <p:sp>
        <p:nvSpPr>
          <p:cNvPr id="12" name="TextBox 11"/>
          <p:cNvSpPr txBox="1"/>
          <p:nvPr/>
        </p:nvSpPr>
        <p:spPr>
          <a:xfrm>
            <a:off x="6324839" y="3717035"/>
            <a:ext cx="503681" cy="345642"/>
          </a:xfrm>
          <a:prstGeom prst="rect">
            <a:avLst/>
          </a:prstGeom>
          <a:solidFill>
            <a:schemeClr val="bg2"/>
          </a:solidFill>
        </p:spPr>
        <p:txBody>
          <a:bodyPr wrap="square" rtlCol="0">
            <a:noAutofit/>
          </a:bodyPr>
          <a:lstStyle/>
          <a:p>
            <a:pPr marL="0" marR="0" lvl="0" indent="0" algn="r" defTabSz="1088167"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alibri"/>
                <a:ea typeface="+mn-ea"/>
                <a:cs typeface="+mn-cs"/>
              </a:rPr>
              <a:t>10.8</a:t>
            </a:r>
          </a:p>
        </p:txBody>
      </p:sp>
      <p:sp>
        <p:nvSpPr>
          <p:cNvPr id="18" name="TextBox 17"/>
          <p:cNvSpPr txBox="1"/>
          <p:nvPr/>
        </p:nvSpPr>
        <p:spPr>
          <a:xfrm>
            <a:off x="6324839" y="3204185"/>
            <a:ext cx="503681" cy="345642"/>
          </a:xfrm>
          <a:prstGeom prst="rect">
            <a:avLst/>
          </a:prstGeom>
          <a:solidFill>
            <a:schemeClr val="bg2"/>
          </a:solidFill>
        </p:spPr>
        <p:txBody>
          <a:bodyPr wrap="square" rtlCol="0">
            <a:noAutofit/>
          </a:bodyPr>
          <a:lstStyle/>
          <a:p>
            <a:pPr marL="0" marR="0" lvl="0" indent="0" algn="r" defTabSz="1088167"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lumMod val="50000"/>
                  </a:srgbClr>
                </a:solidFill>
                <a:effectLst/>
                <a:uLnTx/>
                <a:uFillTx/>
                <a:latin typeface="Calibri"/>
                <a:ea typeface="+mn-ea"/>
                <a:cs typeface="+mn-cs"/>
              </a:rPr>
              <a:t>6.7</a:t>
            </a:r>
          </a:p>
        </p:txBody>
      </p:sp>
      <p:sp>
        <p:nvSpPr>
          <p:cNvPr id="20" name="TextBox 19"/>
          <p:cNvSpPr txBox="1"/>
          <p:nvPr/>
        </p:nvSpPr>
        <p:spPr>
          <a:xfrm>
            <a:off x="5927095" y="4408207"/>
            <a:ext cx="5213010" cy="894428"/>
          </a:xfrm>
          <a:prstGeom prst="rect">
            <a:avLst/>
          </a:prstGeom>
          <a:noFill/>
        </p:spPr>
        <p:txBody>
          <a:bodyPr wrap="square" rtlCol="0">
            <a:noAutofit/>
          </a:bodyPr>
          <a:lstStyle/>
          <a:p>
            <a:pPr marL="0" marR="0" lvl="0" indent="0" algn="l" defTabSz="1088167"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30000" noProof="0" dirty="0">
              <a:ln>
                <a:noFill/>
              </a:ln>
              <a:solidFill>
                <a:srgbClr val="424242"/>
              </a:solidFill>
              <a:effectLst/>
              <a:uLnTx/>
              <a:uFillTx/>
              <a:latin typeface="Calibri"/>
              <a:ea typeface="+mn-ea"/>
              <a:cs typeface="+mn-cs"/>
            </a:endParaRPr>
          </a:p>
          <a:p>
            <a:pPr marL="0" marR="0" lvl="0" indent="0" algn="l" defTabSz="108816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30000" noProof="0" dirty="0">
                <a:ln>
                  <a:noFill/>
                </a:ln>
                <a:solidFill>
                  <a:srgbClr val="424242"/>
                </a:solidFill>
                <a:effectLst/>
                <a:uLnTx/>
                <a:uFillTx/>
                <a:latin typeface="Calibri"/>
                <a:ea typeface="+mn-ea"/>
                <a:cs typeface="+mn-cs"/>
              </a:rPr>
              <a:t>1 </a:t>
            </a:r>
            <a:r>
              <a:rPr kumimoji="0" lang="en-US" sz="1050" b="0" i="0" u="none" strike="noStrike" kern="1200" cap="none" spc="0" normalizeH="0" baseline="0" noProof="0" dirty="0">
                <a:ln>
                  <a:noFill/>
                </a:ln>
                <a:solidFill>
                  <a:srgbClr val="424242"/>
                </a:solidFill>
                <a:effectLst/>
                <a:uLnTx/>
                <a:uFillTx/>
                <a:latin typeface="Calibri"/>
                <a:ea typeface="+mn-ea"/>
                <a:cs typeface="+mn-cs"/>
              </a:rPr>
              <a:t>Setting targets authorizes Allianz to automatically activate an Index Lock once the target is reached based on the index interest rate percentage at the end of the business day. Because of this, your index interest rate percentage may be higher than your target. This service may be discontinued at any time.</a:t>
            </a:r>
          </a:p>
        </p:txBody>
      </p:sp>
      <p:sp>
        <p:nvSpPr>
          <p:cNvPr id="23" name="Rectangle 22"/>
          <p:cNvSpPr/>
          <p:nvPr/>
        </p:nvSpPr>
        <p:spPr>
          <a:xfrm>
            <a:off x="5927095" y="5407972"/>
            <a:ext cx="5306584" cy="900246"/>
          </a:xfrm>
          <a:prstGeom prst="rect">
            <a:avLst/>
          </a:prstGeom>
        </p:spPr>
        <p:txBody>
          <a:bodyPr wrap="square">
            <a:spAutoFit/>
          </a:bodyPr>
          <a:lstStyle/>
          <a:p>
            <a:pPr marL="0" marR="0" lvl="0" indent="0" algn="l" defTabSz="108816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30000" noProof="0" dirty="0">
                <a:ln>
                  <a:noFill/>
                </a:ln>
                <a:solidFill>
                  <a:srgbClr val="424242"/>
                </a:solidFill>
                <a:effectLst/>
                <a:uLnTx/>
                <a:uFillTx/>
                <a:latin typeface="Calibri"/>
                <a:ea typeface="+mn-ea"/>
                <a:cs typeface="+mn-cs"/>
              </a:rPr>
              <a:t>2 </a:t>
            </a:r>
            <a:r>
              <a:rPr kumimoji="0" lang="en-US" sz="1050" b="0" i="0" u="none" strike="noStrike" kern="1200" cap="none" spc="0" normalizeH="0" baseline="0" noProof="0" dirty="0">
                <a:ln>
                  <a:noFill/>
                </a:ln>
                <a:solidFill>
                  <a:srgbClr val="424242"/>
                </a:solidFill>
                <a:effectLst/>
                <a:uLnTx/>
                <a:uFillTx/>
                <a:latin typeface="Calibri"/>
                <a:ea typeface="+mn-ea"/>
                <a:cs typeface="+mn-cs"/>
              </a:rPr>
              <a:t>You may activate an Index Lock manually online at any time, as long as an Auto Lock hasn’t already been activated. Activating Index Lock manually will cancel any current targets you have set for the current crediting period. If you decide to activate Index Lock manually – or if neither target has been reached at the end of your current crediting period – you will need to set new targets for the next crediting period. </a:t>
            </a:r>
          </a:p>
        </p:txBody>
      </p:sp>
      <p:sp>
        <p:nvSpPr>
          <p:cNvPr id="25" name="TextBox 24"/>
          <p:cNvSpPr txBox="1"/>
          <p:nvPr/>
        </p:nvSpPr>
        <p:spPr>
          <a:xfrm>
            <a:off x="5927095" y="6463038"/>
            <a:ext cx="4954202" cy="323438"/>
          </a:xfrm>
          <a:prstGeom prst="rect">
            <a:avLst/>
          </a:prstGeom>
          <a:noFill/>
        </p:spPr>
        <p:txBody>
          <a:bodyPr wrap="square" rtlCol="0">
            <a:noAutofit/>
          </a:bodyPr>
          <a:lstStyle/>
          <a:p>
            <a:pPr marL="0" marR="0" lvl="0" indent="0" algn="l" defTabSz="1088167"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24242"/>
                </a:solidFill>
                <a:effectLst/>
                <a:uLnTx/>
                <a:uFillTx/>
                <a:latin typeface="Calibri"/>
                <a:ea typeface="+mn-ea"/>
                <a:cs typeface="+mn-cs"/>
              </a:rPr>
              <a:t>Index lock is available with select index allocations. For more information and business rules check out CSI-512 and/or allianzlife.com/</a:t>
            </a:r>
            <a:r>
              <a:rPr kumimoji="0" lang="en-US" sz="1200" b="0" i="0" u="none" strike="noStrike" kern="1200" cap="none" spc="0" normalizeH="0" baseline="0" noProof="0" dirty="0" err="1">
                <a:ln>
                  <a:noFill/>
                </a:ln>
                <a:solidFill>
                  <a:srgbClr val="424242"/>
                </a:solidFill>
                <a:effectLst/>
                <a:uLnTx/>
                <a:uFillTx/>
                <a:latin typeface="Calibri"/>
                <a:ea typeface="+mn-ea"/>
                <a:cs typeface="+mn-cs"/>
              </a:rPr>
              <a:t>indexlock</a:t>
            </a:r>
            <a:endParaRPr kumimoji="0" lang="en-US" sz="1200" b="0" i="0" u="none" strike="noStrike" kern="1200" cap="none" spc="0" normalizeH="0" baseline="0" noProof="0" dirty="0">
              <a:ln>
                <a:noFill/>
              </a:ln>
              <a:solidFill>
                <a:srgbClr val="424242"/>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9754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42" y="887420"/>
            <a:ext cx="3179662" cy="812800"/>
          </a:xfrm>
        </p:spPr>
        <p:txBody>
          <a:bodyPr/>
          <a:lstStyle/>
          <a:p>
            <a:r>
              <a:rPr lang="en-US" dirty="0"/>
              <a:t>Greater insight with on-demand </a:t>
            </a:r>
            <a:r>
              <a:rPr lang="en-US" b="1" dirty="0">
                <a:solidFill>
                  <a:srgbClr val="6A0A19"/>
                </a:solidFill>
              </a:rPr>
              <a:t>Index Lock Report</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15</a:t>
            </a:fld>
            <a:endParaRPr lang="en-US" dirty="0"/>
          </a:p>
        </p:txBody>
      </p:sp>
      <p:pic>
        <p:nvPicPr>
          <p:cNvPr id="1026" name="Picture 1" descr="image002"/>
          <p:cNvPicPr>
            <a:picLocks noChangeAspect="1" noChangeArrowheads="1"/>
          </p:cNvPicPr>
          <p:nvPr/>
        </p:nvPicPr>
        <p:blipFill rotWithShape="1">
          <a:blip r:embed="rId4">
            <a:extLst>
              <a:ext uri="{28A0092B-C50C-407E-A947-70E740481C1C}">
                <a14:useLocalDpi xmlns:a14="http://schemas.microsoft.com/office/drawing/2010/main" val="0"/>
              </a:ext>
            </a:extLst>
          </a:blip>
          <a:srcRect r="16230" b="8112"/>
          <a:stretch/>
        </p:blipFill>
        <p:spPr bwMode="auto">
          <a:xfrm>
            <a:off x="3847740" y="1296691"/>
            <a:ext cx="7604124" cy="473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6200000">
            <a:off x="2771265" y="5099212"/>
            <a:ext cx="748891" cy="1116024"/>
          </a:xfrm>
          <a:prstGeom prst="downArrow">
            <a:avLst/>
          </a:prstGeom>
          <a:solidFill>
            <a:srgbClr val="80CA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custDataLst>
      <p:tags r:id="rId1"/>
    </p:custDataLst>
    <p:extLst>
      <p:ext uri="{BB962C8B-B14F-4D97-AF65-F5344CB8AC3E}">
        <p14:creationId xmlns:p14="http://schemas.microsoft.com/office/powerpoint/2010/main" val="417215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16</a:t>
            </a:fld>
            <a:endParaRPr lang="en-US" dirty="0"/>
          </a:p>
        </p:txBody>
      </p:sp>
      <p:sp>
        <p:nvSpPr>
          <p:cNvPr id="4" name="Rectangle 3"/>
          <p:cNvSpPr/>
          <p:nvPr/>
        </p:nvSpPr>
        <p:spPr>
          <a:xfrm>
            <a:off x="6036805" y="2622502"/>
            <a:ext cx="5818307" cy="707886"/>
          </a:xfrm>
          <a:prstGeom prst="rect">
            <a:avLst/>
          </a:prstGeom>
        </p:spPr>
        <p:txBody>
          <a:bodyPr wrap="square">
            <a:spAutoFit/>
          </a:bodyPr>
          <a:lstStyle/>
          <a:p>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Bonus opportunities</a:t>
            </a:r>
            <a:endParaRPr lang="en-US" sz="4000" dirty="0"/>
          </a:p>
        </p:txBody>
      </p:sp>
      <p:sp>
        <p:nvSpPr>
          <p:cNvPr id="6" name="Right Arrow 5"/>
          <p:cNvSpPr/>
          <p:nvPr/>
        </p:nvSpPr>
        <p:spPr>
          <a:xfrm>
            <a:off x="0" y="491043"/>
            <a:ext cx="3962953"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 name="Right Arrow 6"/>
          <p:cNvSpPr/>
          <p:nvPr/>
        </p:nvSpPr>
        <p:spPr>
          <a:xfrm>
            <a:off x="0" y="2276860"/>
            <a:ext cx="5645486"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8" name="Right Arrow 7"/>
          <p:cNvSpPr/>
          <p:nvPr/>
        </p:nvSpPr>
        <p:spPr>
          <a:xfrm>
            <a:off x="-7365" y="4192974"/>
            <a:ext cx="4834421"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9" name="Right Arrow 8"/>
          <p:cNvSpPr/>
          <p:nvPr/>
        </p:nvSpPr>
        <p:spPr>
          <a:xfrm>
            <a:off x="-7365" y="1830406"/>
            <a:ext cx="3962953"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0" name="Right Arrow 9"/>
          <p:cNvSpPr/>
          <p:nvPr/>
        </p:nvSpPr>
        <p:spPr>
          <a:xfrm>
            <a:off x="0" y="3515411"/>
            <a:ext cx="4654237"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1" name="Right Arrow 10"/>
          <p:cNvSpPr/>
          <p:nvPr/>
        </p:nvSpPr>
        <p:spPr>
          <a:xfrm>
            <a:off x="1" y="5705995"/>
            <a:ext cx="3559704"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2" name="Right Arrow 11"/>
          <p:cNvSpPr/>
          <p:nvPr/>
        </p:nvSpPr>
        <p:spPr>
          <a:xfrm>
            <a:off x="1" y="4134686"/>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3" name="Right Arrow 12"/>
          <p:cNvSpPr/>
          <p:nvPr/>
        </p:nvSpPr>
        <p:spPr>
          <a:xfrm>
            <a:off x="1" y="2361752"/>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4" name="Right Arrow 13"/>
          <p:cNvSpPr/>
          <p:nvPr/>
        </p:nvSpPr>
        <p:spPr>
          <a:xfrm>
            <a:off x="1" y="242044"/>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5" name="Right Arrow 14"/>
          <p:cNvSpPr/>
          <p:nvPr/>
        </p:nvSpPr>
        <p:spPr>
          <a:xfrm>
            <a:off x="1" y="5530138"/>
            <a:ext cx="2194560"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6" name="Right Arrow 15"/>
          <p:cNvSpPr/>
          <p:nvPr/>
        </p:nvSpPr>
        <p:spPr>
          <a:xfrm>
            <a:off x="0" y="6191947"/>
            <a:ext cx="3962953" cy="63982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custDataLst>
      <p:tags r:id="rId1"/>
    </p:custDataLst>
    <p:extLst>
      <p:ext uri="{BB962C8B-B14F-4D97-AF65-F5344CB8AC3E}">
        <p14:creationId xmlns:p14="http://schemas.microsoft.com/office/powerpoint/2010/main" val="198116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98" y="260741"/>
            <a:ext cx="11359856" cy="812800"/>
          </a:xfrm>
        </p:spPr>
        <p:txBody>
          <a:bodyPr/>
          <a:lstStyle/>
          <a:p>
            <a:r>
              <a:rPr lang="en-US" b="1" dirty="0">
                <a:solidFill>
                  <a:schemeClr val="accent1"/>
                </a:solidFill>
              </a:rPr>
              <a:t>A simplified index story: </a:t>
            </a:r>
            <a:br>
              <a:rPr lang="en-US" b="1" dirty="0">
                <a:solidFill>
                  <a:srgbClr val="9F218B"/>
                </a:solidFill>
              </a:rPr>
            </a:br>
            <a:r>
              <a:rPr lang="en-US" dirty="0"/>
              <a:t>Choose an index. Choose a bonus opportunity or crediting method.</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17</a:t>
            </a:fld>
            <a:endParaRPr lang="en-US" dirty="0"/>
          </a:p>
        </p:txBody>
      </p:sp>
      <p:cxnSp>
        <p:nvCxnSpPr>
          <p:cNvPr id="4" name="Straight Connector 3"/>
          <p:cNvCxnSpPr/>
          <p:nvPr/>
        </p:nvCxnSpPr>
        <p:spPr>
          <a:xfrm flipV="1">
            <a:off x="3271669" y="3848522"/>
            <a:ext cx="304454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8810" y="3050854"/>
            <a:ext cx="1959857" cy="1595335"/>
            <a:chOff x="4511148" y="2643241"/>
            <a:chExt cx="1959857" cy="1595335"/>
          </a:xfrm>
        </p:grpSpPr>
        <p:sp>
          <p:nvSpPr>
            <p:cNvPr id="6" name="Oval 5"/>
            <p:cNvSpPr>
              <a:spLocks noChangeAspect="1"/>
            </p:cNvSpPr>
            <p:nvPr/>
          </p:nvSpPr>
          <p:spPr>
            <a:xfrm>
              <a:off x="4711844" y="2680109"/>
              <a:ext cx="1558467" cy="1558467"/>
            </a:xfrm>
            <a:prstGeom prst="ellipse">
              <a:avLst/>
            </a:prstGeom>
            <a:solidFill>
              <a:schemeClr val="bg2"/>
            </a:solidFill>
            <a:ln w="177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 name="TextBox 6"/>
            <p:cNvSpPr txBox="1"/>
            <p:nvPr/>
          </p:nvSpPr>
          <p:spPr>
            <a:xfrm>
              <a:off x="5033876" y="2643241"/>
              <a:ext cx="914400" cy="896561"/>
            </a:xfrm>
            <a:prstGeom prst="rect">
              <a:avLst/>
            </a:prstGeom>
            <a:noFill/>
          </p:spPr>
          <p:txBody>
            <a:bodyPr wrap="none" rtlCol="0">
              <a:noAutofit/>
            </a:bodyPr>
            <a:lstStyle/>
            <a:p>
              <a:pPr>
                <a:lnSpc>
                  <a:spcPct val="90000"/>
                </a:lnSpc>
              </a:pPr>
              <a:r>
                <a:rPr lang="en-US" sz="11500" dirty="0">
                  <a:solidFill>
                    <a:srgbClr val="B7DFE4"/>
                  </a:solidFill>
                </a:rPr>
                <a:t>1</a:t>
              </a:r>
            </a:p>
          </p:txBody>
        </p:sp>
        <p:sp>
          <p:nvSpPr>
            <p:cNvPr id="8" name="TextBox 7"/>
            <p:cNvSpPr txBox="1"/>
            <p:nvPr/>
          </p:nvSpPr>
          <p:spPr>
            <a:xfrm>
              <a:off x="4511148" y="3207849"/>
              <a:ext cx="1959857" cy="914400"/>
            </a:xfrm>
            <a:prstGeom prst="rect">
              <a:avLst/>
            </a:prstGeom>
            <a:noFill/>
          </p:spPr>
          <p:txBody>
            <a:bodyPr wrap="square" rtlCol="0">
              <a:noAutofit/>
            </a:bodyPr>
            <a:lstStyle/>
            <a:p>
              <a:pPr algn="ctr">
                <a:lnSpc>
                  <a:spcPct val="90000"/>
                </a:lnSpc>
              </a:pPr>
              <a:r>
                <a:rPr lang="en-US" sz="2000" b="1" dirty="0">
                  <a:solidFill>
                    <a:schemeClr val="accent1">
                      <a:lumMod val="50000"/>
                    </a:schemeClr>
                  </a:solidFill>
                </a:rPr>
                <a:t>CHOOSE AN INDEX</a:t>
              </a:r>
            </a:p>
          </p:txBody>
        </p:sp>
      </p:grpSp>
      <p:grpSp>
        <p:nvGrpSpPr>
          <p:cNvPr id="9" name="Group 8"/>
          <p:cNvGrpSpPr/>
          <p:nvPr/>
        </p:nvGrpSpPr>
        <p:grpSpPr>
          <a:xfrm>
            <a:off x="6847482" y="1667940"/>
            <a:ext cx="1959857" cy="1595335"/>
            <a:chOff x="4511148" y="2643241"/>
            <a:chExt cx="1959857" cy="1595335"/>
          </a:xfrm>
        </p:grpSpPr>
        <p:sp>
          <p:nvSpPr>
            <p:cNvPr id="10" name="Oval 9"/>
            <p:cNvSpPr>
              <a:spLocks noChangeAspect="1"/>
            </p:cNvSpPr>
            <p:nvPr/>
          </p:nvSpPr>
          <p:spPr>
            <a:xfrm>
              <a:off x="4711844" y="2680109"/>
              <a:ext cx="1558467" cy="1558467"/>
            </a:xfrm>
            <a:prstGeom prst="ellipse">
              <a:avLst/>
            </a:prstGeom>
            <a:solidFill>
              <a:schemeClr val="bg2"/>
            </a:solidFill>
            <a:ln w="177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1" name="TextBox 10"/>
            <p:cNvSpPr txBox="1"/>
            <p:nvPr/>
          </p:nvSpPr>
          <p:spPr>
            <a:xfrm>
              <a:off x="5033876" y="2643241"/>
              <a:ext cx="914400" cy="896561"/>
            </a:xfrm>
            <a:prstGeom prst="rect">
              <a:avLst/>
            </a:prstGeom>
            <a:noFill/>
          </p:spPr>
          <p:txBody>
            <a:bodyPr wrap="none" rtlCol="0">
              <a:noAutofit/>
            </a:bodyPr>
            <a:lstStyle/>
            <a:p>
              <a:pPr>
                <a:lnSpc>
                  <a:spcPct val="90000"/>
                </a:lnSpc>
              </a:pPr>
              <a:r>
                <a:rPr lang="en-US" sz="11500" dirty="0">
                  <a:solidFill>
                    <a:srgbClr val="B7DFE4"/>
                  </a:solidFill>
                </a:rPr>
                <a:t>2</a:t>
              </a:r>
            </a:p>
          </p:txBody>
        </p:sp>
        <p:sp>
          <p:nvSpPr>
            <p:cNvPr id="12" name="TextBox 11"/>
            <p:cNvSpPr txBox="1"/>
            <p:nvPr/>
          </p:nvSpPr>
          <p:spPr>
            <a:xfrm>
              <a:off x="4511148" y="3207849"/>
              <a:ext cx="1959857" cy="914400"/>
            </a:xfrm>
            <a:prstGeom prst="rect">
              <a:avLst/>
            </a:prstGeom>
            <a:noFill/>
          </p:spPr>
          <p:txBody>
            <a:bodyPr wrap="square" rtlCol="0">
              <a:noAutofit/>
            </a:bodyPr>
            <a:lstStyle/>
            <a:p>
              <a:pPr algn="ctr">
                <a:lnSpc>
                  <a:spcPct val="90000"/>
                </a:lnSpc>
              </a:pPr>
              <a:r>
                <a:rPr lang="en-US" sz="2000" b="1" dirty="0">
                  <a:solidFill>
                    <a:schemeClr val="accent1">
                      <a:lumMod val="50000"/>
                    </a:schemeClr>
                  </a:solidFill>
                </a:rPr>
                <a:t>CHOOSE A BONUS</a:t>
              </a:r>
            </a:p>
          </p:txBody>
        </p:sp>
      </p:grpSp>
      <p:grpSp>
        <p:nvGrpSpPr>
          <p:cNvPr id="13" name="Group 12"/>
          <p:cNvGrpSpPr/>
          <p:nvPr/>
        </p:nvGrpSpPr>
        <p:grpSpPr>
          <a:xfrm>
            <a:off x="6860215" y="4183785"/>
            <a:ext cx="1959857" cy="1595335"/>
            <a:chOff x="4511147" y="2643241"/>
            <a:chExt cx="1959857" cy="1595335"/>
          </a:xfrm>
        </p:grpSpPr>
        <p:sp>
          <p:nvSpPr>
            <p:cNvPr id="14" name="Oval 13"/>
            <p:cNvSpPr>
              <a:spLocks noChangeAspect="1"/>
            </p:cNvSpPr>
            <p:nvPr/>
          </p:nvSpPr>
          <p:spPr>
            <a:xfrm>
              <a:off x="4711844" y="2680109"/>
              <a:ext cx="1558467" cy="1558467"/>
            </a:xfrm>
            <a:prstGeom prst="ellipse">
              <a:avLst/>
            </a:prstGeom>
            <a:solidFill>
              <a:schemeClr val="bg2"/>
            </a:solidFill>
            <a:ln w="177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5" name="TextBox 14"/>
            <p:cNvSpPr txBox="1"/>
            <p:nvPr/>
          </p:nvSpPr>
          <p:spPr>
            <a:xfrm>
              <a:off x="5033876" y="2643241"/>
              <a:ext cx="914400" cy="896561"/>
            </a:xfrm>
            <a:prstGeom prst="rect">
              <a:avLst/>
            </a:prstGeom>
            <a:noFill/>
          </p:spPr>
          <p:txBody>
            <a:bodyPr wrap="none" rtlCol="0">
              <a:noAutofit/>
            </a:bodyPr>
            <a:lstStyle/>
            <a:p>
              <a:pPr>
                <a:lnSpc>
                  <a:spcPct val="90000"/>
                </a:lnSpc>
              </a:pPr>
              <a:r>
                <a:rPr lang="en-US" sz="11500" dirty="0">
                  <a:solidFill>
                    <a:srgbClr val="B7DFE4"/>
                  </a:solidFill>
                </a:rPr>
                <a:t>2</a:t>
              </a:r>
            </a:p>
          </p:txBody>
        </p:sp>
        <p:sp>
          <p:nvSpPr>
            <p:cNvPr id="16" name="TextBox 15"/>
            <p:cNvSpPr txBox="1"/>
            <p:nvPr/>
          </p:nvSpPr>
          <p:spPr>
            <a:xfrm>
              <a:off x="4511147" y="3055363"/>
              <a:ext cx="1959857" cy="914400"/>
            </a:xfrm>
            <a:prstGeom prst="rect">
              <a:avLst/>
            </a:prstGeom>
            <a:noFill/>
          </p:spPr>
          <p:txBody>
            <a:bodyPr wrap="square" rtlCol="0">
              <a:noAutofit/>
            </a:bodyPr>
            <a:lstStyle/>
            <a:p>
              <a:pPr algn="ctr">
                <a:lnSpc>
                  <a:spcPct val="90000"/>
                </a:lnSpc>
              </a:pPr>
              <a:r>
                <a:rPr lang="en-US" sz="2000" b="1" dirty="0">
                  <a:solidFill>
                    <a:schemeClr val="accent1">
                      <a:lumMod val="50000"/>
                    </a:schemeClr>
                  </a:solidFill>
                </a:rPr>
                <a:t>CHOOSE A CREDITING METHOD</a:t>
              </a:r>
            </a:p>
          </p:txBody>
        </p:sp>
      </p:grpSp>
      <p:grpSp>
        <p:nvGrpSpPr>
          <p:cNvPr id="18" name="Group 17"/>
          <p:cNvGrpSpPr/>
          <p:nvPr/>
        </p:nvGrpSpPr>
        <p:grpSpPr>
          <a:xfrm>
            <a:off x="6308872" y="2500358"/>
            <a:ext cx="633677" cy="2592380"/>
            <a:chOff x="8225871" y="1555032"/>
            <a:chExt cx="633677" cy="2592380"/>
          </a:xfrm>
        </p:grpSpPr>
        <p:cxnSp>
          <p:nvCxnSpPr>
            <p:cNvPr id="19" name="Straight Connector 18"/>
            <p:cNvCxnSpPr/>
            <p:nvPr/>
          </p:nvCxnSpPr>
          <p:spPr>
            <a:xfrm flipV="1">
              <a:off x="8225871" y="1555032"/>
              <a:ext cx="0" cy="259238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25871" y="1555032"/>
              <a:ext cx="6336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25871" y="4147412"/>
              <a:ext cx="6336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9767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1: </a:t>
            </a:r>
            <a:r>
              <a:rPr lang="en-US" dirty="0"/>
              <a:t>Choose an index</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18</a:t>
            </a:fld>
            <a:endParaRPr lang="en-US" dirty="0"/>
          </a:p>
        </p:txBody>
      </p:sp>
      <p:sp>
        <p:nvSpPr>
          <p:cNvPr id="5" name="Rectangle 4"/>
          <p:cNvSpPr/>
          <p:nvPr/>
        </p:nvSpPr>
        <p:spPr>
          <a:xfrm>
            <a:off x="3397226" y="6082988"/>
            <a:ext cx="8580871" cy="707886"/>
          </a:xfrm>
          <a:prstGeom prst="rect">
            <a:avLst/>
          </a:prstGeom>
        </p:spPr>
        <p:txBody>
          <a:bodyPr wrap="square">
            <a:spAutoFit/>
          </a:bodyPr>
          <a:lstStyle/>
          <a:p>
            <a:r>
              <a:rPr lang="en-US" sz="1000" dirty="0"/>
              <a:t>The indexes available within the policy are constructed to keep track of diverse segments of the U.S. or international markets, or specific market sectors.  These indexes are benchmarks only.  Indexes can have different constituents and weighting methodologies.  Some indexes have multiple versions that can weight components or may track the impact of dividends differently.  Although an index may affect your interest credited, you cannot buy, directly participate in or receive dividend payments from any of them through the policy.</a:t>
            </a:r>
          </a:p>
        </p:txBody>
      </p:sp>
      <p:sp>
        <p:nvSpPr>
          <p:cNvPr id="10" name="TextBox 9"/>
          <p:cNvSpPr txBox="1"/>
          <p:nvPr/>
        </p:nvSpPr>
        <p:spPr>
          <a:xfrm>
            <a:off x="3222403" y="1926406"/>
            <a:ext cx="5925180" cy="919390"/>
          </a:xfrm>
          <a:prstGeom prst="rect">
            <a:avLst/>
          </a:prstGeom>
          <a:solidFill>
            <a:srgbClr val="C8DEF0">
              <a:alpha val="20000"/>
            </a:srgbClr>
          </a:solidFill>
        </p:spPr>
        <p:txBody>
          <a:bodyPr wrap="square" lIns="121884" tIns="60942" rIns="121884" bIns="60942" rtlCol="0">
            <a:noAutofit/>
          </a:bodyPr>
          <a:lstStyle/>
          <a:p>
            <a:pPr defTabSz="1218804"/>
            <a:endParaRPr lang="en-GB" sz="1500" dirty="0">
              <a:solidFill>
                <a:srgbClr val="000000"/>
              </a:solidFill>
              <a:latin typeface="Calibri" panose="020F0502020204030204" pitchFamily="34" charset="0"/>
            </a:endParaRPr>
          </a:p>
        </p:txBody>
      </p:sp>
      <p:sp>
        <p:nvSpPr>
          <p:cNvPr id="11" name="Textplatzhalter 3"/>
          <p:cNvSpPr txBox="1">
            <a:spLocks/>
          </p:cNvSpPr>
          <p:nvPr/>
        </p:nvSpPr>
        <p:spPr>
          <a:xfrm>
            <a:off x="3307777" y="2084886"/>
            <a:ext cx="5582803" cy="525919"/>
          </a:xfrm>
          <a:prstGeom prst="rect">
            <a:avLst/>
          </a:prstGeom>
        </p:spPr>
        <p:txBody>
          <a:bodyPr lIns="91440" tIns="91440" rIns="91440" bIns="0" anchor="ctr">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US" sz="1600" dirty="0">
                <a:solidFill>
                  <a:schemeClr val="bg2">
                    <a:lumMod val="50000"/>
                  </a:schemeClr>
                </a:solidFill>
              </a:rPr>
              <a:t>Comprised of the</a:t>
            </a:r>
            <a:r>
              <a:rPr lang="en-US" sz="1600" b="1" dirty="0">
                <a:solidFill>
                  <a:srgbClr val="0081C6"/>
                </a:solidFill>
              </a:rPr>
              <a:t> </a:t>
            </a:r>
            <a:r>
              <a:rPr lang="en-US" sz="1600" b="1" dirty="0">
                <a:solidFill>
                  <a:srgbClr val="0076BA"/>
                </a:solidFill>
              </a:rPr>
              <a:t>Bloomberg US Equity Custom Futures ER Index </a:t>
            </a:r>
            <a:r>
              <a:rPr lang="en-US" sz="1600" dirty="0">
                <a:solidFill>
                  <a:schemeClr val="bg2">
                    <a:lumMod val="50000"/>
                  </a:schemeClr>
                </a:solidFill>
              </a:rPr>
              <a:t>and the </a:t>
            </a:r>
            <a:r>
              <a:rPr lang="en-US" sz="1600" b="1" dirty="0">
                <a:solidFill>
                  <a:srgbClr val="0076BA"/>
                </a:solidFill>
              </a:rPr>
              <a:t>Bloomberg Barclays US Aggregate Custom RBI Unfunded Index. </a:t>
            </a:r>
            <a:endParaRPr lang="en-US" sz="1600" dirty="0">
              <a:solidFill>
                <a:schemeClr val="bg2">
                  <a:lumMod val="50000"/>
                </a:schemeClr>
              </a:solidFill>
            </a:endParaRPr>
          </a:p>
        </p:txBody>
      </p:sp>
      <p:sp>
        <p:nvSpPr>
          <p:cNvPr id="4" name="Rectangle 3"/>
          <p:cNvSpPr/>
          <p:nvPr/>
        </p:nvSpPr>
        <p:spPr>
          <a:xfrm>
            <a:off x="9268266" y="1926404"/>
            <a:ext cx="2709831" cy="3000377"/>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US" sz="1800" dirty="0">
              <a:solidFill>
                <a:schemeClr val="tx1"/>
              </a:solidFill>
            </a:endParaRPr>
          </a:p>
        </p:txBody>
      </p:sp>
      <p:sp>
        <p:nvSpPr>
          <p:cNvPr id="34" name="Rectangle 33"/>
          <p:cNvSpPr/>
          <p:nvPr/>
        </p:nvSpPr>
        <p:spPr>
          <a:xfrm>
            <a:off x="304469" y="1926405"/>
            <a:ext cx="2937957" cy="940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bg2"/>
                </a:solidFill>
              </a:rPr>
              <a:t>Bloomberg US Dynamic Balance II ER Index</a:t>
            </a:r>
          </a:p>
        </p:txBody>
      </p:sp>
      <p:grpSp>
        <p:nvGrpSpPr>
          <p:cNvPr id="36" name="Group 35"/>
          <p:cNvGrpSpPr/>
          <p:nvPr/>
        </p:nvGrpSpPr>
        <p:grpSpPr>
          <a:xfrm>
            <a:off x="304469" y="3986739"/>
            <a:ext cx="8843114" cy="940043"/>
            <a:chOff x="304469" y="3804223"/>
            <a:chExt cx="8843114" cy="940043"/>
          </a:xfrm>
        </p:grpSpPr>
        <p:grpSp>
          <p:nvGrpSpPr>
            <p:cNvPr id="19" name="Group 18"/>
            <p:cNvGrpSpPr/>
            <p:nvPr/>
          </p:nvGrpSpPr>
          <p:grpSpPr>
            <a:xfrm>
              <a:off x="3214784" y="3805651"/>
              <a:ext cx="5932799" cy="938615"/>
              <a:chOff x="3543842" y="3015542"/>
              <a:chExt cx="5703333" cy="938615"/>
            </a:xfrm>
          </p:grpSpPr>
          <p:sp>
            <p:nvSpPr>
              <p:cNvPr id="24" name="TextBox 23"/>
              <p:cNvSpPr txBox="1"/>
              <p:nvPr/>
            </p:nvSpPr>
            <p:spPr>
              <a:xfrm>
                <a:off x="3543842" y="3015542"/>
                <a:ext cx="5703333" cy="938615"/>
              </a:xfrm>
              <a:prstGeom prst="rect">
                <a:avLst/>
              </a:prstGeom>
              <a:solidFill>
                <a:srgbClr val="DDC1DC">
                  <a:alpha val="20000"/>
                </a:srgbClr>
              </a:solidFill>
            </p:spPr>
            <p:txBody>
              <a:bodyPr wrap="square" lIns="121884" tIns="60942" rIns="121884" bIns="60942" rtlCol="0">
                <a:noAutofit/>
              </a:bodyPr>
              <a:lstStyle/>
              <a:p>
                <a:pPr defTabSz="1218804"/>
                <a:endParaRPr lang="en-GB" sz="1500" dirty="0">
                  <a:solidFill>
                    <a:srgbClr val="000000"/>
                  </a:solidFill>
                  <a:latin typeface="Calibri" panose="020F0502020204030204" pitchFamily="34" charset="0"/>
                </a:endParaRPr>
              </a:p>
            </p:txBody>
          </p:sp>
          <p:sp>
            <p:nvSpPr>
              <p:cNvPr id="25" name="Textplatzhalter 3"/>
              <p:cNvSpPr txBox="1">
                <a:spLocks/>
              </p:cNvSpPr>
              <p:nvPr/>
            </p:nvSpPr>
            <p:spPr>
              <a:xfrm>
                <a:off x="3610880" y="3036891"/>
                <a:ext cx="5477082" cy="639655"/>
              </a:xfrm>
              <a:prstGeom prst="rect">
                <a:avLst/>
              </a:prstGeom>
            </p:spPr>
            <p:txBody>
              <a:bodyPr lIns="91440" tIns="91440" rIns="9144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defTabSz="948537">
                  <a:defRPr/>
                </a:pPr>
                <a:r>
                  <a:rPr lang="en-US" sz="1600" dirty="0">
                    <a:solidFill>
                      <a:schemeClr val="bg2">
                        <a:lumMod val="50000"/>
                      </a:schemeClr>
                    </a:solidFill>
                    <a:ea typeface="ＭＳ Ｐゴシック" pitchFamily="34" charset="-128"/>
                  </a:rPr>
                  <a:t>A blend of four indexes, including: 35% </a:t>
                </a:r>
                <a:r>
                  <a:rPr lang="en-US" sz="1600" b="1" dirty="0">
                    <a:solidFill>
                      <a:srgbClr val="93218B"/>
                    </a:solidFill>
                    <a:ea typeface="ＭＳ Ｐゴシック" pitchFamily="34" charset="-128"/>
                  </a:rPr>
                  <a:t>Dow Jones Industrial Average</a:t>
                </a:r>
                <a:r>
                  <a:rPr lang="en-US" sz="1600" dirty="0">
                    <a:solidFill>
                      <a:schemeClr val="bg2">
                        <a:lumMod val="50000"/>
                      </a:schemeClr>
                    </a:solidFill>
                    <a:ea typeface="ＭＳ Ｐゴシック" pitchFamily="34" charset="-128"/>
                  </a:rPr>
                  <a:t>, 35% </a:t>
                </a:r>
                <a:r>
                  <a:rPr lang="en-US" sz="1600" b="1" dirty="0">
                    <a:solidFill>
                      <a:srgbClr val="93218B"/>
                    </a:solidFill>
                    <a:ea typeface="ＭＳ Ｐゴシック" pitchFamily="34" charset="-128"/>
                  </a:rPr>
                  <a:t>Bloomberg Barclays U.S. Aggregate Bond Index</a:t>
                </a:r>
                <a:r>
                  <a:rPr lang="en-US" sz="1600" dirty="0">
                    <a:solidFill>
                      <a:schemeClr val="bg2">
                        <a:lumMod val="50000"/>
                      </a:schemeClr>
                    </a:solidFill>
                    <a:ea typeface="ＭＳ Ｐゴシック" pitchFamily="34" charset="-128"/>
                  </a:rPr>
                  <a:t>, 20% </a:t>
                </a:r>
                <a:r>
                  <a:rPr lang="en-US" sz="1600" b="1" dirty="0">
                    <a:solidFill>
                      <a:srgbClr val="93218B"/>
                    </a:solidFill>
                    <a:ea typeface="ＭＳ Ｐゴシック" pitchFamily="34" charset="-128"/>
                  </a:rPr>
                  <a:t>EURO STOXX 50</a:t>
                </a:r>
                <a:r>
                  <a:rPr lang="en-US" sz="1600" b="1" baseline="30000" dirty="0">
                    <a:solidFill>
                      <a:srgbClr val="93218B"/>
                    </a:solidFill>
                    <a:ea typeface="ＭＳ Ｐゴシック" pitchFamily="34" charset="-128"/>
                  </a:rPr>
                  <a:t>®</a:t>
                </a:r>
                <a:r>
                  <a:rPr lang="en-US" sz="1600" dirty="0">
                    <a:solidFill>
                      <a:schemeClr val="bg2">
                        <a:lumMod val="50000"/>
                      </a:schemeClr>
                    </a:solidFill>
                    <a:ea typeface="ＭＳ Ｐゴシック" pitchFamily="34" charset="-128"/>
                  </a:rPr>
                  <a:t>, and 10% </a:t>
                </a:r>
                <a:r>
                  <a:rPr lang="en-US" sz="1600" b="1" dirty="0">
                    <a:solidFill>
                      <a:srgbClr val="93218B"/>
                    </a:solidFill>
                    <a:ea typeface="ＭＳ Ｐゴシック" pitchFamily="34" charset="-128"/>
                  </a:rPr>
                  <a:t>Russell 2000</a:t>
                </a:r>
                <a:r>
                  <a:rPr lang="en-US" sz="1600" b="1" baseline="30000" dirty="0">
                    <a:solidFill>
                      <a:srgbClr val="93218B"/>
                    </a:solidFill>
                    <a:ea typeface="ＭＳ Ｐゴシック" pitchFamily="34" charset="-128"/>
                  </a:rPr>
                  <a:t>® </a:t>
                </a:r>
                <a:r>
                  <a:rPr lang="en-US" sz="1600" b="1" dirty="0">
                    <a:solidFill>
                      <a:srgbClr val="93218B"/>
                    </a:solidFill>
                    <a:ea typeface="ＭＳ Ｐゴシック" pitchFamily="34" charset="-128"/>
                  </a:rPr>
                  <a:t>Index</a:t>
                </a:r>
                <a:r>
                  <a:rPr lang="en-US" sz="1600" dirty="0">
                    <a:solidFill>
                      <a:srgbClr val="93218B"/>
                    </a:solidFill>
                    <a:ea typeface="ＭＳ Ｐゴシック" pitchFamily="34" charset="-128"/>
                  </a:rPr>
                  <a:t> </a:t>
                </a:r>
              </a:p>
            </p:txBody>
          </p:sp>
        </p:grpSp>
        <p:sp>
          <p:nvSpPr>
            <p:cNvPr id="59" name="Rectangle 58"/>
            <p:cNvSpPr/>
            <p:nvPr/>
          </p:nvSpPr>
          <p:spPr>
            <a:xfrm>
              <a:off x="304469" y="3804223"/>
              <a:ext cx="2937957" cy="940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bg2"/>
                  </a:solidFill>
                </a:rPr>
                <a:t>Blended Index</a:t>
              </a:r>
            </a:p>
          </p:txBody>
        </p:sp>
      </p:grpSp>
      <p:grpSp>
        <p:nvGrpSpPr>
          <p:cNvPr id="35" name="Group 34"/>
          <p:cNvGrpSpPr/>
          <p:nvPr/>
        </p:nvGrpSpPr>
        <p:grpSpPr>
          <a:xfrm>
            <a:off x="304469" y="2949814"/>
            <a:ext cx="8898446" cy="1047715"/>
            <a:chOff x="304469" y="2542693"/>
            <a:chExt cx="8898446" cy="1047715"/>
          </a:xfrm>
        </p:grpSpPr>
        <p:grpSp>
          <p:nvGrpSpPr>
            <p:cNvPr id="14" name="Group 13"/>
            <p:cNvGrpSpPr/>
            <p:nvPr/>
          </p:nvGrpSpPr>
          <p:grpSpPr>
            <a:xfrm>
              <a:off x="3214785" y="2542693"/>
              <a:ext cx="5988130" cy="1047715"/>
              <a:chOff x="3543843" y="1971548"/>
              <a:chExt cx="6695046" cy="677891"/>
            </a:xfrm>
          </p:grpSpPr>
          <p:sp>
            <p:nvSpPr>
              <p:cNvPr id="16" name="TextBox 15"/>
              <p:cNvSpPr txBox="1"/>
              <p:nvPr/>
            </p:nvSpPr>
            <p:spPr>
              <a:xfrm>
                <a:off x="3543843" y="1971548"/>
                <a:ext cx="6633182" cy="617896"/>
              </a:xfrm>
              <a:prstGeom prst="rect">
                <a:avLst/>
              </a:prstGeom>
              <a:solidFill>
                <a:srgbClr val="A3CFC2">
                  <a:alpha val="20000"/>
                </a:srgbClr>
              </a:solidFill>
            </p:spPr>
            <p:txBody>
              <a:bodyPr wrap="square" lIns="121884" tIns="60942" rIns="121884" bIns="60942" rtlCol="0">
                <a:noAutofit/>
              </a:bodyPr>
              <a:lstStyle/>
              <a:p>
                <a:pPr defTabSz="1218804"/>
                <a:endParaRPr lang="en-GB" sz="1500" dirty="0">
                  <a:solidFill>
                    <a:srgbClr val="000000"/>
                  </a:solidFill>
                  <a:latin typeface="Calibri" panose="020F0502020204030204" pitchFamily="34" charset="0"/>
                </a:endParaRPr>
              </a:p>
            </p:txBody>
          </p:sp>
          <p:sp>
            <p:nvSpPr>
              <p:cNvPr id="17" name="Textplatzhalter 3"/>
              <p:cNvSpPr txBox="1">
                <a:spLocks/>
              </p:cNvSpPr>
              <p:nvPr/>
            </p:nvSpPr>
            <p:spPr>
              <a:xfrm>
                <a:off x="3621809" y="2065146"/>
                <a:ext cx="6617080" cy="584293"/>
              </a:xfrm>
              <a:prstGeom prst="rect">
                <a:avLst/>
              </a:prstGeom>
            </p:spPr>
            <p:txBody>
              <a:bodyPr lIns="91440" tIns="91440" rIns="9144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US" sz="1600" dirty="0">
                    <a:solidFill>
                      <a:schemeClr val="bg2">
                        <a:lumMod val="50000"/>
                      </a:schemeClr>
                    </a:solidFill>
                  </a:rPr>
                  <a:t>Comprised of the </a:t>
                </a:r>
                <a:r>
                  <a:rPr lang="en-US" sz="1600" b="1" dirty="0">
                    <a:solidFill>
                      <a:schemeClr val="accent3"/>
                    </a:solidFill>
                  </a:rPr>
                  <a:t>U.S. Equity Futures Custom Index </a:t>
                </a:r>
                <a:r>
                  <a:rPr lang="en-US" sz="1600" dirty="0">
                    <a:solidFill>
                      <a:schemeClr val="bg2">
                        <a:lumMod val="50000"/>
                      </a:schemeClr>
                    </a:solidFill>
                  </a:rPr>
                  <a:t>and a bond component comprised of the </a:t>
                </a:r>
                <a:r>
                  <a:rPr lang="en-US" sz="1600" b="1" dirty="0">
                    <a:solidFill>
                      <a:schemeClr val="accent3"/>
                    </a:solidFill>
                  </a:rPr>
                  <a:t>PIMCO Synthetic Bond ER Index</a:t>
                </a:r>
                <a:endParaRPr lang="en-US" sz="1600" dirty="0">
                  <a:solidFill>
                    <a:schemeClr val="accent3"/>
                  </a:solidFill>
                </a:endParaRPr>
              </a:p>
            </p:txBody>
          </p:sp>
        </p:grpSp>
        <p:sp>
          <p:nvSpPr>
            <p:cNvPr id="58" name="Rectangle 57"/>
            <p:cNvSpPr/>
            <p:nvPr/>
          </p:nvSpPr>
          <p:spPr>
            <a:xfrm>
              <a:off x="304469" y="2557641"/>
              <a:ext cx="2937957" cy="940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bg2"/>
                  </a:solidFill>
                </a:rPr>
                <a:t>PIMCO Tactical Balanced ER Index</a:t>
              </a:r>
            </a:p>
          </p:txBody>
        </p:sp>
      </p:grpSp>
      <p:sp>
        <p:nvSpPr>
          <p:cNvPr id="39" name="Rectangle 38"/>
          <p:cNvSpPr/>
          <p:nvPr/>
        </p:nvSpPr>
        <p:spPr>
          <a:xfrm>
            <a:off x="9268266" y="2762790"/>
            <a:ext cx="3160711" cy="1200329"/>
          </a:xfrm>
          <a:prstGeom prst="rect">
            <a:avLst/>
          </a:prstGeom>
        </p:spPr>
        <p:txBody>
          <a:bodyPr wrap="square">
            <a:spAutoFit/>
          </a:bodyPr>
          <a:lstStyle/>
          <a:p>
            <a:pPr marL="285750" indent="-285750">
              <a:buFont typeface="Arial" panose="020B0604020202020204" pitchFamily="34" charset="0"/>
              <a:buChar char="•"/>
            </a:pPr>
            <a:r>
              <a:rPr lang="en-US" sz="2400" dirty="0"/>
              <a:t>APP with a cap</a:t>
            </a:r>
          </a:p>
          <a:p>
            <a:pPr marL="285750" indent="-285750">
              <a:buFont typeface="Arial" panose="020B0604020202020204" pitchFamily="34" charset="0"/>
              <a:buChar char="•"/>
            </a:pPr>
            <a:r>
              <a:rPr lang="en-US" sz="2400" dirty="0"/>
              <a:t>APP with a participation rate</a:t>
            </a:r>
          </a:p>
        </p:txBody>
      </p:sp>
    </p:spTree>
    <p:custDataLst>
      <p:tags r:id="rId1"/>
    </p:custDataLst>
    <p:extLst>
      <p:ext uri="{BB962C8B-B14F-4D97-AF65-F5344CB8AC3E}">
        <p14:creationId xmlns:p14="http://schemas.microsoft.com/office/powerpoint/2010/main" val="139678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8068" y="2202068"/>
            <a:ext cx="3121247" cy="2152299"/>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p:txBody>
          <a:bodyPr/>
          <a:lstStyle/>
          <a:p>
            <a:r>
              <a:rPr lang="en-US" b="1" dirty="0"/>
              <a:t>Step 2: </a:t>
            </a:r>
            <a:r>
              <a:rPr lang="en-US" dirty="0"/>
              <a:t>Choose a bonus opportunity</a:t>
            </a:r>
          </a:p>
        </p:txBody>
      </p:sp>
      <p:sp>
        <p:nvSpPr>
          <p:cNvPr id="3" name="Slide Number Placeholder 2"/>
          <p:cNvSpPr>
            <a:spLocks noGrp="1"/>
          </p:cNvSpPr>
          <p:nvPr>
            <p:ph type="sldNum" sz="quarter" idx="11"/>
          </p:nvPr>
        </p:nvSpPr>
        <p:spPr/>
        <p:txBody>
          <a:bodyPr/>
          <a:lstStyle/>
          <a:p>
            <a:fld id="{67FC5CDF-15F9-4054-9F50-C9080AAD3281}" type="slidenum">
              <a:rPr lang="en-US" smtClean="0"/>
              <a:pPr/>
              <a:t>19</a:t>
            </a:fld>
            <a:endParaRPr lang="en-US" dirty="0"/>
          </a:p>
        </p:txBody>
      </p:sp>
      <p:sp>
        <p:nvSpPr>
          <p:cNvPr id="49" name="Rectangle 48"/>
          <p:cNvSpPr/>
          <p:nvPr/>
        </p:nvSpPr>
        <p:spPr>
          <a:xfrm>
            <a:off x="3619406" y="2202068"/>
            <a:ext cx="1828800" cy="21634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endParaRPr>
          </a:p>
        </p:txBody>
      </p:sp>
      <p:sp>
        <p:nvSpPr>
          <p:cNvPr id="53" name="Rectangle 52"/>
          <p:cNvSpPr/>
          <p:nvPr/>
        </p:nvSpPr>
        <p:spPr>
          <a:xfrm>
            <a:off x="5688246" y="2228441"/>
            <a:ext cx="1828800" cy="21259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4" name="Rectangle 53"/>
          <p:cNvSpPr/>
          <p:nvPr/>
        </p:nvSpPr>
        <p:spPr>
          <a:xfrm>
            <a:off x="7820424" y="2239596"/>
            <a:ext cx="1828800" cy="21259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5" name="Rectangle 54"/>
          <p:cNvSpPr/>
          <p:nvPr/>
        </p:nvSpPr>
        <p:spPr>
          <a:xfrm>
            <a:off x="9905347" y="2228441"/>
            <a:ext cx="1828800" cy="21259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56" name="TextBox 55"/>
          <p:cNvSpPr txBox="1"/>
          <p:nvPr/>
        </p:nvSpPr>
        <p:spPr>
          <a:xfrm>
            <a:off x="3554067" y="1782396"/>
            <a:ext cx="914400" cy="914400"/>
          </a:xfrm>
          <a:prstGeom prst="rect">
            <a:avLst/>
          </a:prstGeom>
          <a:noFill/>
        </p:spPr>
        <p:txBody>
          <a:bodyPr wrap="none" rtlCol="0">
            <a:noAutofit/>
          </a:bodyPr>
          <a:lstStyle/>
          <a:p>
            <a:pPr>
              <a:lnSpc>
                <a:spcPct val="90000"/>
              </a:lnSpc>
            </a:pPr>
            <a:r>
              <a:rPr lang="en-US" b="1" dirty="0"/>
              <a:t>Standard</a:t>
            </a:r>
            <a:endParaRPr lang="en-US" b="1" dirty="0">
              <a:solidFill>
                <a:schemeClr val="tx1"/>
              </a:solidFill>
            </a:endParaRPr>
          </a:p>
        </p:txBody>
      </p:sp>
      <p:sp>
        <p:nvSpPr>
          <p:cNvPr id="57" name="TextBox 56"/>
          <p:cNvSpPr txBox="1"/>
          <p:nvPr/>
        </p:nvSpPr>
        <p:spPr>
          <a:xfrm>
            <a:off x="5628295" y="1782396"/>
            <a:ext cx="914400" cy="914400"/>
          </a:xfrm>
          <a:prstGeom prst="rect">
            <a:avLst/>
          </a:prstGeom>
          <a:noFill/>
        </p:spPr>
        <p:txBody>
          <a:bodyPr wrap="none" rtlCol="0">
            <a:noAutofit/>
          </a:bodyPr>
          <a:lstStyle/>
          <a:p>
            <a:pPr>
              <a:lnSpc>
                <a:spcPct val="90000"/>
              </a:lnSpc>
            </a:pPr>
            <a:r>
              <a:rPr lang="en-US" b="1" dirty="0"/>
              <a:t>Classic</a:t>
            </a:r>
            <a:endParaRPr lang="en-US" b="1" dirty="0">
              <a:solidFill>
                <a:schemeClr val="tx1"/>
              </a:solidFill>
            </a:endParaRPr>
          </a:p>
        </p:txBody>
      </p:sp>
      <p:sp>
        <p:nvSpPr>
          <p:cNvPr id="58" name="TextBox 57"/>
          <p:cNvSpPr txBox="1"/>
          <p:nvPr/>
        </p:nvSpPr>
        <p:spPr>
          <a:xfrm>
            <a:off x="7773169" y="1771241"/>
            <a:ext cx="914400" cy="914400"/>
          </a:xfrm>
          <a:prstGeom prst="rect">
            <a:avLst/>
          </a:prstGeom>
          <a:noFill/>
        </p:spPr>
        <p:txBody>
          <a:bodyPr wrap="none" rtlCol="0">
            <a:noAutofit/>
          </a:bodyPr>
          <a:lstStyle/>
          <a:p>
            <a:pPr>
              <a:lnSpc>
                <a:spcPct val="90000"/>
              </a:lnSpc>
            </a:pPr>
            <a:r>
              <a:rPr lang="en-US" b="1" dirty="0" err="1"/>
              <a:t>Bonused</a:t>
            </a:r>
            <a:endParaRPr lang="en-US" b="1" dirty="0">
              <a:solidFill>
                <a:schemeClr val="tx1"/>
              </a:solidFill>
            </a:endParaRPr>
          </a:p>
        </p:txBody>
      </p:sp>
      <p:sp>
        <p:nvSpPr>
          <p:cNvPr id="59" name="TextBox 58"/>
          <p:cNvSpPr txBox="1"/>
          <p:nvPr/>
        </p:nvSpPr>
        <p:spPr>
          <a:xfrm>
            <a:off x="9827865" y="1799491"/>
            <a:ext cx="914400" cy="914400"/>
          </a:xfrm>
          <a:prstGeom prst="rect">
            <a:avLst/>
          </a:prstGeom>
          <a:noFill/>
        </p:spPr>
        <p:txBody>
          <a:bodyPr wrap="none" rtlCol="0">
            <a:noAutofit/>
          </a:bodyPr>
          <a:lstStyle/>
          <a:p>
            <a:pPr>
              <a:lnSpc>
                <a:spcPct val="90000"/>
              </a:lnSpc>
            </a:pPr>
            <a:r>
              <a:rPr lang="en-US" b="1" dirty="0"/>
              <a:t>Select</a:t>
            </a:r>
            <a:endParaRPr lang="en-US" b="1" dirty="0">
              <a:solidFill>
                <a:schemeClr val="tx1"/>
              </a:solidFill>
            </a:endParaRPr>
          </a:p>
        </p:txBody>
      </p:sp>
      <p:sp>
        <p:nvSpPr>
          <p:cNvPr id="5" name="TextBox 4"/>
          <p:cNvSpPr txBox="1"/>
          <p:nvPr/>
        </p:nvSpPr>
        <p:spPr>
          <a:xfrm>
            <a:off x="3763322" y="2404366"/>
            <a:ext cx="914400" cy="914400"/>
          </a:xfrm>
          <a:prstGeom prst="rect">
            <a:avLst/>
          </a:prstGeom>
          <a:noFill/>
        </p:spPr>
        <p:txBody>
          <a:bodyPr wrap="none" rtlCol="0">
            <a:noAutofit/>
          </a:bodyPr>
          <a:lstStyle/>
          <a:p>
            <a:pPr>
              <a:lnSpc>
                <a:spcPct val="90000"/>
              </a:lnSpc>
            </a:pPr>
            <a:r>
              <a:rPr lang="en-US" dirty="0">
                <a:solidFill>
                  <a:schemeClr val="bg2"/>
                </a:solidFill>
              </a:rPr>
              <a:t>No bonus</a:t>
            </a:r>
          </a:p>
        </p:txBody>
      </p:sp>
      <p:sp>
        <p:nvSpPr>
          <p:cNvPr id="15" name="TextBox 14"/>
          <p:cNvSpPr txBox="1"/>
          <p:nvPr/>
        </p:nvSpPr>
        <p:spPr>
          <a:xfrm>
            <a:off x="5814236" y="2430740"/>
            <a:ext cx="1702810" cy="914400"/>
          </a:xfrm>
          <a:prstGeom prst="rect">
            <a:avLst/>
          </a:prstGeom>
          <a:noFill/>
        </p:spPr>
        <p:txBody>
          <a:bodyPr wrap="square" rtlCol="0">
            <a:noAutofit/>
          </a:bodyPr>
          <a:lstStyle/>
          <a:p>
            <a:pPr>
              <a:lnSpc>
                <a:spcPct val="90000"/>
              </a:lnSpc>
            </a:pPr>
            <a:r>
              <a:rPr lang="en-US" b="1" dirty="0">
                <a:solidFill>
                  <a:schemeClr val="bg2"/>
                </a:solidFill>
              </a:rPr>
              <a:t>0.90% </a:t>
            </a:r>
            <a:r>
              <a:rPr lang="en-US" dirty="0">
                <a:solidFill>
                  <a:schemeClr val="bg2"/>
                </a:solidFill>
              </a:rPr>
              <a:t>guaranteed flat rate bonus</a:t>
            </a:r>
            <a:r>
              <a:rPr lang="en-US" baseline="30000" dirty="0">
                <a:solidFill>
                  <a:schemeClr val="bg2"/>
                </a:solidFill>
              </a:rPr>
              <a:t>1</a:t>
            </a:r>
          </a:p>
        </p:txBody>
      </p:sp>
      <p:sp>
        <p:nvSpPr>
          <p:cNvPr id="16" name="TextBox 15"/>
          <p:cNvSpPr txBox="1"/>
          <p:nvPr/>
        </p:nvSpPr>
        <p:spPr>
          <a:xfrm>
            <a:off x="7820424" y="2508110"/>
            <a:ext cx="1828800" cy="914400"/>
          </a:xfrm>
          <a:prstGeom prst="rect">
            <a:avLst/>
          </a:prstGeom>
          <a:noFill/>
        </p:spPr>
        <p:txBody>
          <a:bodyPr wrap="square" rtlCol="0">
            <a:noAutofit/>
          </a:bodyPr>
          <a:lstStyle/>
          <a:p>
            <a:pPr>
              <a:lnSpc>
                <a:spcPct val="90000"/>
              </a:lnSpc>
            </a:pPr>
            <a:r>
              <a:rPr lang="en-US" b="1" dirty="0">
                <a:solidFill>
                  <a:schemeClr val="bg2"/>
                </a:solidFill>
              </a:rPr>
              <a:t>15% </a:t>
            </a:r>
          </a:p>
          <a:p>
            <a:pPr>
              <a:lnSpc>
                <a:spcPct val="90000"/>
              </a:lnSpc>
            </a:pPr>
            <a:r>
              <a:rPr lang="en-US" dirty="0">
                <a:solidFill>
                  <a:schemeClr val="bg2"/>
                </a:solidFill>
              </a:rPr>
              <a:t>multiplier bonus opportunity</a:t>
            </a:r>
          </a:p>
        </p:txBody>
      </p:sp>
      <p:sp>
        <p:nvSpPr>
          <p:cNvPr id="17" name="TextBox 16"/>
          <p:cNvSpPr txBox="1"/>
          <p:nvPr/>
        </p:nvSpPr>
        <p:spPr>
          <a:xfrm>
            <a:off x="9905347" y="2475004"/>
            <a:ext cx="1792948" cy="914400"/>
          </a:xfrm>
          <a:prstGeom prst="rect">
            <a:avLst/>
          </a:prstGeom>
          <a:noFill/>
        </p:spPr>
        <p:txBody>
          <a:bodyPr wrap="square" rtlCol="0">
            <a:noAutofit/>
          </a:bodyPr>
          <a:lstStyle/>
          <a:p>
            <a:pPr>
              <a:lnSpc>
                <a:spcPct val="90000"/>
              </a:lnSpc>
            </a:pPr>
            <a:r>
              <a:rPr lang="en-US" b="1" dirty="0">
                <a:solidFill>
                  <a:schemeClr val="bg2"/>
                </a:solidFill>
              </a:rPr>
              <a:t>40% </a:t>
            </a:r>
          </a:p>
          <a:p>
            <a:pPr>
              <a:lnSpc>
                <a:spcPct val="90000"/>
              </a:lnSpc>
            </a:pPr>
            <a:r>
              <a:rPr lang="en-US" dirty="0">
                <a:solidFill>
                  <a:schemeClr val="bg2"/>
                </a:solidFill>
              </a:rPr>
              <a:t>multiplier bonus opportunity</a:t>
            </a:r>
          </a:p>
        </p:txBody>
      </p:sp>
      <p:sp>
        <p:nvSpPr>
          <p:cNvPr id="6" name="Rectangle 5"/>
          <p:cNvSpPr/>
          <p:nvPr/>
        </p:nvSpPr>
        <p:spPr>
          <a:xfrm>
            <a:off x="3619406" y="4354367"/>
            <a:ext cx="6029818" cy="80705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No asset charge</a:t>
            </a:r>
          </a:p>
        </p:txBody>
      </p:sp>
      <p:sp>
        <p:nvSpPr>
          <p:cNvPr id="18" name="Rectangle 17"/>
          <p:cNvSpPr/>
          <p:nvPr/>
        </p:nvSpPr>
        <p:spPr>
          <a:xfrm>
            <a:off x="9905347" y="4319465"/>
            <a:ext cx="1828800" cy="84195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rPr>
              <a:t>1% annual asset charge</a:t>
            </a:r>
          </a:p>
        </p:txBody>
      </p:sp>
      <p:sp>
        <p:nvSpPr>
          <p:cNvPr id="4" name="Rectangle 3"/>
          <p:cNvSpPr/>
          <p:nvPr/>
        </p:nvSpPr>
        <p:spPr>
          <a:xfrm>
            <a:off x="679354" y="6170648"/>
            <a:ext cx="10196439" cy="253916"/>
          </a:xfrm>
          <a:prstGeom prst="rect">
            <a:avLst/>
          </a:prstGeom>
        </p:spPr>
        <p:txBody>
          <a:bodyPr wrap="square">
            <a:spAutoFit/>
          </a:bodyPr>
          <a:lstStyle/>
          <a:p>
            <a:r>
              <a:rPr lang="en-US" sz="1050" baseline="30000" dirty="0">
                <a:latin typeface="Calibri" panose="020F0502020204030204" pitchFamily="34" charset="0"/>
                <a:ea typeface="Calibri" panose="020F0502020204030204" pitchFamily="34" charset="0"/>
              </a:rPr>
              <a:t>1</a:t>
            </a:r>
            <a:r>
              <a:rPr lang="en-US" sz="1050" dirty="0">
                <a:latin typeface="Calibri" panose="020F0502020204030204" pitchFamily="34" charset="0"/>
                <a:ea typeface="Calibri" panose="020F0502020204030204" pitchFamily="34" charset="0"/>
              </a:rPr>
              <a:t> Includes an allocation restriction, meaning clients may not be able to allocate 100% of their accumulation value, if the fixed account goes below 1%.</a:t>
            </a:r>
            <a:endParaRPr lang="en-US" sz="1050" dirty="0">
              <a:effectLst/>
              <a:latin typeface="Calibri" panose="020F0502020204030204" pitchFamily="34" charset="0"/>
              <a:ea typeface="Calibri" panose="020F0502020204030204" pitchFamily="34" charset="0"/>
            </a:endParaRPr>
          </a:p>
        </p:txBody>
      </p:sp>
      <p:grpSp>
        <p:nvGrpSpPr>
          <p:cNvPr id="21" name="Group 20"/>
          <p:cNvGrpSpPr/>
          <p:nvPr/>
        </p:nvGrpSpPr>
        <p:grpSpPr>
          <a:xfrm>
            <a:off x="466896" y="2402972"/>
            <a:ext cx="2781424" cy="1750489"/>
            <a:chOff x="1545277" y="3234321"/>
            <a:chExt cx="2781424" cy="1750489"/>
          </a:xfrm>
        </p:grpSpPr>
        <p:sp>
          <p:nvSpPr>
            <p:cNvPr id="22" name="TextBox 21"/>
            <p:cNvSpPr txBox="1"/>
            <p:nvPr/>
          </p:nvSpPr>
          <p:spPr>
            <a:xfrm>
              <a:off x="1580364" y="3234321"/>
              <a:ext cx="2746337" cy="248161"/>
            </a:xfrm>
            <a:prstGeom prst="rect">
              <a:avLst/>
            </a:prstGeom>
            <a:noFill/>
          </p:spPr>
          <p:txBody>
            <a:bodyPr wrap="square" rtlCol="0">
              <a:noAutofit/>
            </a:bodyPr>
            <a:lstStyle/>
            <a:p>
              <a:pPr>
                <a:lnSpc>
                  <a:spcPct val="90000"/>
                </a:lnSpc>
              </a:pPr>
              <a:r>
                <a:rPr lang="en-US" sz="1800" b="1" dirty="0">
                  <a:solidFill>
                    <a:schemeClr val="tx1"/>
                  </a:solidFill>
                </a:rPr>
                <a:t>Bloomberg US Dynamic Balance ER Index</a:t>
              </a:r>
            </a:p>
          </p:txBody>
        </p:sp>
        <p:sp>
          <p:nvSpPr>
            <p:cNvPr id="23" name="TextBox 22"/>
            <p:cNvSpPr txBox="1"/>
            <p:nvPr/>
          </p:nvSpPr>
          <p:spPr>
            <a:xfrm>
              <a:off x="1564539" y="3899314"/>
              <a:ext cx="2613017" cy="598422"/>
            </a:xfrm>
            <a:prstGeom prst="rect">
              <a:avLst/>
            </a:prstGeom>
            <a:noFill/>
          </p:spPr>
          <p:txBody>
            <a:bodyPr wrap="square" rtlCol="0">
              <a:noAutofit/>
            </a:bodyPr>
            <a:lstStyle/>
            <a:p>
              <a:pPr>
                <a:lnSpc>
                  <a:spcPct val="90000"/>
                </a:lnSpc>
              </a:pPr>
              <a:r>
                <a:rPr lang="en-US" sz="1800" b="1" dirty="0">
                  <a:solidFill>
                    <a:schemeClr val="tx1"/>
                  </a:solidFill>
                </a:rPr>
                <a:t>PIMCO Tactical Balanced ER Index</a:t>
              </a:r>
            </a:p>
          </p:txBody>
        </p:sp>
        <p:sp>
          <p:nvSpPr>
            <p:cNvPr id="24" name="TextBox 23"/>
            <p:cNvSpPr txBox="1"/>
            <p:nvPr/>
          </p:nvSpPr>
          <p:spPr>
            <a:xfrm>
              <a:off x="1564539" y="4568041"/>
              <a:ext cx="2613017" cy="416769"/>
            </a:xfrm>
            <a:prstGeom prst="rect">
              <a:avLst/>
            </a:prstGeom>
            <a:noFill/>
          </p:spPr>
          <p:txBody>
            <a:bodyPr wrap="square" rtlCol="0">
              <a:noAutofit/>
            </a:bodyPr>
            <a:lstStyle/>
            <a:p>
              <a:pPr>
                <a:lnSpc>
                  <a:spcPct val="90000"/>
                </a:lnSpc>
              </a:pPr>
              <a:r>
                <a:rPr lang="en-US" sz="1800" b="1" dirty="0">
                  <a:solidFill>
                    <a:schemeClr val="tx1"/>
                  </a:solidFill>
                </a:rPr>
                <a:t>Blended Index</a:t>
              </a:r>
            </a:p>
          </p:txBody>
        </p:sp>
        <p:cxnSp>
          <p:nvCxnSpPr>
            <p:cNvPr id="25" name="Straight Connector 24"/>
            <p:cNvCxnSpPr/>
            <p:nvPr/>
          </p:nvCxnSpPr>
          <p:spPr>
            <a:xfrm>
              <a:off x="1545277" y="3838227"/>
              <a:ext cx="25603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45277" y="4471196"/>
              <a:ext cx="25603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18069" y="4331246"/>
            <a:ext cx="3121247" cy="830997"/>
          </a:xfrm>
          <a:prstGeom prst="rect">
            <a:avLst/>
          </a:prstGeom>
          <a:solidFill>
            <a:srgbClr val="EEF7F8"/>
          </a:solidFill>
        </p:spPr>
        <p:txBody>
          <a:bodyPr wrap="square">
            <a:spAutoFit/>
          </a:bodyPr>
          <a:lstStyle/>
          <a:p>
            <a:pPr algn="ctr"/>
            <a:r>
              <a:rPr lang="en-US" sz="1600" b="1" dirty="0"/>
              <a:t>Annual point-to-point </a:t>
            </a:r>
            <a:r>
              <a:rPr lang="en-US" sz="1600" dirty="0"/>
              <a:t>with a </a:t>
            </a:r>
            <a:r>
              <a:rPr lang="en-US" sz="1600" b="1" dirty="0"/>
              <a:t>cap or participation rate </a:t>
            </a:r>
            <a:r>
              <a:rPr lang="en-US" sz="1600" dirty="0"/>
              <a:t>crediting method</a:t>
            </a:r>
          </a:p>
        </p:txBody>
      </p:sp>
      <p:sp>
        <p:nvSpPr>
          <p:cNvPr id="28" name="TextBox 27"/>
          <p:cNvSpPr txBox="1"/>
          <p:nvPr/>
        </p:nvSpPr>
        <p:spPr>
          <a:xfrm>
            <a:off x="222154" y="1787930"/>
            <a:ext cx="914400" cy="914400"/>
          </a:xfrm>
          <a:prstGeom prst="rect">
            <a:avLst/>
          </a:prstGeom>
          <a:noFill/>
        </p:spPr>
        <p:txBody>
          <a:bodyPr wrap="none" rtlCol="0">
            <a:noAutofit/>
          </a:bodyPr>
          <a:lstStyle/>
          <a:p>
            <a:pPr>
              <a:lnSpc>
                <a:spcPct val="90000"/>
              </a:lnSpc>
            </a:pPr>
            <a:r>
              <a:rPr lang="en-US" b="1" dirty="0"/>
              <a:t>Available indexes</a:t>
            </a:r>
            <a:endParaRPr lang="en-US" b="1" dirty="0">
              <a:solidFill>
                <a:schemeClr val="tx1"/>
              </a:solidFill>
            </a:endParaRPr>
          </a:p>
        </p:txBody>
      </p:sp>
    </p:spTree>
    <p:custDataLst>
      <p:tags r:id="rId1"/>
    </p:custDataLst>
    <p:extLst>
      <p:ext uri="{BB962C8B-B14F-4D97-AF65-F5344CB8AC3E}">
        <p14:creationId xmlns:p14="http://schemas.microsoft.com/office/powerpoint/2010/main" val="425863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1313031" y="87794"/>
            <a:ext cx="9046996" cy="5599187"/>
            <a:chOff x="1093200" y="1796259"/>
            <a:chExt cx="2871498" cy="1625276"/>
          </a:xfrm>
          <a:solidFill>
            <a:srgbClr val="D9D9D9"/>
          </a:solidFill>
        </p:grpSpPr>
        <p:sp>
          <p:nvSpPr>
            <p:cNvPr id="6" name="Freeform 824"/>
            <p:cNvSpPr>
              <a:spLocks/>
            </p:cNvSpPr>
            <p:nvPr/>
          </p:nvSpPr>
          <p:spPr bwMode="auto">
            <a:xfrm rot="20853815">
              <a:off x="1093200" y="2234635"/>
              <a:ext cx="2741092" cy="1186900"/>
            </a:xfrm>
            <a:custGeom>
              <a:avLst/>
              <a:gdLst>
                <a:gd name="T0" fmla="*/ 194 w 210"/>
                <a:gd name="T1" fmla="*/ 0 h 147"/>
                <a:gd name="T2" fmla="*/ 210 w 210"/>
                <a:gd name="T3" fmla="*/ 12 h 147"/>
                <a:gd name="T4" fmla="*/ 137 w 210"/>
                <a:gd name="T5" fmla="*/ 107 h 147"/>
                <a:gd name="T6" fmla="*/ 86 w 210"/>
                <a:gd name="T7" fmla="*/ 63 h 147"/>
                <a:gd name="T8" fmla="*/ 15 w 210"/>
                <a:gd name="T9" fmla="*/ 147 h 147"/>
                <a:gd name="T10" fmla="*/ 0 w 210"/>
                <a:gd name="T11" fmla="*/ 136 h 147"/>
                <a:gd name="T12" fmla="*/ 83 w 210"/>
                <a:gd name="T13" fmla="*/ 35 h 147"/>
                <a:gd name="T14" fmla="*/ 134 w 210"/>
                <a:gd name="T15" fmla="*/ 79 h 147"/>
                <a:gd name="T16" fmla="*/ 194 w 210"/>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47">
                  <a:moveTo>
                    <a:pt x="194" y="0"/>
                  </a:moveTo>
                  <a:lnTo>
                    <a:pt x="210" y="12"/>
                  </a:lnTo>
                  <a:lnTo>
                    <a:pt x="137" y="107"/>
                  </a:lnTo>
                  <a:lnTo>
                    <a:pt x="86" y="63"/>
                  </a:lnTo>
                  <a:lnTo>
                    <a:pt x="15" y="147"/>
                  </a:lnTo>
                  <a:lnTo>
                    <a:pt x="0" y="136"/>
                  </a:lnTo>
                  <a:lnTo>
                    <a:pt x="83" y="35"/>
                  </a:lnTo>
                  <a:lnTo>
                    <a:pt x="134" y="79"/>
                  </a:lnTo>
                  <a:lnTo>
                    <a:pt x="1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13388"/>
                </a:solidFill>
              </a:endParaRPr>
            </a:p>
          </p:txBody>
        </p:sp>
        <p:sp>
          <p:nvSpPr>
            <p:cNvPr id="7" name="Isosceles Triangle 6"/>
            <p:cNvSpPr/>
            <p:nvPr/>
          </p:nvSpPr>
          <p:spPr>
            <a:xfrm rot="1805772">
              <a:off x="3311361" y="1796259"/>
              <a:ext cx="653337" cy="31428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rgbClr val="FFFFFF"/>
                </a:solidFill>
              </a:endParaRPr>
            </a:p>
          </p:txBody>
        </p:sp>
      </p:grpSp>
      <p:sp>
        <p:nvSpPr>
          <p:cNvPr id="2" name="Title 1"/>
          <p:cNvSpPr>
            <a:spLocks noGrp="1"/>
          </p:cNvSpPr>
          <p:nvPr>
            <p:ph type="title"/>
          </p:nvPr>
        </p:nvSpPr>
        <p:spPr>
          <a:xfrm>
            <a:off x="368160" y="203008"/>
            <a:ext cx="10956607" cy="812800"/>
          </a:xfrm>
        </p:spPr>
        <p:txBody>
          <a:bodyPr/>
          <a:lstStyle/>
          <a:p>
            <a:r>
              <a:rPr lang="en-US" dirty="0"/>
              <a:t>Industry evolution</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7421265"/>
              </p:ext>
            </p:extLst>
          </p:nvPr>
        </p:nvGraphicFramePr>
        <p:xfrm>
          <a:off x="506532" y="1988825"/>
          <a:ext cx="11118152" cy="2651760"/>
        </p:xfrm>
        <a:graphic>
          <a:graphicData uri="http://schemas.openxmlformats.org/drawingml/2006/table">
            <a:tbl>
              <a:tblPr firstRow="1" bandRow="1">
                <a:tableStyleId>{5C22544A-7EE6-4342-B048-85BDC9FD1C3A}</a:tableStyleId>
              </a:tblPr>
              <a:tblGrid>
                <a:gridCol w="2027297">
                  <a:extLst>
                    <a:ext uri="{9D8B030D-6E8A-4147-A177-3AD203B41FA5}">
                      <a16:colId xmlns:a16="http://schemas.microsoft.com/office/drawing/2014/main" val="3559128539"/>
                    </a:ext>
                  </a:extLst>
                </a:gridCol>
                <a:gridCol w="5384805">
                  <a:extLst>
                    <a:ext uri="{9D8B030D-6E8A-4147-A177-3AD203B41FA5}">
                      <a16:colId xmlns:a16="http://schemas.microsoft.com/office/drawing/2014/main" val="2110462046"/>
                    </a:ext>
                  </a:extLst>
                </a:gridCol>
                <a:gridCol w="3706050">
                  <a:extLst>
                    <a:ext uri="{9D8B030D-6E8A-4147-A177-3AD203B41FA5}">
                      <a16:colId xmlns:a16="http://schemas.microsoft.com/office/drawing/2014/main" val="1523307896"/>
                    </a:ext>
                  </a:extLst>
                </a:gridCol>
              </a:tblGrid>
              <a:tr h="370840">
                <a:tc>
                  <a:txBody>
                    <a:bodyPr/>
                    <a:lstStyle/>
                    <a:p>
                      <a:pPr algn="ctr"/>
                      <a:r>
                        <a:rPr lang="en-US" dirty="0">
                          <a:solidFill>
                            <a:schemeClr val="bg2"/>
                          </a:solidFill>
                        </a:rPr>
                        <a:t>YTD 2021 Rank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0A19"/>
                    </a:solidFill>
                  </a:tcPr>
                </a:tc>
                <a:tc>
                  <a:txBody>
                    <a:bodyPr/>
                    <a:lstStyle/>
                    <a:p>
                      <a:pPr algn="ctr"/>
                      <a:r>
                        <a:rPr lang="en-US" dirty="0">
                          <a:solidFill>
                            <a:schemeClr val="bg2"/>
                          </a:solidFill>
                        </a:rPr>
                        <a:t>Carrier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0A19"/>
                    </a:solidFill>
                  </a:tcPr>
                </a:tc>
                <a:tc>
                  <a:txBody>
                    <a:bodyPr/>
                    <a:lstStyle/>
                    <a:p>
                      <a:pPr algn="ctr"/>
                      <a:r>
                        <a:rPr lang="en-US" dirty="0">
                          <a:solidFill>
                            <a:schemeClr val="bg2"/>
                          </a:solidFill>
                        </a:rPr>
                        <a:t>%</a:t>
                      </a:r>
                      <a:r>
                        <a:rPr lang="en-US" baseline="0" dirty="0">
                          <a:solidFill>
                            <a:schemeClr val="bg2"/>
                          </a:solidFill>
                        </a:rPr>
                        <a:t> Change from 2020</a:t>
                      </a:r>
                      <a:endParaRPr lang="en-US"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0A19"/>
                    </a:solidFill>
                  </a:tcPr>
                </a:tc>
                <a:extLst>
                  <a:ext uri="{0D108BD9-81ED-4DB2-BD59-A6C34878D82A}">
                    <a16:rowId xmlns:a16="http://schemas.microsoft.com/office/drawing/2014/main" val="3811398713"/>
                  </a:ext>
                </a:extLst>
              </a:tr>
              <a:tr h="370840">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Pacific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433702607"/>
                  </a:ext>
                </a:extLst>
              </a:tr>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National Life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450206908"/>
                  </a:ext>
                </a:extLst>
              </a:tr>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Allianz</a:t>
                      </a:r>
                      <a:r>
                        <a:rPr lang="en-US" baseline="0" dirty="0">
                          <a:solidFill>
                            <a:schemeClr val="tx1"/>
                          </a:solidFill>
                        </a:rPr>
                        <a:t> Life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968326121"/>
                  </a:ext>
                </a:extLst>
              </a:tr>
              <a:tr h="370840">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Nationwide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265819290"/>
                  </a:ext>
                </a:extLst>
              </a:tr>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John</a:t>
                      </a:r>
                      <a:r>
                        <a:rPr lang="en-US" baseline="0" dirty="0">
                          <a:solidFill>
                            <a:schemeClr val="tx1"/>
                          </a:solidFill>
                        </a:rPr>
                        <a:t> Hancock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tc>
                  <a:txBody>
                    <a:bodyPr/>
                    <a:lstStyle/>
                    <a:p>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454796800"/>
                  </a:ext>
                </a:extLst>
              </a:tr>
            </a:tbl>
          </a:graphicData>
        </a:graphic>
      </p:graphicFrame>
      <p:sp>
        <p:nvSpPr>
          <p:cNvPr id="8" name="TextBox 7"/>
          <p:cNvSpPr txBox="1"/>
          <p:nvPr/>
        </p:nvSpPr>
        <p:spPr>
          <a:xfrm>
            <a:off x="562922" y="6077654"/>
            <a:ext cx="4435739" cy="248976"/>
          </a:xfrm>
          <a:prstGeom prst="rect">
            <a:avLst/>
          </a:prstGeom>
          <a:noFill/>
        </p:spPr>
        <p:txBody>
          <a:bodyPr wrap="none" rtlCol="0">
            <a:noAutofit/>
          </a:bodyPr>
          <a:lstStyle/>
          <a:p>
            <a:pPr>
              <a:lnSpc>
                <a:spcPct val="90000"/>
              </a:lnSpc>
            </a:pPr>
            <a:r>
              <a:rPr lang="en-US" sz="900" dirty="0"/>
              <a:t>Source: LIMRA 2Q21YTD U S Retail Individual Life Insurance Sales BY CHANNEL with All Splits</a:t>
            </a:r>
            <a:endParaRPr lang="en-US" sz="200" dirty="0">
              <a:solidFill>
                <a:schemeClr val="tx1"/>
              </a:solidFill>
            </a:endParaRPr>
          </a:p>
        </p:txBody>
      </p:sp>
    </p:spTree>
    <p:custDataLst>
      <p:tags r:id="rId1"/>
    </p:custDataLst>
    <p:extLst>
      <p:ext uri="{BB962C8B-B14F-4D97-AF65-F5344CB8AC3E}">
        <p14:creationId xmlns:p14="http://schemas.microsoft.com/office/powerpoint/2010/main" val="405961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6475420" y="2795323"/>
            <a:ext cx="301752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0" y="0"/>
            <a:ext cx="4423809" cy="6858000"/>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a:xfrm>
            <a:off x="380042" y="548650"/>
            <a:ext cx="3698125" cy="812800"/>
          </a:xfrm>
        </p:spPr>
        <p:txBody>
          <a:bodyPr/>
          <a:lstStyle/>
          <a:p>
            <a:r>
              <a:rPr lang="en-US" b="1" dirty="0"/>
              <a:t>Step 2: </a:t>
            </a:r>
            <a:r>
              <a:rPr lang="en-US" dirty="0"/>
              <a:t>Choose a crediting method</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20</a:t>
            </a:fld>
            <a:endParaRPr lang="en-US" dirty="0"/>
          </a:p>
        </p:txBody>
      </p:sp>
      <p:grpSp>
        <p:nvGrpSpPr>
          <p:cNvPr id="13" name="Group 12"/>
          <p:cNvGrpSpPr/>
          <p:nvPr/>
        </p:nvGrpSpPr>
        <p:grpSpPr>
          <a:xfrm>
            <a:off x="6931073" y="1997655"/>
            <a:ext cx="1959857" cy="1595335"/>
            <a:chOff x="4511147" y="2643241"/>
            <a:chExt cx="1959857" cy="1595335"/>
          </a:xfrm>
        </p:grpSpPr>
        <p:sp>
          <p:nvSpPr>
            <p:cNvPr id="14" name="Oval 13"/>
            <p:cNvSpPr>
              <a:spLocks noChangeAspect="1"/>
            </p:cNvSpPr>
            <p:nvPr/>
          </p:nvSpPr>
          <p:spPr>
            <a:xfrm>
              <a:off x="4711844" y="2680109"/>
              <a:ext cx="1558467" cy="1558467"/>
            </a:xfrm>
            <a:prstGeom prst="ellipse">
              <a:avLst/>
            </a:prstGeom>
            <a:solidFill>
              <a:schemeClr val="bg2"/>
            </a:solidFill>
            <a:ln w="177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5" name="TextBox 14"/>
            <p:cNvSpPr txBox="1"/>
            <p:nvPr/>
          </p:nvSpPr>
          <p:spPr>
            <a:xfrm>
              <a:off x="5033876" y="2643241"/>
              <a:ext cx="914400" cy="896561"/>
            </a:xfrm>
            <a:prstGeom prst="rect">
              <a:avLst/>
            </a:prstGeom>
            <a:noFill/>
          </p:spPr>
          <p:txBody>
            <a:bodyPr wrap="none" rtlCol="0">
              <a:noAutofit/>
            </a:bodyPr>
            <a:lstStyle/>
            <a:p>
              <a:pPr>
                <a:lnSpc>
                  <a:spcPct val="90000"/>
                </a:lnSpc>
              </a:pPr>
              <a:r>
                <a:rPr lang="en-US" sz="11500" dirty="0">
                  <a:solidFill>
                    <a:srgbClr val="B7DFE4"/>
                  </a:solidFill>
                </a:rPr>
                <a:t>2</a:t>
              </a:r>
            </a:p>
          </p:txBody>
        </p:sp>
        <p:sp>
          <p:nvSpPr>
            <p:cNvPr id="16" name="TextBox 15"/>
            <p:cNvSpPr txBox="1"/>
            <p:nvPr/>
          </p:nvSpPr>
          <p:spPr>
            <a:xfrm>
              <a:off x="4511147" y="3055363"/>
              <a:ext cx="1959857" cy="914400"/>
            </a:xfrm>
            <a:prstGeom prst="rect">
              <a:avLst/>
            </a:prstGeom>
            <a:noFill/>
          </p:spPr>
          <p:txBody>
            <a:bodyPr wrap="square" rtlCol="0">
              <a:noAutofit/>
            </a:bodyPr>
            <a:lstStyle/>
            <a:p>
              <a:pPr algn="ctr">
                <a:lnSpc>
                  <a:spcPct val="90000"/>
                </a:lnSpc>
              </a:pPr>
              <a:r>
                <a:rPr lang="en-US" sz="2000" b="1" dirty="0">
                  <a:solidFill>
                    <a:schemeClr val="accent1">
                      <a:lumMod val="50000"/>
                    </a:schemeClr>
                  </a:solidFill>
                </a:rPr>
                <a:t>CHOOSE A CREDITING METHOD</a:t>
              </a:r>
            </a:p>
          </p:txBody>
        </p:sp>
      </p:grpSp>
      <p:sp>
        <p:nvSpPr>
          <p:cNvPr id="17" name="TextBox 16"/>
          <p:cNvSpPr txBox="1"/>
          <p:nvPr/>
        </p:nvSpPr>
        <p:spPr>
          <a:xfrm>
            <a:off x="4656216" y="2507274"/>
            <a:ext cx="1618511" cy="576097"/>
          </a:xfrm>
          <a:prstGeom prst="rect">
            <a:avLst/>
          </a:prstGeom>
          <a:noFill/>
        </p:spPr>
        <p:txBody>
          <a:bodyPr wrap="square" rtlCol="0">
            <a:noAutofit/>
          </a:bodyPr>
          <a:lstStyle/>
          <a:p>
            <a:pPr>
              <a:lnSpc>
                <a:spcPct val="90000"/>
              </a:lnSpc>
            </a:pPr>
            <a:r>
              <a:rPr lang="en-US" sz="2400" b="1" dirty="0">
                <a:solidFill>
                  <a:schemeClr val="tx1"/>
                </a:solidFill>
              </a:rPr>
              <a:t>S&amp;P 500® Index</a:t>
            </a:r>
          </a:p>
        </p:txBody>
      </p:sp>
      <p:grpSp>
        <p:nvGrpSpPr>
          <p:cNvPr id="18" name="Group 17"/>
          <p:cNvGrpSpPr/>
          <p:nvPr/>
        </p:nvGrpSpPr>
        <p:grpSpPr>
          <a:xfrm>
            <a:off x="9492255" y="1793957"/>
            <a:ext cx="633677" cy="1923559"/>
            <a:chOff x="8264848" y="4410357"/>
            <a:chExt cx="633677" cy="1923559"/>
          </a:xfrm>
        </p:grpSpPr>
        <p:cxnSp>
          <p:nvCxnSpPr>
            <p:cNvPr id="19" name="Straight Connector 18"/>
            <p:cNvCxnSpPr/>
            <p:nvPr/>
          </p:nvCxnSpPr>
          <p:spPr>
            <a:xfrm flipV="1">
              <a:off x="8264848" y="4413676"/>
              <a:ext cx="0" cy="192024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64848" y="4410357"/>
              <a:ext cx="6336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64848" y="6317436"/>
              <a:ext cx="6336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557207" y="2320371"/>
            <a:ext cx="3589219" cy="927758"/>
          </a:xfrm>
          <a:prstGeom prst="rect">
            <a:avLst/>
          </a:prstGeom>
          <a:noFill/>
        </p:spPr>
        <p:txBody>
          <a:bodyPr wrap="square" rtlCol="0" anchor="ctr">
            <a:noAutofit/>
          </a:bodyPr>
          <a:lstStyle/>
          <a:p>
            <a:pPr marL="342900" indent="-342900">
              <a:lnSpc>
                <a:spcPct val="90000"/>
              </a:lnSpc>
              <a:buFont typeface="Arial" panose="020B0604020202020204" pitchFamily="34" charset="0"/>
              <a:buChar char="•"/>
            </a:pPr>
            <a:r>
              <a:rPr lang="en-US" sz="2000" dirty="0">
                <a:solidFill>
                  <a:schemeClr val="tx1"/>
                </a:solidFill>
              </a:rPr>
              <a:t>APP WITH A CAP</a:t>
            </a:r>
          </a:p>
          <a:p>
            <a:pPr marL="342900" indent="-342900">
              <a:lnSpc>
                <a:spcPct val="90000"/>
              </a:lnSpc>
              <a:buFont typeface="Arial" panose="020B0604020202020204" pitchFamily="34" charset="0"/>
              <a:buChar char="•"/>
            </a:pPr>
            <a:r>
              <a:rPr lang="en-US" sz="2000" dirty="0"/>
              <a:t>MONTHLY SUM</a:t>
            </a:r>
          </a:p>
          <a:p>
            <a:pPr marL="342900" indent="-342900">
              <a:lnSpc>
                <a:spcPct val="90000"/>
              </a:lnSpc>
              <a:buFont typeface="Arial" panose="020B0604020202020204" pitchFamily="34" charset="0"/>
              <a:buChar char="•"/>
            </a:pPr>
            <a:r>
              <a:rPr lang="en-US" sz="2000" dirty="0">
                <a:solidFill>
                  <a:schemeClr val="tx1"/>
                </a:solidFill>
              </a:rPr>
              <a:t>TRIGGER METHOD</a:t>
            </a:r>
          </a:p>
        </p:txBody>
      </p:sp>
      <p:sp>
        <p:nvSpPr>
          <p:cNvPr id="31" name="Textplatzhalter 3"/>
          <p:cNvSpPr txBox="1">
            <a:spLocks/>
          </p:cNvSpPr>
          <p:nvPr/>
        </p:nvSpPr>
        <p:spPr>
          <a:xfrm>
            <a:off x="4682833" y="5387638"/>
            <a:ext cx="7201197" cy="576070"/>
          </a:xfrm>
          <a:prstGeom prst="rect">
            <a:avLst/>
          </a:prstGeom>
        </p:spPr>
        <p:txBody>
          <a:bodyPr lIns="91440" tIns="91440" rIns="91440" bIns="0" anchor="t">
            <a:noAutofit/>
          </a:bodyPr>
          <a:lstStyle>
            <a:lvl1pPr marL="0" indent="0" algn="l" defTabSz="1219170" rtl="0" eaLnBrk="1" latinLnBrk="0" hangingPunct="1">
              <a:lnSpc>
                <a:spcPct val="100000"/>
              </a:lnSpc>
              <a:spcBef>
                <a:spcPts val="200"/>
              </a:spcBef>
              <a:spcAft>
                <a:spcPts val="200"/>
              </a:spcAft>
              <a:buFont typeface="Calibri"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Calibri"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Calibri"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Calibri"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Calibri"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US" sz="1800" dirty="0"/>
              <a:t>Note: The </a:t>
            </a:r>
            <a:r>
              <a:rPr lang="en-US" sz="1800" b="1" dirty="0">
                <a:solidFill>
                  <a:schemeClr val="accent1"/>
                </a:solidFill>
              </a:rPr>
              <a:t>fixed interest allocation </a:t>
            </a:r>
            <a:r>
              <a:rPr lang="en-US" sz="1800" dirty="0"/>
              <a:t>provides the client an interest credit of at least the minimum interest rate provided for by the policy, backed by Allianz’s general account</a:t>
            </a:r>
          </a:p>
        </p:txBody>
      </p:sp>
    </p:spTree>
    <p:custDataLst>
      <p:tags r:id="rId1"/>
    </p:custDataLst>
    <p:extLst>
      <p:ext uri="{BB962C8B-B14F-4D97-AF65-F5344CB8AC3E}">
        <p14:creationId xmlns:p14="http://schemas.microsoft.com/office/powerpoint/2010/main" val="235996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42" y="30187"/>
            <a:ext cx="10956607" cy="812800"/>
          </a:xfrm>
        </p:spPr>
        <p:txBody>
          <a:bodyPr/>
          <a:lstStyle/>
          <a:p>
            <a:r>
              <a:rPr lang="en-US" dirty="0"/>
              <a:t>Available index allocation options</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21</a:t>
            </a:fld>
            <a:endParaRPr lang="en-US" dirty="0"/>
          </a:p>
        </p:txBody>
      </p:sp>
      <p:graphicFrame>
        <p:nvGraphicFramePr>
          <p:cNvPr id="4" name="Table 3"/>
          <p:cNvGraphicFramePr>
            <a:graphicFrameLocks noGrp="1"/>
          </p:cNvGraphicFramePr>
          <p:nvPr/>
        </p:nvGraphicFramePr>
        <p:xfrm>
          <a:off x="380042" y="894292"/>
          <a:ext cx="11590285" cy="5256514"/>
        </p:xfrm>
        <a:graphic>
          <a:graphicData uri="http://schemas.openxmlformats.org/drawingml/2006/table">
            <a:tbl>
              <a:tblPr firstRow="1" bandRow="1">
                <a:tableStyleId>{5C22544A-7EE6-4342-B048-85BDC9FD1C3A}</a:tableStyleId>
              </a:tblPr>
              <a:tblGrid>
                <a:gridCol w="1451452">
                  <a:extLst>
                    <a:ext uri="{9D8B030D-6E8A-4147-A177-3AD203B41FA5}">
                      <a16:colId xmlns:a16="http://schemas.microsoft.com/office/drawing/2014/main" val="20000"/>
                    </a:ext>
                  </a:extLst>
                </a:gridCol>
                <a:gridCol w="2477101">
                  <a:extLst>
                    <a:ext uri="{9D8B030D-6E8A-4147-A177-3AD203B41FA5}">
                      <a16:colId xmlns:a16="http://schemas.microsoft.com/office/drawing/2014/main" val="20001"/>
                    </a:ext>
                  </a:extLst>
                </a:gridCol>
                <a:gridCol w="2304280">
                  <a:extLst>
                    <a:ext uri="{9D8B030D-6E8A-4147-A177-3AD203B41FA5}">
                      <a16:colId xmlns:a16="http://schemas.microsoft.com/office/drawing/2014/main" val="20002"/>
                    </a:ext>
                  </a:extLst>
                </a:gridCol>
                <a:gridCol w="2131459">
                  <a:extLst>
                    <a:ext uri="{9D8B030D-6E8A-4147-A177-3AD203B41FA5}">
                      <a16:colId xmlns:a16="http://schemas.microsoft.com/office/drawing/2014/main" val="3995466199"/>
                    </a:ext>
                  </a:extLst>
                </a:gridCol>
                <a:gridCol w="1075331">
                  <a:extLst>
                    <a:ext uri="{9D8B030D-6E8A-4147-A177-3AD203B41FA5}">
                      <a16:colId xmlns:a16="http://schemas.microsoft.com/office/drawing/2014/main" val="20003"/>
                    </a:ext>
                  </a:extLst>
                </a:gridCol>
                <a:gridCol w="1075331">
                  <a:extLst>
                    <a:ext uri="{9D8B030D-6E8A-4147-A177-3AD203B41FA5}">
                      <a16:colId xmlns:a16="http://schemas.microsoft.com/office/drawing/2014/main" val="2493760286"/>
                    </a:ext>
                  </a:extLst>
                </a:gridCol>
                <a:gridCol w="1075331">
                  <a:extLst>
                    <a:ext uri="{9D8B030D-6E8A-4147-A177-3AD203B41FA5}">
                      <a16:colId xmlns:a16="http://schemas.microsoft.com/office/drawing/2014/main" val="648501603"/>
                    </a:ext>
                  </a:extLst>
                </a:gridCol>
              </a:tblGrid>
              <a:tr h="797492">
                <a:tc>
                  <a:txBody>
                    <a:bodyPr/>
                    <a:lstStyle/>
                    <a:p>
                      <a:pPr algn="r"/>
                      <a:endParaRPr lang="en-US" sz="1300" dirty="0">
                        <a:ln>
                          <a:noFill/>
                        </a:ln>
                        <a:solidFill>
                          <a:schemeClr val="accent3"/>
                        </a:solidFill>
                      </a:endParaRP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solidFill>
                        </a:rPr>
                        <a:t>Bloomberg US Dynamic</a:t>
                      </a:r>
                      <a:r>
                        <a:rPr lang="en-US" sz="1600" b="1" baseline="0" dirty="0">
                          <a:solidFill>
                            <a:schemeClr val="bg2"/>
                          </a:solidFill>
                        </a:rPr>
                        <a:t> II ER Index</a:t>
                      </a:r>
                      <a:endParaRPr lang="en-US" sz="1600" b="1" dirty="0">
                        <a:solidFill>
                          <a:schemeClr val="bg2"/>
                        </a:solidFill>
                      </a:endParaRP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solidFill>
                        </a:rPr>
                        <a:t>PIMCO Tactical Balanced ER Index</a:t>
                      </a: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n>
                            <a:noFill/>
                          </a:ln>
                          <a:solidFill>
                            <a:schemeClr val="bg2"/>
                          </a:solidFill>
                        </a:rPr>
                        <a:t>Blended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n>
                            <a:noFill/>
                          </a:ln>
                          <a:solidFill>
                            <a:schemeClr val="bg2"/>
                          </a:solidFill>
                        </a:rPr>
                        <a:t>index</a:t>
                      </a: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solidFill>
                        </a:rPr>
                        <a:t>S&amp;P</a:t>
                      </a:r>
                      <a:r>
                        <a:rPr lang="en-US" sz="1600" b="1" baseline="0" dirty="0">
                          <a:solidFill>
                            <a:schemeClr val="bg2"/>
                          </a:solidFill>
                        </a:rPr>
                        <a:t> 500®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bg2"/>
                          </a:solidFill>
                        </a:rPr>
                        <a:t>index</a:t>
                      </a:r>
                      <a:endParaRPr lang="en-US" sz="1600" b="1" dirty="0">
                        <a:solidFill>
                          <a:schemeClr val="bg2"/>
                        </a:solidFill>
                      </a:endParaRP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3665009"/>
                  </a:ext>
                </a:extLst>
              </a:tr>
              <a:tr h="633677">
                <a:tc>
                  <a:txBody>
                    <a:bodyPr/>
                    <a:lstStyle/>
                    <a:p>
                      <a:pPr marL="0" marR="0" lvl="0" indent="0" algn="l" defTabSz="1088167" rtl="0" eaLnBrk="1" fontAlgn="auto" latinLnBrk="0" hangingPunct="1">
                        <a:lnSpc>
                          <a:spcPct val="100000"/>
                        </a:lnSpc>
                        <a:spcBef>
                          <a:spcPts val="0"/>
                        </a:spcBef>
                        <a:spcAft>
                          <a:spcPts val="0"/>
                        </a:spcAft>
                        <a:buClrTx/>
                        <a:buSzTx/>
                        <a:buFontTx/>
                        <a:buNone/>
                        <a:tabLst/>
                        <a:defRPr/>
                      </a:pPr>
                      <a:endParaRPr lang="en-US" sz="1600" b="1" dirty="0">
                        <a:ln>
                          <a:noFill/>
                        </a:ln>
                        <a:solidFill>
                          <a:schemeClr val="bg2"/>
                        </a:solidFill>
                      </a:endParaRP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1088167" rtl="0" eaLnBrk="1" fontAlgn="auto" latinLnBrk="0" hangingPunct="1">
                        <a:lnSpc>
                          <a:spcPct val="100000"/>
                        </a:lnSpc>
                        <a:spcBef>
                          <a:spcPts val="0"/>
                        </a:spcBef>
                        <a:spcAft>
                          <a:spcPts val="0"/>
                        </a:spcAft>
                        <a:buClrTx/>
                        <a:buSzTx/>
                        <a:buFontTx/>
                        <a:buNone/>
                        <a:tabLst/>
                        <a:defRPr/>
                      </a:pPr>
                      <a:r>
                        <a:rPr lang="en-US" sz="1400" b="1" dirty="0">
                          <a:ln>
                            <a:noFill/>
                          </a:ln>
                          <a:solidFill>
                            <a:schemeClr val="tx1"/>
                          </a:solidFill>
                        </a:rPr>
                        <a:t>Annual</a:t>
                      </a:r>
                      <a:r>
                        <a:rPr lang="en-US" sz="1400" b="1" baseline="0" dirty="0">
                          <a:ln>
                            <a:noFill/>
                          </a:ln>
                          <a:solidFill>
                            <a:schemeClr val="tx1"/>
                          </a:solidFill>
                        </a:rPr>
                        <a:t> point-to-point with a participation rate</a:t>
                      </a:r>
                      <a:endParaRPr lang="en-US" sz="1400" b="1" dirty="0">
                        <a:ln>
                          <a:noFill/>
                        </a:ln>
                        <a:solidFill>
                          <a:schemeClr val="tx1"/>
                        </a:solidFill>
                      </a:endParaRPr>
                    </a:p>
                    <a:p>
                      <a:pPr algn="ctr"/>
                      <a:endParaRPr lang="en-US" sz="1300" b="0" dirty="0">
                        <a:ln>
                          <a:noFill/>
                        </a:ln>
                        <a:solidFill>
                          <a:schemeClr val="tx1"/>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a:ln>
                            <a:noFill/>
                          </a:ln>
                          <a:solidFill>
                            <a:schemeClr val="tx1"/>
                          </a:solidFill>
                          <a:latin typeface="+mn-lt"/>
                          <a:ea typeface="+mn-ea"/>
                          <a:cs typeface="+mn-cs"/>
                        </a:rPr>
                        <a:t>Annual point-to-point with a participation rate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kern="1200" baseline="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88167" rtl="0" eaLnBrk="1" fontAlgn="auto" latinLnBrk="0" hangingPunct="1">
                        <a:lnSpc>
                          <a:spcPct val="100000"/>
                        </a:lnSpc>
                        <a:spcBef>
                          <a:spcPts val="0"/>
                        </a:spcBef>
                        <a:spcAft>
                          <a:spcPts val="0"/>
                        </a:spcAft>
                        <a:buClrTx/>
                        <a:buSzTx/>
                        <a:buFontTx/>
                        <a:buNone/>
                        <a:tabLst/>
                        <a:defRPr/>
                      </a:pPr>
                      <a:r>
                        <a:rPr lang="en-US" sz="1400" b="1" kern="1200" baseline="0" dirty="0">
                          <a:ln>
                            <a:noFill/>
                          </a:ln>
                          <a:solidFill>
                            <a:schemeClr val="tx1"/>
                          </a:solidFill>
                          <a:latin typeface="+mn-lt"/>
                          <a:ea typeface="+mn-ea"/>
                          <a:cs typeface="+mn-cs"/>
                        </a:rPr>
                        <a:t>Annual point-to-point with a cap</a:t>
                      </a: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88167" rtl="0" eaLnBrk="1" fontAlgn="auto" latinLnBrk="0" hangingPunct="1">
                        <a:lnSpc>
                          <a:spcPct val="100000"/>
                        </a:lnSpc>
                        <a:spcBef>
                          <a:spcPts val="0"/>
                        </a:spcBef>
                        <a:spcAft>
                          <a:spcPts val="0"/>
                        </a:spcAft>
                        <a:buClrTx/>
                        <a:buSzTx/>
                        <a:buFontTx/>
                        <a:buNone/>
                        <a:tabLst/>
                        <a:defRPr/>
                      </a:pPr>
                      <a:r>
                        <a:rPr lang="en-US" sz="1400" b="1" kern="1200" baseline="0" dirty="0">
                          <a:ln>
                            <a:noFill/>
                          </a:ln>
                          <a:solidFill>
                            <a:schemeClr val="tx1"/>
                          </a:solidFill>
                          <a:latin typeface="+mn-lt"/>
                          <a:ea typeface="+mn-ea"/>
                          <a:cs typeface="+mn-cs"/>
                        </a:rPr>
                        <a:t>Annual point-to-point with a cap</a:t>
                      </a:r>
                    </a:p>
                    <a:p>
                      <a:pPr algn="ctr"/>
                      <a:endParaRPr lang="en-US" sz="1400" b="1" kern="1200" baseline="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88167" rtl="0" eaLnBrk="1" fontAlgn="auto" latinLnBrk="0" hangingPunct="1">
                        <a:lnSpc>
                          <a:spcPct val="100000"/>
                        </a:lnSpc>
                        <a:spcBef>
                          <a:spcPts val="0"/>
                        </a:spcBef>
                        <a:spcAft>
                          <a:spcPts val="0"/>
                        </a:spcAft>
                        <a:buClrTx/>
                        <a:buSzTx/>
                        <a:buFontTx/>
                        <a:buNone/>
                        <a:tabLst/>
                        <a:defRPr/>
                      </a:pPr>
                      <a:r>
                        <a:rPr lang="en-US" sz="1400" b="1" kern="1200" baseline="0" dirty="0">
                          <a:ln>
                            <a:noFill/>
                          </a:ln>
                          <a:solidFill>
                            <a:schemeClr val="tx1"/>
                          </a:solidFill>
                          <a:latin typeface="+mn-lt"/>
                          <a:ea typeface="+mn-ea"/>
                          <a:cs typeface="+mn-cs"/>
                        </a:rPr>
                        <a:t>Monthly sum with a cap</a:t>
                      </a:r>
                    </a:p>
                    <a:p>
                      <a:pPr algn="ctr"/>
                      <a:endParaRPr lang="en-US" sz="1400" b="1" kern="1200" baseline="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baseline="0" dirty="0">
                          <a:ln>
                            <a:noFill/>
                          </a:ln>
                          <a:solidFill>
                            <a:schemeClr val="tx1"/>
                          </a:solidFill>
                          <a:latin typeface="+mn-lt"/>
                          <a:ea typeface="+mn-ea"/>
                          <a:cs typeface="+mn-cs"/>
                        </a:rPr>
                        <a:t>Trigger</a:t>
                      </a: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651602"/>
                  </a:ext>
                </a:extLst>
              </a:tr>
              <a:tr h="699086">
                <a:tc>
                  <a:txBody>
                    <a:bodyPr/>
                    <a:lstStyle/>
                    <a:p>
                      <a:pPr marL="0" marR="0" lvl="0" indent="0" algn="l" defTabSz="1088167" rtl="0" eaLnBrk="1" fontAlgn="auto" latinLnBrk="0" hangingPunct="1">
                        <a:lnSpc>
                          <a:spcPct val="100000"/>
                        </a:lnSpc>
                        <a:spcBef>
                          <a:spcPts val="0"/>
                        </a:spcBef>
                        <a:spcAft>
                          <a:spcPts val="0"/>
                        </a:spcAft>
                        <a:buClrTx/>
                        <a:buSzTx/>
                        <a:buFontTx/>
                        <a:buNone/>
                        <a:tabLst/>
                        <a:defRPr/>
                      </a:pPr>
                      <a:r>
                        <a:rPr lang="en-US" sz="1600" b="1" dirty="0">
                          <a:ln>
                            <a:noFill/>
                          </a:ln>
                          <a:solidFill>
                            <a:schemeClr val="bg2"/>
                          </a:solidFill>
                        </a:rPr>
                        <a:t>Standard:</a:t>
                      </a:r>
                    </a:p>
                    <a:p>
                      <a:pPr marL="0" marR="0" lvl="0" indent="0" algn="l" defTabSz="1088167" rtl="0" eaLnBrk="1" fontAlgn="auto" latinLnBrk="0" hangingPunct="1">
                        <a:lnSpc>
                          <a:spcPct val="100000"/>
                        </a:lnSpc>
                        <a:spcBef>
                          <a:spcPts val="0"/>
                        </a:spcBef>
                        <a:spcAft>
                          <a:spcPts val="0"/>
                        </a:spcAft>
                        <a:buClrTx/>
                        <a:buSzTx/>
                        <a:buFontTx/>
                        <a:buNone/>
                        <a:tabLst/>
                        <a:defRPr/>
                      </a:pPr>
                      <a:r>
                        <a:rPr lang="en-US" sz="1600" b="1" dirty="0">
                          <a:ln>
                            <a:noFill/>
                          </a:ln>
                          <a:solidFill>
                            <a:schemeClr val="bg2"/>
                          </a:solidFill>
                        </a:rPr>
                        <a:t>no bonus</a:t>
                      </a: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700" b="1" dirty="0">
                        <a:ln>
                          <a:noFill/>
                        </a:ln>
                        <a:solidFill>
                          <a:schemeClr val="accent4"/>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700" b="1" dirty="0">
                        <a:ln>
                          <a:noFill/>
                        </a:ln>
                        <a:solidFill>
                          <a:schemeClr val="accent4"/>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700" b="1" dirty="0">
                        <a:ln>
                          <a:noFill/>
                        </a:ln>
                        <a:solidFill>
                          <a:schemeClr val="accent4"/>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6498">
                <a:tc>
                  <a:txBody>
                    <a:bodyPr/>
                    <a:lstStyle/>
                    <a:p>
                      <a:pPr algn="l"/>
                      <a:r>
                        <a:rPr lang="en-US" sz="1600" b="1" dirty="0">
                          <a:ln>
                            <a:noFill/>
                          </a:ln>
                          <a:solidFill>
                            <a:schemeClr val="bg2"/>
                          </a:solidFill>
                        </a:rPr>
                        <a:t>Classic:</a:t>
                      </a:r>
                    </a:p>
                    <a:p>
                      <a:pPr algn="l"/>
                      <a:r>
                        <a:rPr lang="en-US" sz="1600" b="1" dirty="0">
                          <a:ln>
                            <a:noFill/>
                          </a:ln>
                          <a:solidFill>
                            <a:schemeClr val="bg2"/>
                          </a:solidFill>
                        </a:rPr>
                        <a:t>0.90% flat rate</a:t>
                      </a:r>
                      <a:r>
                        <a:rPr lang="en-US" sz="1600" b="1" baseline="0" dirty="0">
                          <a:ln>
                            <a:noFill/>
                          </a:ln>
                          <a:solidFill>
                            <a:schemeClr val="bg2"/>
                          </a:solidFill>
                        </a:rPr>
                        <a:t> bonus</a:t>
                      </a:r>
                      <a:r>
                        <a:rPr lang="en-US" sz="1600" b="0" baseline="30000" dirty="0">
                          <a:ln>
                            <a:noFill/>
                          </a:ln>
                          <a:solidFill>
                            <a:schemeClr val="bg2"/>
                          </a:solidFill>
                        </a:rPr>
                        <a:t>1</a:t>
                      </a: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700" b="1" dirty="0">
                        <a:ln>
                          <a:noFill/>
                        </a:ln>
                        <a:solidFill>
                          <a:schemeClr val="tx1"/>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dirty="0">
                          <a:ln>
                            <a:noFill/>
                          </a:ln>
                          <a:solidFill>
                            <a:schemeClr val="bg2">
                              <a:lumMod val="50000"/>
                            </a:schemeClr>
                          </a:solidFill>
                        </a:rPr>
                        <a:t>N/A</a:t>
                      </a: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9253">
                <a:tc>
                  <a:txBody>
                    <a:bodyPr/>
                    <a:lstStyle/>
                    <a:p>
                      <a:pPr algn="l"/>
                      <a:r>
                        <a:rPr lang="en-US" sz="1600" b="1" dirty="0" err="1">
                          <a:ln>
                            <a:noFill/>
                          </a:ln>
                          <a:solidFill>
                            <a:schemeClr val="bg2"/>
                          </a:solidFill>
                        </a:rPr>
                        <a:t>Bonused</a:t>
                      </a:r>
                      <a:r>
                        <a:rPr lang="en-US" sz="1600" b="1" dirty="0">
                          <a:ln>
                            <a:noFill/>
                          </a:ln>
                          <a:solidFill>
                            <a:schemeClr val="bg2"/>
                          </a:solidFill>
                        </a:rPr>
                        <a:t>:</a:t>
                      </a:r>
                    </a:p>
                    <a:p>
                      <a:pPr algn="l"/>
                      <a:r>
                        <a:rPr lang="en-US" sz="1600" b="1" dirty="0">
                          <a:ln>
                            <a:noFill/>
                          </a:ln>
                          <a:solidFill>
                            <a:schemeClr val="bg2"/>
                          </a:solidFill>
                        </a:rPr>
                        <a:t>15% bonus opportunity</a:t>
                      </a: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3"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613">
                <a:tc>
                  <a:txBody>
                    <a:bodyPr/>
                    <a:lstStyle/>
                    <a:p>
                      <a:pPr algn="l"/>
                      <a:r>
                        <a:rPr lang="en-US" sz="1600" b="1" dirty="0">
                          <a:ln>
                            <a:noFill/>
                          </a:ln>
                          <a:solidFill>
                            <a:schemeClr val="bg2"/>
                          </a:solidFill>
                        </a:rPr>
                        <a:t>Select:</a:t>
                      </a:r>
                    </a:p>
                    <a:p>
                      <a:pPr algn="l"/>
                      <a:r>
                        <a:rPr lang="en-US" sz="1600" b="1" dirty="0">
                          <a:ln>
                            <a:noFill/>
                          </a:ln>
                          <a:solidFill>
                            <a:schemeClr val="bg2"/>
                          </a:solidFill>
                        </a:rPr>
                        <a:t>40% bonus</a:t>
                      </a:r>
                      <a:r>
                        <a:rPr lang="en-US" sz="1600" b="1" baseline="0" dirty="0">
                          <a:ln>
                            <a:noFill/>
                          </a:ln>
                          <a:solidFill>
                            <a:schemeClr val="bg2"/>
                          </a:solidFill>
                        </a:rPr>
                        <a:t> opportunity</a:t>
                      </a:r>
                    </a:p>
                    <a:p>
                      <a:pPr algn="l"/>
                      <a:r>
                        <a:rPr lang="en-US" sz="1000" b="1" baseline="0" dirty="0">
                          <a:ln>
                            <a:noFill/>
                          </a:ln>
                          <a:solidFill>
                            <a:schemeClr val="bg2"/>
                          </a:solidFill>
                        </a:rPr>
                        <a:t>1% annual asset charge</a:t>
                      </a:r>
                      <a:endParaRPr lang="en-US" sz="1000" b="1" dirty="0">
                        <a:ln>
                          <a:noFill/>
                        </a:ln>
                        <a:solidFill>
                          <a:schemeClr val="bg2"/>
                        </a:solidFill>
                      </a:endParaRPr>
                    </a:p>
                  </a:txBody>
                  <a:tcPr marL="86543" marR="86543" marT="43272" marB="43272" anchor="ctr">
                    <a:lnL w="12700" cap="flat" cmpd="sng" algn="ctr">
                      <a:solidFill>
                        <a:schemeClr val="bg2"/>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0" dirty="0">
                        <a:ln>
                          <a:noFill/>
                        </a:ln>
                        <a:solidFill>
                          <a:schemeClr val="bg2">
                            <a:lumMod val="50000"/>
                          </a:schemeClr>
                        </a:solidFill>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3"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marL="0" algn="ctr" defTabSz="1088167" rtl="0" eaLnBrk="1" latinLnBrk="0" hangingPunct="1"/>
                      <a:endParaRPr lang="en-US" sz="1700" b="1" kern="1200" dirty="0">
                        <a:ln>
                          <a:noFill/>
                        </a:ln>
                        <a:solidFill>
                          <a:schemeClr val="tx1"/>
                        </a:solidFill>
                        <a:latin typeface="+mn-lt"/>
                        <a:ea typeface="+mn-ea"/>
                        <a:cs typeface="+mn-cs"/>
                      </a:endParaRPr>
                    </a:p>
                  </a:txBody>
                  <a:tcPr marL="86543" marR="86543" marT="43272" marB="43272"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 name="Standard 1"/>
          <p:cNvSpPr/>
          <p:nvPr/>
        </p:nvSpPr>
        <p:spPr>
          <a:xfrm>
            <a:off x="2810813" y="2968144"/>
            <a:ext cx="346570" cy="446276"/>
          </a:xfrm>
          <a:prstGeom prst="rect">
            <a:avLst/>
          </a:prstGeom>
        </p:spPr>
        <p:txBody>
          <a:bodyPr wrap="none">
            <a:spAutoFit/>
          </a:bodyPr>
          <a:lstStyle/>
          <a:p>
            <a:r>
              <a:rPr lang="en-US" b="1" dirty="0">
                <a:solidFill>
                  <a:srgbClr val="0081C6"/>
                </a:solidFill>
              </a:rPr>
              <a:t>X</a:t>
            </a:r>
            <a:endParaRPr lang="en-US" dirty="0">
              <a:solidFill>
                <a:srgbClr val="0081C6"/>
              </a:solidFill>
            </a:endParaRPr>
          </a:p>
        </p:txBody>
      </p:sp>
      <p:sp>
        <p:nvSpPr>
          <p:cNvPr id="8" name="Standard 1"/>
          <p:cNvSpPr/>
          <p:nvPr/>
        </p:nvSpPr>
        <p:spPr>
          <a:xfrm>
            <a:off x="2837584" y="3717035"/>
            <a:ext cx="346570" cy="446276"/>
          </a:xfrm>
          <a:prstGeom prst="rect">
            <a:avLst/>
          </a:prstGeom>
        </p:spPr>
        <p:txBody>
          <a:bodyPr wrap="none">
            <a:spAutoFit/>
          </a:bodyPr>
          <a:lstStyle/>
          <a:p>
            <a:r>
              <a:rPr lang="en-US" b="1" dirty="0">
                <a:solidFill>
                  <a:schemeClr val="accent3"/>
                </a:solidFill>
              </a:rPr>
              <a:t>X</a:t>
            </a:r>
            <a:endParaRPr lang="en-US" dirty="0">
              <a:solidFill>
                <a:schemeClr val="accent3"/>
              </a:solidFill>
            </a:endParaRPr>
          </a:p>
        </p:txBody>
      </p:sp>
      <p:sp>
        <p:nvSpPr>
          <p:cNvPr id="9" name="Standard 1"/>
          <p:cNvSpPr/>
          <p:nvPr/>
        </p:nvSpPr>
        <p:spPr>
          <a:xfrm>
            <a:off x="5241584" y="2968144"/>
            <a:ext cx="346570" cy="446276"/>
          </a:xfrm>
          <a:prstGeom prst="rect">
            <a:avLst/>
          </a:prstGeom>
        </p:spPr>
        <p:txBody>
          <a:bodyPr wrap="none">
            <a:spAutoFit/>
          </a:bodyPr>
          <a:lstStyle/>
          <a:p>
            <a:r>
              <a:rPr lang="en-US" b="1" dirty="0">
                <a:solidFill>
                  <a:srgbClr val="0081C6"/>
                </a:solidFill>
              </a:rPr>
              <a:t>X</a:t>
            </a:r>
            <a:endParaRPr lang="en-US" dirty="0">
              <a:solidFill>
                <a:srgbClr val="0081C6"/>
              </a:solidFill>
            </a:endParaRPr>
          </a:p>
        </p:txBody>
      </p:sp>
      <p:sp>
        <p:nvSpPr>
          <p:cNvPr id="10" name="Standard 1"/>
          <p:cNvSpPr/>
          <p:nvPr/>
        </p:nvSpPr>
        <p:spPr>
          <a:xfrm>
            <a:off x="7672355" y="2968144"/>
            <a:ext cx="346570" cy="446276"/>
          </a:xfrm>
          <a:prstGeom prst="rect">
            <a:avLst/>
          </a:prstGeom>
        </p:spPr>
        <p:txBody>
          <a:bodyPr wrap="none">
            <a:spAutoFit/>
          </a:bodyPr>
          <a:lstStyle/>
          <a:p>
            <a:r>
              <a:rPr lang="en-US" b="1" dirty="0">
                <a:solidFill>
                  <a:srgbClr val="0081C6"/>
                </a:solidFill>
              </a:rPr>
              <a:t>X</a:t>
            </a:r>
            <a:endParaRPr lang="en-US" dirty="0">
              <a:solidFill>
                <a:srgbClr val="0081C6"/>
              </a:solidFill>
            </a:endParaRPr>
          </a:p>
        </p:txBody>
      </p:sp>
      <p:sp>
        <p:nvSpPr>
          <p:cNvPr id="11" name="Standard 1"/>
          <p:cNvSpPr/>
          <p:nvPr/>
        </p:nvSpPr>
        <p:spPr>
          <a:xfrm>
            <a:off x="9089976" y="2968144"/>
            <a:ext cx="346570" cy="446276"/>
          </a:xfrm>
          <a:prstGeom prst="rect">
            <a:avLst/>
          </a:prstGeom>
        </p:spPr>
        <p:txBody>
          <a:bodyPr wrap="none">
            <a:spAutoFit/>
          </a:bodyPr>
          <a:lstStyle/>
          <a:p>
            <a:r>
              <a:rPr lang="en-US" b="1" dirty="0">
                <a:solidFill>
                  <a:srgbClr val="0081C6"/>
                </a:solidFill>
              </a:rPr>
              <a:t>X</a:t>
            </a:r>
            <a:endParaRPr lang="en-US" dirty="0">
              <a:solidFill>
                <a:srgbClr val="0081C6"/>
              </a:solidFill>
            </a:endParaRPr>
          </a:p>
        </p:txBody>
      </p:sp>
      <p:sp>
        <p:nvSpPr>
          <p:cNvPr id="12" name="Standard 1"/>
          <p:cNvSpPr/>
          <p:nvPr/>
        </p:nvSpPr>
        <p:spPr>
          <a:xfrm>
            <a:off x="10210901" y="2968144"/>
            <a:ext cx="643266" cy="446276"/>
          </a:xfrm>
          <a:prstGeom prst="rect">
            <a:avLst/>
          </a:prstGeom>
        </p:spPr>
        <p:txBody>
          <a:bodyPr wrap="square">
            <a:spAutoFit/>
          </a:bodyPr>
          <a:lstStyle/>
          <a:p>
            <a:r>
              <a:rPr lang="en-US" b="1" dirty="0">
                <a:solidFill>
                  <a:srgbClr val="0081C6"/>
                </a:solidFill>
              </a:rPr>
              <a:t>X</a:t>
            </a:r>
            <a:endParaRPr lang="en-US" dirty="0">
              <a:solidFill>
                <a:srgbClr val="0081C6"/>
              </a:solidFill>
            </a:endParaRPr>
          </a:p>
        </p:txBody>
      </p:sp>
      <p:sp>
        <p:nvSpPr>
          <p:cNvPr id="13" name="Standard 1"/>
          <p:cNvSpPr/>
          <p:nvPr/>
        </p:nvSpPr>
        <p:spPr>
          <a:xfrm>
            <a:off x="11222535" y="2968144"/>
            <a:ext cx="346570" cy="446276"/>
          </a:xfrm>
          <a:prstGeom prst="rect">
            <a:avLst/>
          </a:prstGeom>
        </p:spPr>
        <p:txBody>
          <a:bodyPr wrap="none">
            <a:spAutoFit/>
          </a:bodyPr>
          <a:lstStyle/>
          <a:p>
            <a:r>
              <a:rPr lang="en-US" b="1" dirty="0">
                <a:solidFill>
                  <a:srgbClr val="0081C6"/>
                </a:solidFill>
              </a:rPr>
              <a:t>X</a:t>
            </a:r>
            <a:endParaRPr lang="en-US" dirty="0">
              <a:solidFill>
                <a:srgbClr val="0081C6"/>
              </a:solidFill>
            </a:endParaRPr>
          </a:p>
        </p:txBody>
      </p:sp>
      <p:sp>
        <p:nvSpPr>
          <p:cNvPr id="14" name="Standard 1"/>
          <p:cNvSpPr/>
          <p:nvPr/>
        </p:nvSpPr>
        <p:spPr>
          <a:xfrm>
            <a:off x="5244564" y="3717035"/>
            <a:ext cx="346570" cy="446276"/>
          </a:xfrm>
          <a:prstGeom prst="rect">
            <a:avLst/>
          </a:prstGeom>
        </p:spPr>
        <p:txBody>
          <a:bodyPr wrap="none">
            <a:spAutoFit/>
          </a:bodyPr>
          <a:lstStyle/>
          <a:p>
            <a:r>
              <a:rPr lang="en-US" b="1" dirty="0">
                <a:solidFill>
                  <a:schemeClr val="accent3"/>
                </a:solidFill>
              </a:rPr>
              <a:t>X</a:t>
            </a:r>
            <a:endParaRPr lang="en-US" dirty="0">
              <a:solidFill>
                <a:schemeClr val="accent3"/>
              </a:solidFill>
            </a:endParaRPr>
          </a:p>
        </p:txBody>
      </p:sp>
      <p:sp>
        <p:nvSpPr>
          <p:cNvPr id="15" name="Standard 1"/>
          <p:cNvSpPr/>
          <p:nvPr/>
        </p:nvSpPr>
        <p:spPr>
          <a:xfrm>
            <a:off x="7642121" y="3717035"/>
            <a:ext cx="346570" cy="446276"/>
          </a:xfrm>
          <a:prstGeom prst="rect">
            <a:avLst/>
          </a:prstGeom>
        </p:spPr>
        <p:txBody>
          <a:bodyPr wrap="none">
            <a:spAutoFit/>
          </a:bodyPr>
          <a:lstStyle/>
          <a:p>
            <a:r>
              <a:rPr lang="en-US" b="1" dirty="0">
                <a:solidFill>
                  <a:schemeClr val="accent3"/>
                </a:solidFill>
              </a:rPr>
              <a:t>X</a:t>
            </a:r>
            <a:endParaRPr lang="en-US" dirty="0">
              <a:solidFill>
                <a:schemeClr val="accent3"/>
              </a:solidFill>
            </a:endParaRPr>
          </a:p>
        </p:txBody>
      </p:sp>
      <p:sp>
        <p:nvSpPr>
          <p:cNvPr id="25" name="Standard 1"/>
          <p:cNvSpPr/>
          <p:nvPr/>
        </p:nvSpPr>
        <p:spPr>
          <a:xfrm>
            <a:off x="2844336" y="4581140"/>
            <a:ext cx="346570" cy="446276"/>
          </a:xfrm>
          <a:prstGeom prst="rect">
            <a:avLst/>
          </a:prstGeom>
        </p:spPr>
        <p:txBody>
          <a:bodyPr wrap="none">
            <a:spAutoFit/>
          </a:bodyPr>
          <a:lstStyle/>
          <a:p>
            <a:r>
              <a:rPr lang="en-US" b="1" dirty="0">
                <a:solidFill>
                  <a:schemeClr val="accent4"/>
                </a:solidFill>
              </a:rPr>
              <a:t>X</a:t>
            </a:r>
            <a:endParaRPr lang="en-US" dirty="0">
              <a:solidFill>
                <a:schemeClr val="accent4"/>
              </a:solidFill>
            </a:endParaRPr>
          </a:p>
        </p:txBody>
      </p:sp>
      <p:sp>
        <p:nvSpPr>
          <p:cNvPr id="26" name="Standard 1"/>
          <p:cNvSpPr/>
          <p:nvPr/>
        </p:nvSpPr>
        <p:spPr>
          <a:xfrm>
            <a:off x="5251316" y="4581140"/>
            <a:ext cx="346570" cy="446276"/>
          </a:xfrm>
          <a:prstGeom prst="rect">
            <a:avLst/>
          </a:prstGeom>
        </p:spPr>
        <p:txBody>
          <a:bodyPr wrap="none">
            <a:spAutoFit/>
          </a:bodyPr>
          <a:lstStyle/>
          <a:p>
            <a:r>
              <a:rPr lang="en-US" b="1" dirty="0">
                <a:solidFill>
                  <a:schemeClr val="accent4"/>
                </a:solidFill>
              </a:rPr>
              <a:t>X</a:t>
            </a:r>
            <a:endParaRPr lang="en-US" dirty="0">
              <a:solidFill>
                <a:schemeClr val="accent4"/>
              </a:solidFill>
            </a:endParaRPr>
          </a:p>
        </p:txBody>
      </p:sp>
      <p:sp>
        <p:nvSpPr>
          <p:cNvPr id="27" name="Standard 1"/>
          <p:cNvSpPr/>
          <p:nvPr/>
        </p:nvSpPr>
        <p:spPr>
          <a:xfrm>
            <a:off x="7648873" y="4581140"/>
            <a:ext cx="346570" cy="446276"/>
          </a:xfrm>
          <a:prstGeom prst="rect">
            <a:avLst/>
          </a:prstGeom>
        </p:spPr>
        <p:txBody>
          <a:bodyPr wrap="none">
            <a:spAutoFit/>
          </a:bodyPr>
          <a:lstStyle/>
          <a:p>
            <a:r>
              <a:rPr lang="en-US" b="1" dirty="0">
                <a:solidFill>
                  <a:schemeClr val="accent4"/>
                </a:solidFill>
              </a:rPr>
              <a:t>X</a:t>
            </a:r>
            <a:endParaRPr lang="en-US" dirty="0">
              <a:solidFill>
                <a:schemeClr val="accent4"/>
              </a:solidFill>
            </a:endParaRPr>
          </a:p>
        </p:txBody>
      </p:sp>
      <p:sp>
        <p:nvSpPr>
          <p:cNvPr id="28" name="Standard 1"/>
          <p:cNvSpPr/>
          <p:nvPr/>
        </p:nvSpPr>
        <p:spPr>
          <a:xfrm>
            <a:off x="2851088" y="5445245"/>
            <a:ext cx="346570" cy="446276"/>
          </a:xfrm>
          <a:prstGeom prst="rect">
            <a:avLst/>
          </a:prstGeom>
        </p:spPr>
        <p:txBody>
          <a:bodyPr wrap="none">
            <a:spAutoFit/>
          </a:bodyPr>
          <a:lstStyle/>
          <a:p>
            <a:r>
              <a:rPr lang="en-US" b="1" dirty="0">
                <a:solidFill>
                  <a:schemeClr val="accent6"/>
                </a:solidFill>
              </a:rPr>
              <a:t>X</a:t>
            </a:r>
            <a:endParaRPr lang="en-US" dirty="0">
              <a:solidFill>
                <a:schemeClr val="accent6"/>
              </a:solidFill>
            </a:endParaRPr>
          </a:p>
        </p:txBody>
      </p:sp>
      <p:sp>
        <p:nvSpPr>
          <p:cNvPr id="29" name="Standard 1"/>
          <p:cNvSpPr/>
          <p:nvPr/>
        </p:nvSpPr>
        <p:spPr>
          <a:xfrm>
            <a:off x="5258068" y="5445245"/>
            <a:ext cx="346570" cy="446276"/>
          </a:xfrm>
          <a:prstGeom prst="rect">
            <a:avLst/>
          </a:prstGeom>
        </p:spPr>
        <p:txBody>
          <a:bodyPr wrap="none">
            <a:spAutoFit/>
          </a:bodyPr>
          <a:lstStyle/>
          <a:p>
            <a:r>
              <a:rPr lang="en-US" b="1" dirty="0">
                <a:solidFill>
                  <a:schemeClr val="accent6"/>
                </a:solidFill>
              </a:rPr>
              <a:t>X</a:t>
            </a:r>
            <a:endParaRPr lang="en-US" dirty="0">
              <a:solidFill>
                <a:schemeClr val="accent6"/>
              </a:solidFill>
            </a:endParaRPr>
          </a:p>
        </p:txBody>
      </p:sp>
      <p:sp>
        <p:nvSpPr>
          <p:cNvPr id="30" name="Standard 1"/>
          <p:cNvSpPr/>
          <p:nvPr/>
        </p:nvSpPr>
        <p:spPr>
          <a:xfrm>
            <a:off x="7655625" y="5445245"/>
            <a:ext cx="346570" cy="446276"/>
          </a:xfrm>
          <a:prstGeom prst="rect">
            <a:avLst/>
          </a:prstGeom>
        </p:spPr>
        <p:txBody>
          <a:bodyPr wrap="none">
            <a:spAutoFit/>
          </a:bodyPr>
          <a:lstStyle/>
          <a:p>
            <a:r>
              <a:rPr lang="en-US" b="1" dirty="0">
                <a:solidFill>
                  <a:schemeClr val="accent6"/>
                </a:solidFill>
              </a:rPr>
              <a:t>X</a:t>
            </a:r>
            <a:endParaRPr lang="en-US" dirty="0">
              <a:solidFill>
                <a:schemeClr val="accent6"/>
              </a:solidFill>
            </a:endParaRPr>
          </a:p>
        </p:txBody>
      </p:sp>
      <p:sp>
        <p:nvSpPr>
          <p:cNvPr id="20" name="Rectangle 19"/>
          <p:cNvSpPr/>
          <p:nvPr/>
        </p:nvSpPr>
        <p:spPr>
          <a:xfrm>
            <a:off x="679354" y="6228255"/>
            <a:ext cx="10196439" cy="253916"/>
          </a:xfrm>
          <a:prstGeom prst="rect">
            <a:avLst/>
          </a:prstGeom>
        </p:spPr>
        <p:txBody>
          <a:bodyPr wrap="square">
            <a:spAutoFit/>
          </a:bodyPr>
          <a:lstStyle/>
          <a:p>
            <a:r>
              <a:rPr lang="en-US" sz="1050" baseline="30000" dirty="0">
                <a:latin typeface="Calibri" panose="020F0502020204030204" pitchFamily="34" charset="0"/>
                <a:ea typeface="Calibri" panose="020F0502020204030204" pitchFamily="34" charset="0"/>
              </a:rPr>
              <a:t>1</a:t>
            </a:r>
            <a:r>
              <a:rPr lang="en-US" sz="1050" dirty="0">
                <a:latin typeface="Calibri" panose="020F0502020204030204" pitchFamily="34" charset="0"/>
                <a:ea typeface="Calibri" panose="020F0502020204030204" pitchFamily="34" charset="0"/>
              </a:rPr>
              <a:t> Includes an allocation restriction, meaning clients may not be able to allocate 100% of their accumulation value, if the fixed account goes below 1%.</a:t>
            </a:r>
            <a:endParaRPr lang="en-US" sz="1050" dirty="0">
              <a:effectLst/>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232557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90" y="201859"/>
            <a:ext cx="7143268" cy="812800"/>
          </a:xfrm>
        </p:spPr>
        <p:txBody>
          <a:bodyPr/>
          <a:lstStyle/>
          <a:p>
            <a:r>
              <a:rPr lang="en-US" dirty="0"/>
              <a:t>Bloomberg US Dynamic Balance II ER Index</a:t>
            </a:r>
            <a:br>
              <a:rPr lang="en-US" dirty="0"/>
            </a:br>
            <a:r>
              <a:rPr lang="en-US" sz="2000" dirty="0"/>
              <a:t>2019 Peaks and Valleys</a:t>
            </a:r>
            <a:endParaRPr lang="en-US" dirty="0"/>
          </a:p>
        </p:txBody>
      </p:sp>
      <p:sp>
        <p:nvSpPr>
          <p:cNvPr id="3" name="Slide Number Placeholder 2"/>
          <p:cNvSpPr>
            <a:spLocks noGrp="1"/>
          </p:cNvSpPr>
          <p:nvPr>
            <p:ph type="sldNum" sz="quarter" idx="11"/>
          </p:nvPr>
        </p:nvSpPr>
        <p:spPr/>
        <p:txBody>
          <a:bodyPr/>
          <a:lstStyle/>
          <a:p>
            <a:fld id="{67FC5CDF-15F9-4054-9F50-C9080AAD3281}" type="slidenum">
              <a:rPr lang="en-US" smtClean="0"/>
              <a:pPr/>
              <a:t>22</a:t>
            </a:fld>
            <a:endParaRPr lang="en-US" dirty="0"/>
          </a:p>
        </p:txBody>
      </p:sp>
      <p:graphicFrame>
        <p:nvGraphicFramePr>
          <p:cNvPr id="4" name="Table 3"/>
          <p:cNvGraphicFramePr>
            <a:graphicFrameLocks noGrp="1"/>
          </p:cNvGraphicFramePr>
          <p:nvPr/>
        </p:nvGraphicFramePr>
        <p:xfrm>
          <a:off x="1658673" y="1224270"/>
          <a:ext cx="9966012" cy="5085080"/>
        </p:xfrm>
        <a:graphic>
          <a:graphicData uri="http://schemas.openxmlformats.org/drawingml/2006/table">
            <a:tbl>
              <a:tblPr firstRow="1" bandRow="1">
                <a:tableStyleId>{5C22544A-7EE6-4342-B048-85BDC9FD1C3A}</a:tableStyleId>
              </a:tblPr>
              <a:tblGrid>
                <a:gridCol w="2491503">
                  <a:extLst>
                    <a:ext uri="{9D8B030D-6E8A-4147-A177-3AD203B41FA5}">
                      <a16:colId xmlns:a16="http://schemas.microsoft.com/office/drawing/2014/main" val="3492411079"/>
                    </a:ext>
                  </a:extLst>
                </a:gridCol>
                <a:gridCol w="2491503">
                  <a:extLst>
                    <a:ext uri="{9D8B030D-6E8A-4147-A177-3AD203B41FA5}">
                      <a16:colId xmlns:a16="http://schemas.microsoft.com/office/drawing/2014/main" val="4140452187"/>
                    </a:ext>
                  </a:extLst>
                </a:gridCol>
                <a:gridCol w="2491503">
                  <a:extLst>
                    <a:ext uri="{9D8B030D-6E8A-4147-A177-3AD203B41FA5}">
                      <a16:colId xmlns:a16="http://schemas.microsoft.com/office/drawing/2014/main" val="1610447996"/>
                    </a:ext>
                  </a:extLst>
                </a:gridCol>
                <a:gridCol w="2491503">
                  <a:extLst>
                    <a:ext uri="{9D8B030D-6E8A-4147-A177-3AD203B41FA5}">
                      <a16:colId xmlns:a16="http://schemas.microsoft.com/office/drawing/2014/main" val="920800161"/>
                    </a:ext>
                  </a:extLst>
                </a:gridCol>
              </a:tblGrid>
              <a:tr h="370840">
                <a:tc>
                  <a:txBody>
                    <a:bodyPr/>
                    <a:lstStyle/>
                    <a:p>
                      <a:pPr algn="ctr"/>
                      <a:r>
                        <a:rPr lang="en-US" sz="2000" dirty="0">
                          <a:solidFill>
                            <a:schemeClr val="bg2"/>
                          </a:solidFill>
                        </a:rPr>
                        <a:t>Dates</a:t>
                      </a:r>
                    </a:p>
                  </a:txBody>
                  <a:tcPr anchor="ctr">
                    <a:solidFill>
                      <a:srgbClr val="03565A"/>
                    </a:solidFill>
                  </a:tcPr>
                </a:tc>
                <a:tc>
                  <a:txBody>
                    <a:bodyPr/>
                    <a:lstStyle/>
                    <a:p>
                      <a:pPr algn="ctr"/>
                      <a:r>
                        <a:rPr lang="en-US" sz="2000" dirty="0">
                          <a:solidFill>
                            <a:schemeClr val="bg2"/>
                          </a:solidFill>
                        </a:rPr>
                        <a:t>Peaks/Valleys</a:t>
                      </a:r>
                    </a:p>
                  </a:txBody>
                  <a:tcPr anchor="ctr">
                    <a:lnR w="12700" cap="flat" cmpd="sng" algn="ctr">
                      <a:solidFill>
                        <a:schemeClr val="tx1"/>
                      </a:solidFill>
                      <a:prstDash val="solid"/>
                      <a:round/>
                      <a:headEnd type="none" w="med" len="med"/>
                      <a:tailEnd type="none" w="med" len="med"/>
                    </a:lnR>
                    <a:solidFill>
                      <a:srgbClr val="03565A"/>
                    </a:solidFill>
                  </a:tcPr>
                </a:tc>
                <a:tc>
                  <a:txBody>
                    <a:bodyPr/>
                    <a:lstStyle/>
                    <a:p>
                      <a:pPr algn="ctr"/>
                      <a:r>
                        <a:rPr lang="en-US" sz="2000" dirty="0" err="1">
                          <a:solidFill>
                            <a:schemeClr val="bg2"/>
                          </a:solidFill>
                        </a:rPr>
                        <a:t>Bonused</a:t>
                      </a:r>
                      <a:endParaRPr lang="en-US" sz="2000" dirty="0">
                        <a:solidFill>
                          <a:schemeClr val="bg2"/>
                        </a:solidFill>
                      </a:endParaRPr>
                    </a:p>
                    <a:p>
                      <a:pPr algn="ctr"/>
                      <a:r>
                        <a:rPr lang="en-US" sz="2000" dirty="0">
                          <a:solidFill>
                            <a:schemeClr val="bg2"/>
                          </a:solidFill>
                        </a:rPr>
                        <a:t>[155%]</a:t>
                      </a:r>
                      <a:r>
                        <a:rPr lang="en-US" sz="2000" baseline="0" dirty="0">
                          <a:solidFill>
                            <a:schemeClr val="bg2"/>
                          </a:solidFill>
                        </a:rPr>
                        <a:t> Participation Rate with 15% Bonus</a:t>
                      </a:r>
                      <a:endParaRPr lang="en-US" sz="2000" dirty="0">
                        <a:solidFill>
                          <a:schemeClr val="bg2"/>
                        </a:solidFill>
                      </a:endParaRPr>
                    </a:p>
                  </a:txBody>
                  <a:tcPr anchor="ctr">
                    <a:lnL w="12700" cap="flat" cmpd="sng" algn="ctr">
                      <a:solidFill>
                        <a:schemeClr val="tx1"/>
                      </a:solidFill>
                      <a:prstDash val="solid"/>
                      <a:round/>
                      <a:headEnd type="none" w="med" len="med"/>
                      <a:tailEnd type="none" w="med" len="med"/>
                    </a:lnL>
                    <a:solidFill>
                      <a:srgbClr val="03565A"/>
                    </a:solidFill>
                  </a:tcPr>
                </a:tc>
                <a:tc>
                  <a:txBody>
                    <a:bodyPr/>
                    <a:lstStyle/>
                    <a:p>
                      <a:pPr algn="ctr"/>
                      <a:r>
                        <a:rPr lang="en-US" sz="2000" dirty="0">
                          <a:solidFill>
                            <a:schemeClr val="bg2"/>
                          </a:solidFill>
                        </a:rPr>
                        <a:t>Select</a:t>
                      </a:r>
                    </a:p>
                    <a:p>
                      <a:pPr algn="ctr"/>
                      <a:r>
                        <a:rPr lang="en-US" sz="2000" dirty="0">
                          <a:solidFill>
                            <a:schemeClr val="bg2"/>
                          </a:solidFill>
                        </a:rPr>
                        <a:t>[150%]</a:t>
                      </a:r>
                      <a:r>
                        <a:rPr lang="en-US" sz="2000" baseline="0" dirty="0">
                          <a:solidFill>
                            <a:schemeClr val="bg2"/>
                          </a:solidFill>
                        </a:rPr>
                        <a:t> Participation Rate with 40% Bonus</a:t>
                      </a:r>
                      <a:endParaRPr lang="en-US" sz="2000" dirty="0">
                        <a:solidFill>
                          <a:schemeClr val="bg2"/>
                        </a:solidFill>
                      </a:endParaRPr>
                    </a:p>
                  </a:txBody>
                  <a:tcPr anchor="ctr">
                    <a:solidFill>
                      <a:srgbClr val="03565A"/>
                    </a:solidFill>
                  </a:tcPr>
                </a:tc>
                <a:extLst>
                  <a:ext uri="{0D108BD9-81ED-4DB2-BD59-A6C34878D82A}">
                    <a16:rowId xmlns:a16="http://schemas.microsoft.com/office/drawing/2014/main" val="935433047"/>
                  </a:ext>
                </a:extLst>
              </a:tr>
              <a:tr h="370840">
                <a:tc>
                  <a:txBody>
                    <a:bodyPr/>
                    <a:lstStyle/>
                    <a:p>
                      <a:pPr algn="ctr" fontAlgn="b"/>
                      <a:r>
                        <a:rPr lang="en-US" sz="1800" b="0" i="0" u="none" strike="noStrike" dirty="0">
                          <a:solidFill>
                            <a:srgbClr val="000000"/>
                          </a:solidFill>
                          <a:effectLst/>
                          <a:latin typeface="Calibri"/>
                        </a:rPr>
                        <a:t>4/30/2019</a:t>
                      </a:r>
                    </a:p>
                  </a:txBody>
                  <a:tcPr marL="9525" marR="9525" marT="9525" marB="0" anchor="b">
                    <a:noFill/>
                  </a:tcPr>
                </a:tc>
                <a:tc>
                  <a:txBody>
                    <a:bodyPr/>
                    <a:lstStyle/>
                    <a:p>
                      <a:pPr algn="ctr" fontAlgn="b"/>
                      <a:r>
                        <a:rPr lang="en-US" sz="1800" b="0" i="0" u="none" strike="noStrike" dirty="0">
                          <a:solidFill>
                            <a:srgbClr val="008265"/>
                          </a:solidFill>
                          <a:effectLst/>
                          <a:latin typeface="Calibri"/>
                        </a:rPr>
                        <a:t>6.26%</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76933C"/>
                          </a:solidFill>
                          <a:effectLst/>
                          <a:latin typeface="Calibri"/>
                        </a:rPr>
                        <a:t>11.76%</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76933C"/>
                          </a:solidFill>
                          <a:effectLst/>
                          <a:latin typeface="Calibri"/>
                        </a:rPr>
                        <a:t>13.86%</a:t>
                      </a:r>
                    </a:p>
                  </a:txBody>
                  <a:tcPr marL="9525" marR="9525" marT="9525" marB="0" anchor="b">
                    <a:noFill/>
                  </a:tcPr>
                </a:tc>
                <a:extLst>
                  <a:ext uri="{0D108BD9-81ED-4DB2-BD59-A6C34878D82A}">
                    <a16:rowId xmlns:a16="http://schemas.microsoft.com/office/drawing/2014/main" val="458851220"/>
                  </a:ext>
                </a:extLst>
              </a:tr>
              <a:tr h="370840">
                <a:tc>
                  <a:txBody>
                    <a:bodyPr/>
                    <a:lstStyle/>
                    <a:p>
                      <a:pPr algn="ctr" fontAlgn="b"/>
                      <a:r>
                        <a:rPr lang="en-US" sz="1800" b="0" i="0" u="none" strike="noStrike" dirty="0">
                          <a:solidFill>
                            <a:srgbClr val="000000"/>
                          </a:solidFill>
                          <a:effectLst/>
                          <a:latin typeface="Calibri"/>
                        </a:rPr>
                        <a:t>5/13/2019</a:t>
                      </a:r>
                    </a:p>
                  </a:txBody>
                  <a:tcPr marL="9525" marR="9525" marT="9525" marB="0" anchor="b">
                    <a:noFill/>
                  </a:tcPr>
                </a:tc>
                <a:tc>
                  <a:txBody>
                    <a:bodyPr/>
                    <a:lstStyle/>
                    <a:p>
                      <a:pPr algn="ctr" fontAlgn="b"/>
                      <a:r>
                        <a:rPr lang="en-US" sz="1800" b="0" i="0" u="none" strike="noStrike" dirty="0">
                          <a:solidFill>
                            <a:srgbClr val="98051D"/>
                          </a:solidFill>
                          <a:effectLst/>
                          <a:latin typeface="Calibri"/>
                        </a:rPr>
                        <a:t>3.76%</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C0504D"/>
                          </a:solidFill>
                          <a:effectLst/>
                          <a:latin typeface="Calibri"/>
                        </a:rPr>
                        <a:t>6.58%</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C0504D"/>
                          </a:solidFill>
                          <a:effectLst/>
                          <a:latin typeface="Calibri"/>
                        </a:rPr>
                        <a:t>7.75%</a:t>
                      </a:r>
                    </a:p>
                  </a:txBody>
                  <a:tcPr marL="9525" marR="9525" marT="9525" marB="0" anchor="b">
                    <a:noFill/>
                  </a:tcPr>
                </a:tc>
                <a:extLst>
                  <a:ext uri="{0D108BD9-81ED-4DB2-BD59-A6C34878D82A}">
                    <a16:rowId xmlns:a16="http://schemas.microsoft.com/office/drawing/2014/main" val="2688734815"/>
                  </a:ext>
                </a:extLst>
              </a:tr>
              <a:tr h="370840">
                <a:tc>
                  <a:txBody>
                    <a:bodyPr/>
                    <a:lstStyle/>
                    <a:p>
                      <a:pPr algn="ctr" fontAlgn="b"/>
                      <a:r>
                        <a:rPr lang="en-US" sz="1800" b="0" i="0" u="none" strike="noStrike" dirty="0">
                          <a:solidFill>
                            <a:srgbClr val="000000"/>
                          </a:solidFill>
                          <a:effectLst/>
                          <a:latin typeface="Calibri"/>
                        </a:rPr>
                        <a:t>6/20/2019</a:t>
                      </a:r>
                    </a:p>
                  </a:txBody>
                  <a:tcPr marL="9525" marR="9525" marT="9525" marB="0" anchor="b">
                    <a:noFill/>
                  </a:tcPr>
                </a:tc>
                <a:tc>
                  <a:txBody>
                    <a:bodyPr/>
                    <a:lstStyle/>
                    <a:p>
                      <a:pPr marL="0" algn="ctr" defTabSz="1088167" rtl="0" eaLnBrk="1" fontAlgn="b" latinLnBrk="0" hangingPunct="1"/>
                      <a:r>
                        <a:rPr lang="en-US" sz="1800" b="0" i="0" u="none" strike="noStrike" kern="1200" dirty="0">
                          <a:solidFill>
                            <a:srgbClr val="008265"/>
                          </a:solidFill>
                          <a:effectLst/>
                          <a:latin typeface="Calibri"/>
                          <a:ea typeface="+mn-ea"/>
                          <a:cs typeface="+mn-cs"/>
                        </a:rPr>
                        <a:t>7.69%</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76933C"/>
                          </a:solidFill>
                          <a:effectLst/>
                          <a:latin typeface="Calibri"/>
                        </a:rPr>
                        <a:t>13.81%</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76933C"/>
                          </a:solidFill>
                          <a:effectLst/>
                          <a:latin typeface="Calibri"/>
                        </a:rPr>
                        <a:t>16.27%</a:t>
                      </a:r>
                    </a:p>
                  </a:txBody>
                  <a:tcPr marL="9525" marR="9525" marT="9525" marB="0" anchor="b">
                    <a:noFill/>
                  </a:tcPr>
                </a:tc>
                <a:extLst>
                  <a:ext uri="{0D108BD9-81ED-4DB2-BD59-A6C34878D82A}">
                    <a16:rowId xmlns:a16="http://schemas.microsoft.com/office/drawing/2014/main" val="1769251326"/>
                  </a:ext>
                </a:extLst>
              </a:tr>
              <a:tr h="370840">
                <a:tc>
                  <a:txBody>
                    <a:bodyPr/>
                    <a:lstStyle/>
                    <a:p>
                      <a:pPr algn="ctr" fontAlgn="b"/>
                      <a:r>
                        <a:rPr lang="en-US" sz="1800" b="0" i="0" u="none" strike="noStrike" dirty="0">
                          <a:solidFill>
                            <a:srgbClr val="000000"/>
                          </a:solidFill>
                          <a:effectLst/>
                          <a:latin typeface="Calibri"/>
                        </a:rPr>
                        <a:t>6/26/2019</a:t>
                      </a:r>
                    </a:p>
                  </a:txBody>
                  <a:tcPr marL="9525" marR="9525" marT="9525" marB="0" anchor="b">
                    <a:noFill/>
                  </a:tcPr>
                </a:tc>
                <a:tc>
                  <a:txBody>
                    <a:bodyPr/>
                    <a:lstStyle/>
                    <a:p>
                      <a:pPr algn="ctr" fontAlgn="b"/>
                      <a:r>
                        <a:rPr lang="en-US" sz="1800" b="0" i="0" u="none" strike="noStrike" dirty="0">
                          <a:solidFill>
                            <a:srgbClr val="98051D"/>
                          </a:solidFill>
                          <a:effectLst/>
                          <a:latin typeface="Calibri"/>
                        </a:rPr>
                        <a:t>6.88%</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76933C"/>
                          </a:solidFill>
                          <a:effectLst/>
                          <a:latin typeface="Calibri"/>
                        </a:rPr>
                        <a:t>14.90%</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76933C"/>
                          </a:solidFill>
                          <a:effectLst/>
                          <a:latin typeface="Calibri"/>
                        </a:rPr>
                        <a:t>17.56%</a:t>
                      </a:r>
                    </a:p>
                  </a:txBody>
                  <a:tcPr marL="9525" marR="9525" marT="9525" marB="0" anchor="b">
                    <a:noFill/>
                  </a:tcPr>
                </a:tc>
                <a:extLst>
                  <a:ext uri="{0D108BD9-81ED-4DB2-BD59-A6C34878D82A}">
                    <a16:rowId xmlns:a16="http://schemas.microsoft.com/office/drawing/2014/main" val="2827044124"/>
                  </a:ext>
                </a:extLst>
              </a:tr>
              <a:tr h="370840">
                <a:tc>
                  <a:txBody>
                    <a:bodyPr/>
                    <a:lstStyle/>
                    <a:p>
                      <a:pPr algn="ctr" fontAlgn="b"/>
                      <a:r>
                        <a:rPr lang="en-US" sz="1800" b="0" i="0" u="none" strike="noStrike" dirty="0">
                          <a:solidFill>
                            <a:srgbClr val="000000"/>
                          </a:solidFill>
                          <a:effectLst/>
                          <a:latin typeface="Calibri"/>
                        </a:rPr>
                        <a:t>7/3/2019</a:t>
                      </a:r>
                    </a:p>
                  </a:txBody>
                  <a:tcPr marL="9525" marR="9525" marT="9525" marB="0" anchor="b">
                    <a:noFill/>
                  </a:tcPr>
                </a:tc>
                <a:tc>
                  <a:txBody>
                    <a:bodyPr/>
                    <a:lstStyle/>
                    <a:p>
                      <a:pPr algn="ctr" fontAlgn="b"/>
                      <a:r>
                        <a:rPr lang="en-US" sz="1800" b="0" i="0" u="none" strike="noStrike" dirty="0">
                          <a:solidFill>
                            <a:srgbClr val="008265"/>
                          </a:solidFill>
                          <a:effectLst/>
                          <a:latin typeface="Calibri"/>
                        </a:rPr>
                        <a:t>8.39%</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C0504D"/>
                          </a:solidFill>
                          <a:effectLst/>
                          <a:latin typeface="Calibri"/>
                        </a:rPr>
                        <a:t>9.45%</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C0504D"/>
                          </a:solidFill>
                          <a:effectLst/>
                          <a:latin typeface="Calibri"/>
                        </a:rPr>
                        <a:t>11.13%</a:t>
                      </a:r>
                    </a:p>
                  </a:txBody>
                  <a:tcPr marL="9525" marR="9525" marT="9525" marB="0" anchor="b">
                    <a:noFill/>
                  </a:tcPr>
                </a:tc>
                <a:extLst>
                  <a:ext uri="{0D108BD9-81ED-4DB2-BD59-A6C34878D82A}">
                    <a16:rowId xmlns:a16="http://schemas.microsoft.com/office/drawing/2014/main" val="680639293"/>
                  </a:ext>
                </a:extLst>
              </a:tr>
              <a:tr h="370840">
                <a:tc>
                  <a:txBody>
                    <a:bodyPr/>
                    <a:lstStyle/>
                    <a:p>
                      <a:pPr algn="ctr" fontAlgn="b"/>
                      <a:r>
                        <a:rPr lang="en-US" sz="1800" b="0" i="0" u="none" strike="noStrike" dirty="0">
                          <a:solidFill>
                            <a:srgbClr val="000000"/>
                          </a:solidFill>
                          <a:effectLst/>
                          <a:latin typeface="Calibri"/>
                        </a:rPr>
                        <a:t>8/5/2019</a:t>
                      </a:r>
                    </a:p>
                  </a:txBody>
                  <a:tcPr marL="9525" marR="9525" marT="9525" marB="0" anchor="b">
                    <a:noFill/>
                  </a:tcPr>
                </a:tc>
                <a:tc>
                  <a:txBody>
                    <a:bodyPr/>
                    <a:lstStyle/>
                    <a:p>
                      <a:pPr algn="ctr" fontAlgn="b"/>
                      <a:r>
                        <a:rPr lang="en-US" sz="1800" b="0" i="0" u="none" strike="noStrike" dirty="0">
                          <a:solidFill>
                            <a:srgbClr val="98051D"/>
                          </a:solidFill>
                          <a:effectLst/>
                          <a:latin typeface="Calibri"/>
                        </a:rPr>
                        <a:t>6.03%</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76933C"/>
                          </a:solidFill>
                          <a:effectLst/>
                          <a:latin typeface="Calibri"/>
                        </a:rPr>
                        <a:t>13.72%</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76933C"/>
                          </a:solidFill>
                          <a:effectLst/>
                          <a:latin typeface="Calibri"/>
                        </a:rPr>
                        <a:t>16.17%</a:t>
                      </a:r>
                    </a:p>
                  </a:txBody>
                  <a:tcPr marL="9525" marR="9525" marT="9525" marB="0" anchor="b">
                    <a:noFill/>
                  </a:tcPr>
                </a:tc>
                <a:extLst>
                  <a:ext uri="{0D108BD9-81ED-4DB2-BD59-A6C34878D82A}">
                    <a16:rowId xmlns:a16="http://schemas.microsoft.com/office/drawing/2014/main" val="276634089"/>
                  </a:ext>
                </a:extLst>
              </a:tr>
              <a:tr h="370840">
                <a:tc>
                  <a:txBody>
                    <a:bodyPr/>
                    <a:lstStyle/>
                    <a:p>
                      <a:pPr algn="ctr" fontAlgn="b"/>
                      <a:r>
                        <a:rPr lang="en-US" sz="1800" b="0" i="0" u="none" strike="noStrike" dirty="0">
                          <a:solidFill>
                            <a:srgbClr val="000000"/>
                          </a:solidFill>
                          <a:effectLst/>
                          <a:latin typeface="Calibri"/>
                        </a:rPr>
                        <a:t>9/6/2019</a:t>
                      </a:r>
                    </a:p>
                  </a:txBody>
                  <a:tcPr marL="9525" marR="9525" marT="9525" marB="0" anchor="b">
                    <a:noFill/>
                  </a:tcPr>
                </a:tc>
                <a:tc>
                  <a:txBody>
                    <a:bodyPr/>
                    <a:lstStyle/>
                    <a:p>
                      <a:pPr algn="ctr" fontAlgn="b"/>
                      <a:r>
                        <a:rPr lang="en-US" sz="1800" b="0" i="0" u="none" strike="noStrike" dirty="0">
                          <a:solidFill>
                            <a:srgbClr val="008265"/>
                          </a:solidFill>
                          <a:effectLst/>
                          <a:latin typeface="Calibri"/>
                        </a:rPr>
                        <a:t>8.85%</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0" i="0" u="none" strike="noStrike" dirty="0">
                          <a:solidFill>
                            <a:srgbClr val="C0504D"/>
                          </a:solidFill>
                          <a:effectLst/>
                          <a:latin typeface="Calibri"/>
                        </a:rPr>
                        <a:t>9.09%</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0" i="0" u="none" strike="noStrike" dirty="0">
                          <a:solidFill>
                            <a:srgbClr val="C0504D"/>
                          </a:solidFill>
                          <a:effectLst/>
                          <a:latin typeface="Calibri"/>
                        </a:rPr>
                        <a:t>10.71%</a:t>
                      </a:r>
                    </a:p>
                  </a:txBody>
                  <a:tcPr marL="9525" marR="9525" marT="9525" marB="0" anchor="b">
                    <a:noFill/>
                  </a:tcPr>
                </a:tc>
                <a:extLst>
                  <a:ext uri="{0D108BD9-81ED-4DB2-BD59-A6C34878D82A}">
                    <a16:rowId xmlns:a16="http://schemas.microsoft.com/office/drawing/2014/main" val="829584253"/>
                  </a:ext>
                </a:extLst>
              </a:tr>
              <a:tr h="370840">
                <a:tc>
                  <a:txBody>
                    <a:bodyPr/>
                    <a:lstStyle/>
                    <a:p>
                      <a:pPr algn="ctr" fontAlgn="b"/>
                      <a:r>
                        <a:rPr lang="en-US" sz="1800" b="0" i="0" u="none" strike="noStrike" dirty="0">
                          <a:solidFill>
                            <a:srgbClr val="000000"/>
                          </a:solidFill>
                          <a:effectLst/>
                          <a:latin typeface="Calibri"/>
                        </a:rPr>
                        <a:t>10/2/2019</a:t>
                      </a:r>
                    </a:p>
                  </a:txBody>
                  <a:tcPr marL="9525" marR="9525" marT="9525" marB="0" anchor="b">
                    <a:noFill/>
                  </a:tcPr>
                </a:tc>
                <a:tc>
                  <a:txBody>
                    <a:bodyPr/>
                    <a:lstStyle/>
                    <a:p>
                      <a:pPr algn="ctr" fontAlgn="b"/>
                      <a:r>
                        <a:rPr lang="en-US" sz="1800" b="0" i="0" u="none" strike="noStrike" dirty="0">
                          <a:solidFill>
                            <a:srgbClr val="98051D"/>
                          </a:solidFill>
                          <a:effectLst/>
                          <a:latin typeface="Calibri"/>
                        </a:rPr>
                        <a:t>7.38%</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1" i="0" u="none" strike="noStrike" dirty="0">
                          <a:solidFill>
                            <a:srgbClr val="000000"/>
                          </a:solidFill>
                          <a:effectLst/>
                          <a:latin typeface="Calibri"/>
                        </a:rPr>
                        <a:t>11.16%</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r>
                        <a:rPr lang="en-US" sz="2200" b="1" i="0" u="none" strike="noStrike" dirty="0">
                          <a:solidFill>
                            <a:srgbClr val="000000"/>
                          </a:solidFill>
                          <a:effectLst/>
                          <a:latin typeface="Calibri"/>
                        </a:rPr>
                        <a:t>13.15%</a:t>
                      </a:r>
                    </a:p>
                  </a:txBody>
                  <a:tcPr marL="9525" marR="9525" marT="9525" marB="0" anchor="b">
                    <a:noFill/>
                  </a:tcPr>
                </a:tc>
                <a:extLst>
                  <a:ext uri="{0D108BD9-81ED-4DB2-BD59-A6C34878D82A}">
                    <a16:rowId xmlns:a16="http://schemas.microsoft.com/office/drawing/2014/main" val="219347624"/>
                  </a:ext>
                </a:extLst>
              </a:tr>
              <a:tr h="370840">
                <a:tc>
                  <a:txBody>
                    <a:bodyPr/>
                    <a:lstStyle/>
                    <a:p>
                      <a:pPr marL="0" algn="ctr" defTabSz="1088167" rtl="0" eaLnBrk="1" fontAlgn="b" latinLnBrk="0" hangingPunct="1"/>
                      <a:r>
                        <a:rPr lang="en-US" sz="1800" b="0" i="0" u="none" strike="noStrike" kern="1200" dirty="0">
                          <a:solidFill>
                            <a:srgbClr val="000000"/>
                          </a:solidFill>
                          <a:effectLst/>
                          <a:latin typeface="Calibri"/>
                          <a:ea typeface="+mn-ea"/>
                          <a:cs typeface="+mn-cs"/>
                        </a:rPr>
                        <a:t>11/27/2019</a:t>
                      </a:r>
                    </a:p>
                  </a:txBody>
                  <a:tcPr marL="9525" marR="9525" marT="9525" marB="0" anchor="b">
                    <a:noFill/>
                  </a:tcPr>
                </a:tc>
                <a:tc>
                  <a:txBody>
                    <a:bodyPr/>
                    <a:lstStyle/>
                    <a:p>
                      <a:pPr algn="ctr" fontAlgn="b"/>
                      <a:r>
                        <a:rPr lang="en-US" sz="1800" b="0" i="0" u="none" strike="noStrike" dirty="0">
                          <a:solidFill>
                            <a:srgbClr val="008265"/>
                          </a:solidFill>
                          <a:effectLst/>
                          <a:latin typeface="Calibri"/>
                        </a:rPr>
                        <a:t>10.99%</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2200" b="0" i="0" u="none" strike="noStrike" dirty="0">
                        <a:solidFill>
                          <a:srgbClr val="008265"/>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endParaRPr lang="en-US" sz="2200" b="0" i="0" u="none" strike="noStrike" dirty="0">
                        <a:solidFill>
                          <a:srgbClr val="008265"/>
                        </a:solidFill>
                        <a:effectLst/>
                        <a:latin typeface="Calibri"/>
                      </a:endParaRPr>
                    </a:p>
                  </a:txBody>
                  <a:tcPr marL="9525" marR="9525" marT="9525" marB="0" anchor="b">
                    <a:noFill/>
                  </a:tcPr>
                </a:tc>
                <a:extLst>
                  <a:ext uri="{0D108BD9-81ED-4DB2-BD59-A6C34878D82A}">
                    <a16:rowId xmlns:a16="http://schemas.microsoft.com/office/drawing/2014/main" val="1166430230"/>
                  </a:ext>
                </a:extLst>
              </a:tr>
              <a:tr h="370840">
                <a:tc>
                  <a:txBody>
                    <a:bodyPr/>
                    <a:lstStyle/>
                    <a:p>
                      <a:pPr marL="0" algn="ctr" defTabSz="1088167" rtl="0" eaLnBrk="1" fontAlgn="b" latinLnBrk="0" hangingPunct="1"/>
                      <a:r>
                        <a:rPr lang="en-US" sz="1800" b="0" i="0" u="none" strike="noStrike" kern="1200" dirty="0">
                          <a:solidFill>
                            <a:srgbClr val="000000"/>
                          </a:solidFill>
                          <a:effectLst/>
                          <a:latin typeface="Calibri"/>
                          <a:ea typeface="+mn-ea"/>
                          <a:cs typeface="+mn-cs"/>
                        </a:rPr>
                        <a:t>12/3/2019</a:t>
                      </a:r>
                    </a:p>
                  </a:txBody>
                  <a:tcPr marL="9525" marR="9525" marT="9525" marB="0" anchor="b">
                    <a:noFill/>
                  </a:tcPr>
                </a:tc>
                <a:tc>
                  <a:txBody>
                    <a:bodyPr/>
                    <a:lstStyle/>
                    <a:p>
                      <a:pPr algn="ctr" fontAlgn="b"/>
                      <a:r>
                        <a:rPr lang="en-US" sz="1800" b="0" i="0" u="none" strike="noStrike" dirty="0">
                          <a:solidFill>
                            <a:srgbClr val="98051D"/>
                          </a:solidFill>
                          <a:effectLst/>
                          <a:latin typeface="Calibri"/>
                        </a:rPr>
                        <a:t>9.91%</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1" i="0" u="none" strike="noStrike" dirty="0">
                          <a:solidFill>
                            <a:srgbClr val="000000"/>
                          </a:solidFill>
                          <a:effectLst/>
                          <a:latin typeface="Calibri"/>
                        </a:rPr>
                        <a:t>17.66%</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endParaRPr lang="en-US" sz="2200" b="1"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1957987886"/>
                  </a:ext>
                </a:extLst>
              </a:tr>
              <a:tr h="370840">
                <a:tc>
                  <a:txBody>
                    <a:bodyPr/>
                    <a:lstStyle/>
                    <a:p>
                      <a:pPr marL="0" algn="ctr" defTabSz="1088167" rtl="0" eaLnBrk="1" fontAlgn="b" latinLnBrk="0" hangingPunct="1"/>
                      <a:r>
                        <a:rPr lang="en-US" sz="1800" b="0" i="0" u="none" strike="noStrike" kern="1200" dirty="0">
                          <a:solidFill>
                            <a:srgbClr val="000000"/>
                          </a:solidFill>
                          <a:effectLst/>
                          <a:latin typeface="Calibri"/>
                          <a:ea typeface="+mn-ea"/>
                          <a:cs typeface="+mn-cs"/>
                        </a:rPr>
                        <a:t>12/27/2019</a:t>
                      </a:r>
                    </a:p>
                  </a:txBody>
                  <a:tcPr marL="9525" marR="9525" marT="9525" marB="0" anchor="b">
                    <a:noFill/>
                  </a:tcPr>
                </a:tc>
                <a:tc>
                  <a:txBody>
                    <a:bodyPr/>
                    <a:lstStyle/>
                    <a:p>
                      <a:pPr algn="ctr" fontAlgn="b"/>
                      <a:r>
                        <a:rPr lang="en-US" sz="1800" b="0" i="0" u="none" strike="noStrike" dirty="0">
                          <a:solidFill>
                            <a:srgbClr val="008265"/>
                          </a:solidFill>
                          <a:effectLst/>
                          <a:latin typeface="Calibri"/>
                        </a:rPr>
                        <a:t>13.02%</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200" b="1" i="0" u="none" strike="noStrike" dirty="0">
                          <a:solidFill>
                            <a:srgbClr val="000000"/>
                          </a:solidFill>
                          <a:effectLst/>
                          <a:latin typeface="Calibri"/>
                        </a:rPr>
                        <a:t>23.21%</a:t>
                      </a:r>
                    </a:p>
                  </a:txBody>
                  <a:tcPr marL="9525" marR="9525" marT="9525" marB="0" anchor="b">
                    <a:lnL w="12700" cap="flat" cmpd="sng" algn="ctr">
                      <a:solidFill>
                        <a:schemeClr val="tx1"/>
                      </a:solidFill>
                      <a:prstDash val="solid"/>
                      <a:round/>
                      <a:headEnd type="none" w="med" len="med"/>
                      <a:tailEnd type="none" w="med" len="med"/>
                    </a:lnL>
                    <a:noFill/>
                  </a:tcPr>
                </a:tc>
                <a:tc>
                  <a:txBody>
                    <a:bodyPr/>
                    <a:lstStyle/>
                    <a:p>
                      <a:pPr algn="ctr" fontAlgn="b"/>
                      <a:endParaRPr lang="en-US" sz="2200" b="1"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val="646750654"/>
                  </a:ext>
                </a:extLst>
              </a:tr>
            </a:tbl>
          </a:graphicData>
        </a:graphic>
      </p:graphicFrame>
      <p:sp>
        <p:nvSpPr>
          <p:cNvPr id="7" name="Rectangle 6"/>
          <p:cNvSpPr/>
          <p:nvPr/>
        </p:nvSpPr>
        <p:spPr>
          <a:xfrm>
            <a:off x="6641679" y="1167530"/>
            <a:ext cx="5098219" cy="5174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aphicFrame>
        <p:nvGraphicFramePr>
          <p:cNvPr id="6" name="Table 5"/>
          <p:cNvGraphicFramePr>
            <a:graphicFrameLocks noGrp="1"/>
          </p:cNvGraphicFramePr>
          <p:nvPr/>
        </p:nvGraphicFramePr>
        <p:xfrm>
          <a:off x="6641679" y="1225120"/>
          <a:ext cx="4983006" cy="5085080"/>
        </p:xfrm>
        <a:graphic>
          <a:graphicData uri="http://schemas.openxmlformats.org/drawingml/2006/table">
            <a:tbl>
              <a:tblPr firstRow="1" bandRow="1">
                <a:tableStyleId>{5C22544A-7EE6-4342-B048-85BDC9FD1C3A}</a:tableStyleId>
              </a:tblPr>
              <a:tblGrid>
                <a:gridCol w="2491503">
                  <a:extLst>
                    <a:ext uri="{9D8B030D-6E8A-4147-A177-3AD203B41FA5}">
                      <a16:colId xmlns:a16="http://schemas.microsoft.com/office/drawing/2014/main" val="1610447996"/>
                    </a:ext>
                  </a:extLst>
                </a:gridCol>
                <a:gridCol w="2491503">
                  <a:extLst>
                    <a:ext uri="{9D8B030D-6E8A-4147-A177-3AD203B41FA5}">
                      <a16:colId xmlns:a16="http://schemas.microsoft.com/office/drawing/2014/main" val="920800161"/>
                    </a:ext>
                  </a:extLst>
                </a:gridCol>
              </a:tblGrid>
              <a:tr h="370840">
                <a:tc>
                  <a:txBody>
                    <a:bodyPr/>
                    <a:lstStyle/>
                    <a:p>
                      <a:pPr algn="ctr"/>
                      <a:r>
                        <a:rPr lang="en-US" sz="2000" dirty="0" err="1">
                          <a:solidFill>
                            <a:schemeClr val="bg2"/>
                          </a:solidFill>
                        </a:rPr>
                        <a:t>Bonused</a:t>
                      </a:r>
                      <a:endParaRPr lang="en-US" sz="2000" dirty="0">
                        <a:solidFill>
                          <a:schemeClr val="bg2"/>
                        </a:solidFill>
                      </a:endParaRPr>
                    </a:p>
                    <a:p>
                      <a:pPr algn="ctr"/>
                      <a:r>
                        <a:rPr lang="en-US" sz="2000" dirty="0">
                          <a:solidFill>
                            <a:schemeClr val="bg2"/>
                          </a:solidFill>
                        </a:rPr>
                        <a:t>145%</a:t>
                      </a:r>
                      <a:r>
                        <a:rPr lang="en-US" sz="2000" baseline="0" dirty="0">
                          <a:solidFill>
                            <a:schemeClr val="bg2"/>
                          </a:solidFill>
                        </a:rPr>
                        <a:t> Participation Rate with 15% Bonus</a:t>
                      </a:r>
                      <a:endParaRPr lang="en-US" sz="2000" dirty="0">
                        <a:solidFill>
                          <a:schemeClr val="bg2"/>
                        </a:solidFill>
                      </a:endParaRPr>
                    </a:p>
                  </a:txBody>
                  <a:tcPr anchor="ctr">
                    <a:solidFill>
                      <a:srgbClr val="6A0A19"/>
                    </a:solidFill>
                  </a:tcPr>
                </a:tc>
                <a:tc>
                  <a:txBody>
                    <a:bodyPr/>
                    <a:lstStyle/>
                    <a:p>
                      <a:pPr algn="ctr"/>
                      <a:r>
                        <a:rPr lang="en-US" sz="2000" dirty="0">
                          <a:solidFill>
                            <a:schemeClr val="bg2"/>
                          </a:solidFill>
                        </a:rPr>
                        <a:t>Select</a:t>
                      </a:r>
                    </a:p>
                    <a:p>
                      <a:pPr algn="ctr"/>
                      <a:r>
                        <a:rPr lang="en-US" sz="2000" dirty="0">
                          <a:solidFill>
                            <a:schemeClr val="bg2"/>
                          </a:solidFill>
                        </a:rPr>
                        <a:t>140%</a:t>
                      </a:r>
                      <a:r>
                        <a:rPr lang="en-US" sz="2000" baseline="0" dirty="0">
                          <a:solidFill>
                            <a:schemeClr val="bg2"/>
                          </a:solidFill>
                        </a:rPr>
                        <a:t> Participation Rate with 40% Bonus</a:t>
                      </a:r>
                      <a:endParaRPr lang="en-US" sz="2000" dirty="0">
                        <a:solidFill>
                          <a:schemeClr val="bg2"/>
                        </a:solidFill>
                      </a:endParaRPr>
                    </a:p>
                  </a:txBody>
                  <a:tcPr anchor="ctr">
                    <a:solidFill>
                      <a:srgbClr val="6A0A19"/>
                    </a:solidFill>
                  </a:tcPr>
                </a:tc>
                <a:extLst>
                  <a:ext uri="{0D108BD9-81ED-4DB2-BD59-A6C34878D82A}">
                    <a16:rowId xmlns:a16="http://schemas.microsoft.com/office/drawing/2014/main" val="935433047"/>
                  </a:ext>
                </a:extLst>
              </a:tr>
              <a:tr h="370840">
                <a:tc>
                  <a:txBody>
                    <a:bodyPr/>
                    <a:lstStyle/>
                    <a:p>
                      <a:pPr algn="ctr" fontAlgn="b"/>
                      <a:r>
                        <a:rPr lang="en-US" sz="1800" b="0" i="0" u="none" strike="noStrike" dirty="0">
                          <a:solidFill>
                            <a:srgbClr val="008265"/>
                          </a:solidFill>
                          <a:effectLst/>
                          <a:latin typeface="Calibri"/>
                        </a:rPr>
                        <a:t>10.43%</a:t>
                      </a:r>
                    </a:p>
                  </a:txBody>
                  <a:tcPr marL="9525" marR="9525" marT="9525" marB="0" anchor="b">
                    <a:noFill/>
                  </a:tcPr>
                </a:tc>
                <a:tc>
                  <a:txBody>
                    <a:bodyPr/>
                    <a:lstStyle/>
                    <a:p>
                      <a:pPr algn="ctr" fontAlgn="b"/>
                      <a:r>
                        <a:rPr lang="en-US" sz="1800" b="0" i="0" u="none" strike="noStrike" dirty="0">
                          <a:solidFill>
                            <a:srgbClr val="008265"/>
                          </a:solidFill>
                          <a:effectLst/>
                          <a:latin typeface="Calibri"/>
                        </a:rPr>
                        <a:t>12.27%</a:t>
                      </a:r>
                    </a:p>
                  </a:txBody>
                  <a:tcPr marL="9525" marR="9525" marT="9525" marB="0" anchor="b">
                    <a:noFill/>
                  </a:tcPr>
                </a:tc>
                <a:extLst>
                  <a:ext uri="{0D108BD9-81ED-4DB2-BD59-A6C34878D82A}">
                    <a16:rowId xmlns:a16="http://schemas.microsoft.com/office/drawing/2014/main" val="458851220"/>
                  </a:ext>
                </a:extLst>
              </a:tr>
              <a:tr h="370840">
                <a:tc>
                  <a:txBody>
                    <a:bodyPr/>
                    <a:lstStyle/>
                    <a:p>
                      <a:pPr algn="ctr" fontAlgn="b"/>
                      <a:r>
                        <a:rPr lang="en-US" sz="1800" b="0" i="0" u="none" strike="noStrike" dirty="0">
                          <a:solidFill>
                            <a:srgbClr val="98051D"/>
                          </a:solidFill>
                          <a:effectLst/>
                          <a:latin typeface="Calibri"/>
                        </a:rPr>
                        <a:t>6.26%</a:t>
                      </a:r>
                    </a:p>
                  </a:txBody>
                  <a:tcPr marL="9525" marR="9525" marT="9525" marB="0" anchor="b">
                    <a:noFill/>
                  </a:tcPr>
                </a:tc>
                <a:tc>
                  <a:txBody>
                    <a:bodyPr/>
                    <a:lstStyle/>
                    <a:p>
                      <a:pPr algn="ctr" fontAlgn="b"/>
                      <a:r>
                        <a:rPr lang="en-US" sz="1800" b="0" i="0" u="none" strike="noStrike" dirty="0">
                          <a:solidFill>
                            <a:srgbClr val="98051D"/>
                          </a:solidFill>
                          <a:effectLst/>
                          <a:latin typeface="Calibri"/>
                        </a:rPr>
                        <a:t>7.36%</a:t>
                      </a:r>
                    </a:p>
                  </a:txBody>
                  <a:tcPr marL="9525" marR="9525" marT="9525" marB="0" anchor="b">
                    <a:noFill/>
                  </a:tcPr>
                </a:tc>
                <a:extLst>
                  <a:ext uri="{0D108BD9-81ED-4DB2-BD59-A6C34878D82A}">
                    <a16:rowId xmlns:a16="http://schemas.microsoft.com/office/drawing/2014/main" val="2688734815"/>
                  </a:ext>
                </a:extLst>
              </a:tr>
              <a:tr h="370840">
                <a:tc>
                  <a:txBody>
                    <a:bodyPr/>
                    <a:lstStyle/>
                    <a:p>
                      <a:pPr algn="ctr" fontAlgn="b"/>
                      <a:r>
                        <a:rPr lang="en-US" sz="1800" b="0" i="0" u="none" strike="noStrike" dirty="0">
                          <a:solidFill>
                            <a:srgbClr val="008265"/>
                          </a:solidFill>
                          <a:effectLst/>
                          <a:latin typeface="Calibri"/>
                        </a:rPr>
                        <a:t>12.82%</a:t>
                      </a:r>
                    </a:p>
                  </a:txBody>
                  <a:tcPr marL="9525" marR="9525" marT="9525" marB="0" anchor="b">
                    <a:noFill/>
                  </a:tcPr>
                </a:tc>
                <a:tc>
                  <a:txBody>
                    <a:bodyPr/>
                    <a:lstStyle/>
                    <a:p>
                      <a:pPr algn="ctr" fontAlgn="b"/>
                      <a:r>
                        <a:rPr lang="en-US" sz="1800" b="0" i="0" u="none" strike="noStrike" dirty="0">
                          <a:solidFill>
                            <a:srgbClr val="008265"/>
                          </a:solidFill>
                          <a:effectLst/>
                          <a:latin typeface="Calibri"/>
                        </a:rPr>
                        <a:t>15.07%</a:t>
                      </a:r>
                    </a:p>
                  </a:txBody>
                  <a:tcPr marL="9525" marR="9525" marT="9525" marB="0" anchor="b">
                    <a:noFill/>
                  </a:tcPr>
                </a:tc>
                <a:extLst>
                  <a:ext uri="{0D108BD9-81ED-4DB2-BD59-A6C34878D82A}">
                    <a16:rowId xmlns:a16="http://schemas.microsoft.com/office/drawing/2014/main" val="1769251326"/>
                  </a:ext>
                </a:extLst>
              </a:tr>
              <a:tr h="370840">
                <a:tc>
                  <a:txBody>
                    <a:bodyPr/>
                    <a:lstStyle/>
                    <a:p>
                      <a:pPr algn="ctr" fontAlgn="b"/>
                      <a:r>
                        <a:rPr lang="en-US" sz="1800" b="0" i="0" u="none" strike="noStrike" dirty="0">
                          <a:solidFill>
                            <a:srgbClr val="98051D"/>
                          </a:solidFill>
                          <a:effectLst/>
                          <a:latin typeface="Calibri"/>
                        </a:rPr>
                        <a:t>11.47%</a:t>
                      </a:r>
                    </a:p>
                  </a:txBody>
                  <a:tcPr marL="9525" marR="9525" marT="9525" marB="0" anchor="b">
                    <a:noFill/>
                  </a:tcPr>
                </a:tc>
                <a:tc>
                  <a:txBody>
                    <a:bodyPr/>
                    <a:lstStyle/>
                    <a:p>
                      <a:pPr algn="ctr" fontAlgn="b"/>
                      <a:r>
                        <a:rPr lang="en-US" sz="1800" b="0" i="0" u="none" strike="noStrike" dirty="0">
                          <a:solidFill>
                            <a:srgbClr val="98051D"/>
                          </a:solidFill>
                          <a:effectLst/>
                          <a:latin typeface="Calibri"/>
                        </a:rPr>
                        <a:t>13.48%</a:t>
                      </a:r>
                    </a:p>
                  </a:txBody>
                  <a:tcPr marL="9525" marR="9525" marT="9525" marB="0" anchor="b">
                    <a:noFill/>
                  </a:tcPr>
                </a:tc>
                <a:extLst>
                  <a:ext uri="{0D108BD9-81ED-4DB2-BD59-A6C34878D82A}">
                    <a16:rowId xmlns:a16="http://schemas.microsoft.com/office/drawing/2014/main" val="2827044124"/>
                  </a:ext>
                </a:extLst>
              </a:tr>
              <a:tr h="370840">
                <a:tc>
                  <a:txBody>
                    <a:bodyPr/>
                    <a:lstStyle/>
                    <a:p>
                      <a:pPr algn="ctr" fontAlgn="b"/>
                      <a:r>
                        <a:rPr lang="en-US" sz="1800" b="0" i="0" u="none" strike="noStrike" dirty="0">
                          <a:solidFill>
                            <a:srgbClr val="008265"/>
                          </a:solidFill>
                          <a:effectLst/>
                          <a:latin typeface="Calibri"/>
                        </a:rPr>
                        <a:t>13.99%</a:t>
                      </a:r>
                    </a:p>
                  </a:txBody>
                  <a:tcPr marL="9525" marR="9525" marT="9525" marB="0" anchor="b">
                    <a:noFill/>
                  </a:tcPr>
                </a:tc>
                <a:tc>
                  <a:txBody>
                    <a:bodyPr/>
                    <a:lstStyle/>
                    <a:p>
                      <a:pPr algn="ctr" fontAlgn="b"/>
                      <a:r>
                        <a:rPr lang="en-US" sz="1800" b="0" i="0" u="none" strike="noStrike" dirty="0">
                          <a:solidFill>
                            <a:srgbClr val="008265"/>
                          </a:solidFill>
                          <a:effectLst/>
                          <a:latin typeface="Calibri"/>
                        </a:rPr>
                        <a:t>16.44%</a:t>
                      </a:r>
                    </a:p>
                  </a:txBody>
                  <a:tcPr marL="9525" marR="9525" marT="9525" marB="0" anchor="b">
                    <a:noFill/>
                  </a:tcPr>
                </a:tc>
                <a:extLst>
                  <a:ext uri="{0D108BD9-81ED-4DB2-BD59-A6C34878D82A}">
                    <a16:rowId xmlns:a16="http://schemas.microsoft.com/office/drawing/2014/main" val="680639293"/>
                  </a:ext>
                </a:extLst>
              </a:tr>
              <a:tr h="370840">
                <a:tc>
                  <a:txBody>
                    <a:bodyPr/>
                    <a:lstStyle/>
                    <a:p>
                      <a:pPr algn="ctr" fontAlgn="b"/>
                      <a:r>
                        <a:rPr lang="en-US" sz="1800" b="0" i="0" u="none" strike="noStrike" dirty="0">
                          <a:solidFill>
                            <a:srgbClr val="98051D"/>
                          </a:solidFill>
                          <a:effectLst/>
                          <a:latin typeface="Calibri"/>
                        </a:rPr>
                        <a:t>10.05%</a:t>
                      </a:r>
                    </a:p>
                  </a:txBody>
                  <a:tcPr marL="9525" marR="9525" marT="9525" marB="0" anchor="b">
                    <a:noFill/>
                  </a:tcPr>
                </a:tc>
                <a:tc>
                  <a:txBody>
                    <a:bodyPr/>
                    <a:lstStyle/>
                    <a:p>
                      <a:pPr algn="ctr" fontAlgn="b"/>
                      <a:r>
                        <a:rPr lang="en-US" sz="1800" b="0" i="0" u="none" strike="noStrike" dirty="0">
                          <a:solidFill>
                            <a:srgbClr val="98051D"/>
                          </a:solidFill>
                          <a:effectLst/>
                          <a:latin typeface="Calibri"/>
                        </a:rPr>
                        <a:t>11.81%</a:t>
                      </a:r>
                    </a:p>
                  </a:txBody>
                  <a:tcPr marL="9525" marR="9525" marT="9525" marB="0" anchor="b">
                    <a:noFill/>
                  </a:tcPr>
                </a:tc>
                <a:extLst>
                  <a:ext uri="{0D108BD9-81ED-4DB2-BD59-A6C34878D82A}">
                    <a16:rowId xmlns:a16="http://schemas.microsoft.com/office/drawing/2014/main" val="276634089"/>
                  </a:ext>
                </a:extLst>
              </a:tr>
              <a:tr h="370840">
                <a:tc>
                  <a:txBody>
                    <a:bodyPr/>
                    <a:lstStyle/>
                    <a:p>
                      <a:pPr algn="ctr" fontAlgn="b"/>
                      <a:r>
                        <a:rPr lang="en-US" sz="1800" b="0" i="0" u="none" strike="noStrike" dirty="0">
                          <a:solidFill>
                            <a:srgbClr val="008265"/>
                          </a:solidFill>
                          <a:effectLst/>
                          <a:latin typeface="Calibri"/>
                        </a:rPr>
                        <a:t>14.75%</a:t>
                      </a:r>
                    </a:p>
                  </a:txBody>
                  <a:tcPr marL="9525" marR="9525" marT="9525" marB="0" anchor="b">
                    <a:noFill/>
                  </a:tcPr>
                </a:tc>
                <a:tc>
                  <a:txBody>
                    <a:bodyPr/>
                    <a:lstStyle/>
                    <a:p>
                      <a:pPr algn="ctr" fontAlgn="b"/>
                      <a:r>
                        <a:rPr lang="en-US" sz="1800" b="0" i="0" u="none" strike="noStrike" dirty="0">
                          <a:solidFill>
                            <a:srgbClr val="008265"/>
                          </a:solidFill>
                          <a:effectLst/>
                          <a:latin typeface="Calibri"/>
                        </a:rPr>
                        <a:t>17.34%</a:t>
                      </a:r>
                    </a:p>
                  </a:txBody>
                  <a:tcPr marL="9525" marR="9525" marT="9525" marB="0" anchor="b">
                    <a:noFill/>
                  </a:tcPr>
                </a:tc>
                <a:extLst>
                  <a:ext uri="{0D108BD9-81ED-4DB2-BD59-A6C34878D82A}">
                    <a16:rowId xmlns:a16="http://schemas.microsoft.com/office/drawing/2014/main" val="829584253"/>
                  </a:ext>
                </a:extLst>
              </a:tr>
              <a:tr h="370840">
                <a:tc>
                  <a:txBody>
                    <a:bodyPr/>
                    <a:lstStyle/>
                    <a:p>
                      <a:pPr algn="ctr" fontAlgn="b"/>
                      <a:r>
                        <a:rPr lang="en-US" sz="1800" b="0" i="0" u="none" strike="noStrike" dirty="0">
                          <a:solidFill>
                            <a:srgbClr val="98051D"/>
                          </a:solidFill>
                          <a:effectLst/>
                          <a:latin typeface="Calibri"/>
                        </a:rPr>
                        <a:t>12.30%</a:t>
                      </a:r>
                    </a:p>
                  </a:txBody>
                  <a:tcPr marL="9525" marR="9525" marT="9525" marB="0" anchor="b">
                    <a:noFill/>
                  </a:tcPr>
                </a:tc>
                <a:tc>
                  <a:txBody>
                    <a:bodyPr/>
                    <a:lstStyle/>
                    <a:p>
                      <a:pPr algn="ctr" fontAlgn="b"/>
                      <a:r>
                        <a:rPr lang="en-US" sz="1800" b="0" i="0" u="none" strike="noStrike" dirty="0">
                          <a:solidFill>
                            <a:srgbClr val="98051D"/>
                          </a:solidFill>
                          <a:effectLst/>
                          <a:latin typeface="Calibri"/>
                        </a:rPr>
                        <a:t>14.46%</a:t>
                      </a:r>
                    </a:p>
                  </a:txBody>
                  <a:tcPr marL="9525" marR="9525" marT="9525" marB="0" anchor="b">
                    <a:noFill/>
                  </a:tcPr>
                </a:tc>
                <a:extLst>
                  <a:ext uri="{0D108BD9-81ED-4DB2-BD59-A6C34878D82A}">
                    <a16:rowId xmlns:a16="http://schemas.microsoft.com/office/drawing/2014/main" val="219347624"/>
                  </a:ext>
                </a:extLst>
              </a:tr>
              <a:tr h="370840">
                <a:tc>
                  <a:txBody>
                    <a:bodyPr/>
                    <a:lstStyle/>
                    <a:p>
                      <a:pPr algn="ctr" fontAlgn="b"/>
                      <a:r>
                        <a:rPr lang="en-US" sz="1800" b="0" i="0" u="none" strike="noStrike" dirty="0">
                          <a:solidFill>
                            <a:schemeClr val="accent3"/>
                          </a:solidFill>
                          <a:effectLst/>
                          <a:latin typeface="Calibri"/>
                        </a:rPr>
                        <a:t>18.32%</a:t>
                      </a:r>
                    </a:p>
                  </a:txBody>
                  <a:tcPr marL="9525" marR="9525" marT="9525" marB="0" anchor="b">
                    <a:noFill/>
                  </a:tcPr>
                </a:tc>
                <a:tc>
                  <a:txBody>
                    <a:bodyPr/>
                    <a:lstStyle/>
                    <a:p>
                      <a:pPr algn="ctr" fontAlgn="b"/>
                      <a:r>
                        <a:rPr lang="en-US" sz="1800" b="0" i="0" u="none" strike="noStrike" dirty="0">
                          <a:solidFill>
                            <a:schemeClr val="accent3"/>
                          </a:solidFill>
                          <a:effectLst/>
                          <a:latin typeface="Calibri"/>
                        </a:rPr>
                        <a:t>21.54%</a:t>
                      </a:r>
                    </a:p>
                  </a:txBody>
                  <a:tcPr marL="9525" marR="9525" marT="9525" marB="0" anchor="b">
                    <a:noFill/>
                  </a:tcPr>
                </a:tc>
                <a:extLst>
                  <a:ext uri="{0D108BD9-81ED-4DB2-BD59-A6C34878D82A}">
                    <a16:rowId xmlns:a16="http://schemas.microsoft.com/office/drawing/2014/main" val="2334629017"/>
                  </a:ext>
                </a:extLst>
              </a:tr>
              <a:tr h="370840">
                <a:tc>
                  <a:txBody>
                    <a:bodyPr/>
                    <a:lstStyle/>
                    <a:p>
                      <a:pPr algn="ctr" fontAlgn="b"/>
                      <a:r>
                        <a:rPr lang="en-US" sz="1800" b="0" i="0" u="none" strike="noStrike" dirty="0">
                          <a:solidFill>
                            <a:srgbClr val="98051D"/>
                          </a:solidFill>
                          <a:effectLst/>
                          <a:latin typeface="Calibri"/>
                        </a:rPr>
                        <a:t>16.52%</a:t>
                      </a:r>
                    </a:p>
                  </a:txBody>
                  <a:tcPr marL="9525" marR="9525" marT="9525" marB="0" anchor="b">
                    <a:noFill/>
                  </a:tcPr>
                </a:tc>
                <a:tc>
                  <a:txBody>
                    <a:bodyPr/>
                    <a:lstStyle/>
                    <a:p>
                      <a:pPr algn="ctr" fontAlgn="b"/>
                      <a:r>
                        <a:rPr lang="en-US" sz="1800" b="0" i="0" u="none" strike="noStrike" dirty="0">
                          <a:solidFill>
                            <a:srgbClr val="98051D"/>
                          </a:solidFill>
                          <a:effectLst/>
                          <a:latin typeface="Calibri"/>
                        </a:rPr>
                        <a:t>19.42%</a:t>
                      </a:r>
                    </a:p>
                  </a:txBody>
                  <a:tcPr marL="9525" marR="9525" marT="9525" marB="0" anchor="b">
                    <a:noFill/>
                  </a:tcPr>
                </a:tc>
                <a:extLst>
                  <a:ext uri="{0D108BD9-81ED-4DB2-BD59-A6C34878D82A}">
                    <a16:rowId xmlns:a16="http://schemas.microsoft.com/office/drawing/2014/main" val="720402656"/>
                  </a:ext>
                </a:extLst>
              </a:tr>
              <a:tr h="370840">
                <a:tc>
                  <a:txBody>
                    <a:bodyPr/>
                    <a:lstStyle/>
                    <a:p>
                      <a:pPr algn="ctr" fontAlgn="b"/>
                      <a:r>
                        <a:rPr lang="en-US" sz="1800" b="0" i="0" u="none" strike="noStrike" dirty="0">
                          <a:solidFill>
                            <a:srgbClr val="008265"/>
                          </a:solidFill>
                          <a:effectLst/>
                          <a:latin typeface="Calibri"/>
                        </a:rPr>
                        <a:t>21.71%</a:t>
                      </a:r>
                    </a:p>
                  </a:txBody>
                  <a:tcPr marL="9525" marR="9525" marT="9525" marB="0" anchor="b">
                    <a:noFill/>
                  </a:tcPr>
                </a:tc>
                <a:tc>
                  <a:txBody>
                    <a:bodyPr/>
                    <a:lstStyle/>
                    <a:p>
                      <a:pPr algn="ctr" fontAlgn="b"/>
                      <a:r>
                        <a:rPr lang="en-US" sz="1800" b="0" i="0" u="none" strike="noStrike" dirty="0">
                          <a:solidFill>
                            <a:srgbClr val="008265"/>
                          </a:solidFill>
                          <a:effectLst/>
                          <a:latin typeface="Calibri"/>
                        </a:rPr>
                        <a:t>25.51%</a:t>
                      </a:r>
                    </a:p>
                  </a:txBody>
                  <a:tcPr marL="9525" marR="9525" marT="9525" marB="0" anchor="b">
                    <a:noFill/>
                  </a:tcPr>
                </a:tc>
                <a:extLst>
                  <a:ext uri="{0D108BD9-81ED-4DB2-BD59-A6C34878D82A}">
                    <a16:rowId xmlns:a16="http://schemas.microsoft.com/office/drawing/2014/main" val="3266141975"/>
                  </a:ext>
                </a:extLst>
              </a:tr>
            </a:tbl>
          </a:graphicData>
        </a:graphic>
      </p:graphicFrame>
      <p:sp>
        <p:nvSpPr>
          <p:cNvPr id="8" name="Rectangle 7"/>
          <p:cNvSpPr/>
          <p:nvPr/>
        </p:nvSpPr>
        <p:spPr>
          <a:xfrm>
            <a:off x="15992" y="2502746"/>
            <a:ext cx="1354960" cy="3777957"/>
          </a:xfrm>
          <a:prstGeom prst="rect">
            <a:avLst/>
          </a:prstGeom>
        </p:spPr>
        <p:txBody>
          <a:bodyPr wrap="square">
            <a:spAutoFit/>
          </a:bodyPr>
          <a:lstStyle/>
          <a:p>
            <a:r>
              <a:rPr lang="en-US" sz="1000" dirty="0"/>
              <a:t>Source: https://www.bloomberg.com/quote/BTSIDB2E:IND</a:t>
            </a:r>
          </a:p>
          <a:p>
            <a:r>
              <a:rPr lang="en-US" sz="1050" dirty="0"/>
              <a:t>This is a hypothetical example and does not deduct for any policy fees or charges which would reduce values shown. In an effort to help the index achieve the target volatility, the index was changed as of 4/21/2020; therefore, any historical depictions including hypothetical returns will not include this change for data prior to 4/21/2020.</a:t>
            </a:r>
            <a:br>
              <a:rPr lang="en-US" dirty="0"/>
            </a:br>
            <a:endParaRPr lang="en-US" sz="1050" dirty="0"/>
          </a:p>
        </p:txBody>
      </p:sp>
      <p:sp>
        <p:nvSpPr>
          <p:cNvPr id="9" name="TextBox 8"/>
          <p:cNvSpPr txBox="1"/>
          <p:nvPr/>
        </p:nvSpPr>
        <p:spPr>
          <a:xfrm>
            <a:off x="7880229" y="244951"/>
            <a:ext cx="914400" cy="914400"/>
          </a:xfrm>
          <a:prstGeom prst="rect">
            <a:avLst/>
          </a:prstGeom>
          <a:noFill/>
        </p:spPr>
        <p:txBody>
          <a:bodyPr wrap="none" rtlCol="0">
            <a:noAutofit/>
          </a:bodyPr>
          <a:lstStyle/>
          <a:p>
            <a:pPr>
              <a:lnSpc>
                <a:spcPct val="90000"/>
              </a:lnSpc>
            </a:pPr>
            <a:r>
              <a:rPr lang="en-US" dirty="0">
                <a:solidFill>
                  <a:schemeClr val="tx1"/>
                </a:solidFill>
              </a:rPr>
              <a:t>Life Pro+ Advantage </a:t>
            </a:r>
          </a:p>
        </p:txBody>
      </p:sp>
      <p:sp>
        <p:nvSpPr>
          <p:cNvPr id="5" name="TextBox 4"/>
          <p:cNvSpPr txBox="1"/>
          <p:nvPr/>
        </p:nvSpPr>
        <p:spPr>
          <a:xfrm>
            <a:off x="6699286" y="716872"/>
            <a:ext cx="4896595" cy="465455"/>
          </a:xfrm>
          <a:prstGeom prst="rect">
            <a:avLst/>
          </a:prstGeom>
          <a:solidFill>
            <a:srgbClr val="6A0A19"/>
          </a:solidFill>
        </p:spPr>
        <p:txBody>
          <a:bodyPr wrap="square" rtlCol="0">
            <a:noAutofit/>
          </a:bodyPr>
          <a:lstStyle/>
          <a:p>
            <a:pPr algn="ctr">
              <a:lnSpc>
                <a:spcPct val="90000"/>
              </a:lnSpc>
            </a:pPr>
            <a:r>
              <a:rPr lang="en-US" b="1" dirty="0">
                <a:solidFill>
                  <a:schemeClr val="bg2"/>
                </a:solidFill>
              </a:rPr>
              <a:t>Potential Credit</a:t>
            </a:r>
          </a:p>
        </p:txBody>
      </p:sp>
    </p:spTree>
    <p:custDataLst>
      <p:tags r:id="rId1"/>
    </p:custDataLst>
    <p:extLst>
      <p:ext uri="{BB962C8B-B14F-4D97-AF65-F5344CB8AC3E}">
        <p14:creationId xmlns:p14="http://schemas.microsoft.com/office/powerpoint/2010/main" val="5428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23</a:t>
            </a:fld>
            <a:endParaRPr lang="en-US" dirty="0"/>
          </a:p>
        </p:txBody>
      </p:sp>
      <p:sp>
        <p:nvSpPr>
          <p:cNvPr id="4" name="Rectangle 3"/>
          <p:cNvSpPr/>
          <p:nvPr/>
        </p:nvSpPr>
        <p:spPr>
          <a:xfrm>
            <a:off x="6036805" y="2622502"/>
            <a:ext cx="5818307" cy="707886"/>
          </a:xfrm>
          <a:prstGeom prst="rect">
            <a:avLst/>
          </a:prstGeom>
        </p:spPr>
        <p:txBody>
          <a:bodyPr wrap="square">
            <a:spAutoFit/>
          </a:bodyPr>
          <a:lstStyle/>
          <a:p>
            <a:r>
              <a:rPr lang="en-US" sz="4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Enhanced</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sales tools</a:t>
            </a:r>
            <a:endParaRPr lang="en-US" sz="4000" dirty="0"/>
          </a:p>
        </p:txBody>
      </p:sp>
      <p:sp>
        <p:nvSpPr>
          <p:cNvPr id="6" name="Right Arrow 5"/>
          <p:cNvSpPr/>
          <p:nvPr/>
        </p:nvSpPr>
        <p:spPr>
          <a:xfrm>
            <a:off x="0" y="491043"/>
            <a:ext cx="3962953"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 name="Right Arrow 6"/>
          <p:cNvSpPr/>
          <p:nvPr/>
        </p:nvSpPr>
        <p:spPr>
          <a:xfrm>
            <a:off x="0" y="2276860"/>
            <a:ext cx="5645486"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8" name="Right Arrow 7"/>
          <p:cNvSpPr/>
          <p:nvPr/>
        </p:nvSpPr>
        <p:spPr>
          <a:xfrm>
            <a:off x="-7365" y="4192974"/>
            <a:ext cx="4834421"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9" name="Right Arrow 8"/>
          <p:cNvSpPr/>
          <p:nvPr/>
        </p:nvSpPr>
        <p:spPr>
          <a:xfrm>
            <a:off x="-7365" y="1830406"/>
            <a:ext cx="3962953"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0" name="Right Arrow 9"/>
          <p:cNvSpPr/>
          <p:nvPr/>
        </p:nvSpPr>
        <p:spPr>
          <a:xfrm>
            <a:off x="0" y="3515411"/>
            <a:ext cx="4654237"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1" name="Right Arrow 10"/>
          <p:cNvSpPr/>
          <p:nvPr/>
        </p:nvSpPr>
        <p:spPr>
          <a:xfrm>
            <a:off x="1" y="5705995"/>
            <a:ext cx="3559704"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2" name="Right Arrow 11"/>
          <p:cNvSpPr/>
          <p:nvPr/>
        </p:nvSpPr>
        <p:spPr>
          <a:xfrm>
            <a:off x="1" y="4134686"/>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3" name="Right Arrow 12"/>
          <p:cNvSpPr/>
          <p:nvPr/>
        </p:nvSpPr>
        <p:spPr>
          <a:xfrm>
            <a:off x="1" y="2361752"/>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4" name="Right Arrow 13"/>
          <p:cNvSpPr/>
          <p:nvPr/>
        </p:nvSpPr>
        <p:spPr>
          <a:xfrm>
            <a:off x="1" y="242044"/>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5" name="Right Arrow 14"/>
          <p:cNvSpPr/>
          <p:nvPr/>
        </p:nvSpPr>
        <p:spPr>
          <a:xfrm>
            <a:off x="1" y="5530138"/>
            <a:ext cx="2194560"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6" name="Right Arrow 15"/>
          <p:cNvSpPr/>
          <p:nvPr/>
        </p:nvSpPr>
        <p:spPr>
          <a:xfrm>
            <a:off x="0" y="6191947"/>
            <a:ext cx="3962953" cy="63982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custDataLst>
      <p:tags r:id="rId1"/>
    </p:custDataLst>
    <p:extLst>
      <p:ext uri="{BB962C8B-B14F-4D97-AF65-F5344CB8AC3E}">
        <p14:creationId xmlns:p14="http://schemas.microsoft.com/office/powerpoint/2010/main" val="185377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698" y="368331"/>
            <a:ext cx="3569338" cy="812800"/>
          </a:xfrm>
        </p:spPr>
        <p:txBody>
          <a:bodyPr/>
          <a:lstStyle/>
          <a:p>
            <a:r>
              <a:rPr lang="en-US" dirty="0"/>
              <a:t>Updated </a:t>
            </a:r>
            <a:r>
              <a:rPr lang="en-US" b="1" dirty="0"/>
              <a:t>consumer brochures</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24</a:t>
            </a:fld>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981785">
            <a:off x="1826568" y="1140773"/>
            <a:ext cx="4026474" cy="4816947"/>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3965" y="409426"/>
            <a:ext cx="4135998" cy="5079619"/>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35377">
            <a:off x="7567791" y="2561018"/>
            <a:ext cx="4838988" cy="377695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2299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42" y="548650"/>
            <a:ext cx="2257950" cy="812800"/>
          </a:xfrm>
        </p:spPr>
        <p:txBody>
          <a:bodyPr/>
          <a:lstStyle/>
          <a:p>
            <a:r>
              <a:rPr lang="en-US" dirty="0" err="1"/>
              <a:t>Backcasting</a:t>
            </a:r>
            <a:r>
              <a:rPr lang="en-US" dirty="0"/>
              <a:t> Tool</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25</a:t>
            </a:fld>
            <a:endParaRPr lang="en-US" dirty="0"/>
          </a:p>
        </p:txBody>
      </p:sp>
      <p:sp>
        <p:nvSpPr>
          <p:cNvPr id="6" name="TextBox 5"/>
          <p:cNvSpPr txBox="1"/>
          <p:nvPr/>
        </p:nvSpPr>
        <p:spPr>
          <a:xfrm>
            <a:off x="380042" y="2334467"/>
            <a:ext cx="2488378" cy="914400"/>
          </a:xfrm>
          <a:prstGeom prst="rect">
            <a:avLst/>
          </a:prstGeom>
          <a:noFill/>
        </p:spPr>
        <p:txBody>
          <a:bodyPr wrap="square" rtlCol="0">
            <a:noAutofit/>
          </a:bodyPr>
          <a:lstStyle/>
          <a:p>
            <a:pPr marL="342900" indent="-342900">
              <a:lnSpc>
                <a:spcPct val="90000"/>
              </a:lnSpc>
              <a:buFont typeface="Arial" panose="020B0604020202020204" pitchFamily="34" charset="0"/>
              <a:buChar char="•"/>
            </a:pPr>
            <a:r>
              <a:rPr lang="en-US" dirty="0">
                <a:solidFill>
                  <a:schemeClr val="tx1"/>
                </a:solidFill>
              </a:rPr>
              <a:t>Key feature highlight 1</a:t>
            </a:r>
          </a:p>
          <a:p>
            <a:pPr marL="342900" indent="-342900">
              <a:lnSpc>
                <a:spcPct val="90000"/>
              </a:lnSpc>
              <a:buFont typeface="Arial" panose="020B0604020202020204" pitchFamily="34" charset="0"/>
              <a:buChar char="•"/>
            </a:pPr>
            <a:r>
              <a:rPr lang="en-US" dirty="0"/>
              <a:t>Key feature highlight 2</a:t>
            </a:r>
          </a:p>
          <a:p>
            <a:pPr marL="342900" indent="-342900">
              <a:lnSpc>
                <a:spcPct val="90000"/>
              </a:lnSpc>
              <a:buFont typeface="Arial" panose="020B0604020202020204" pitchFamily="34" charset="0"/>
              <a:buChar char="•"/>
            </a:pPr>
            <a:r>
              <a:rPr lang="en-US" dirty="0">
                <a:solidFill>
                  <a:schemeClr val="tx1"/>
                </a:solidFill>
              </a:rPr>
              <a:t>Key feature highlight 3</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615" y="1628059"/>
            <a:ext cx="5243545" cy="469721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5774" y="419304"/>
            <a:ext cx="7085661" cy="383032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21591" y="2943657"/>
            <a:ext cx="5703093" cy="356185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9360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42" y="531193"/>
            <a:ext cx="2661199" cy="812800"/>
          </a:xfrm>
        </p:spPr>
        <p:txBody>
          <a:bodyPr/>
          <a:lstStyle/>
          <a:p>
            <a:r>
              <a:rPr lang="en-US" dirty="0"/>
              <a:t>Allianz</a:t>
            </a:r>
            <a:br>
              <a:rPr lang="en-US" dirty="0"/>
            </a:br>
            <a:r>
              <a:rPr lang="en-US" b="1" dirty="0"/>
              <a:t>Showcase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26</a:t>
            </a:fld>
            <a:endParaRPr lang="en-US" dirty="0"/>
          </a:p>
        </p:txBody>
      </p:sp>
      <p:sp>
        <p:nvSpPr>
          <p:cNvPr id="6" name="TextBox 5"/>
          <p:cNvSpPr txBox="1"/>
          <p:nvPr/>
        </p:nvSpPr>
        <p:spPr>
          <a:xfrm>
            <a:off x="380042" y="2737716"/>
            <a:ext cx="3237269" cy="914400"/>
          </a:xfrm>
          <a:prstGeom prst="rect">
            <a:avLst/>
          </a:prstGeom>
          <a:noFill/>
        </p:spPr>
        <p:txBody>
          <a:bodyPr wrap="square" rtlCol="0">
            <a:noAutofit/>
          </a:bodyPr>
          <a:lstStyle/>
          <a:p>
            <a:pPr>
              <a:lnSpc>
                <a:spcPct val="90000"/>
              </a:lnSpc>
            </a:pPr>
            <a:r>
              <a:rPr lang="en-US" sz="2800" dirty="0"/>
              <a:t>Demonstrate the </a:t>
            </a:r>
            <a:r>
              <a:rPr lang="en-US" sz="2800" b="1" dirty="0">
                <a:solidFill>
                  <a:schemeClr val="accent5"/>
                </a:solidFill>
              </a:rPr>
              <a:t>power of different crediting methods </a:t>
            </a:r>
            <a:r>
              <a:rPr lang="en-US" sz="2800" dirty="0"/>
              <a:t>in a </a:t>
            </a:r>
            <a:r>
              <a:rPr lang="en-US" sz="2800" b="1" dirty="0">
                <a:solidFill>
                  <a:schemeClr val="accent5"/>
                </a:solidFill>
              </a:rPr>
              <a:t>case study format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7927" y="988256"/>
            <a:ext cx="7438670" cy="4959113"/>
          </a:xfrm>
          <a:prstGeom prst="rect">
            <a:avLst/>
          </a:prstGeom>
        </p:spPr>
      </p:pic>
    </p:spTree>
    <p:custDataLst>
      <p:tags r:id="rId1"/>
    </p:custDataLst>
    <p:extLst>
      <p:ext uri="{BB962C8B-B14F-4D97-AF65-F5344CB8AC3E}">
        <p14:creationId xmlns:p14="http://schemas.microsoft.com/office/powerpoint/2010/main" val="126248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26982" y="1253477"/>
            <a:ext cx="1561773" cy="463453"/>
          </a:xfrm>
          <a:prstGeom prst="rect">
            <a:avLst/>
          </a:prstGeom>
        </p:spPr>
      </p:pic>
      <p:pic>
        <p:nvPicPr>
          <p:cNvPr id="8" name="Picture 7"/>
          <p:cNvPicPr>
            <a:picLocks noChangeAspect="1"/>
          </p:cNvPicPr>
          <p:nvPr/>
        </p:nvPicPr>
        <p:blipFill>
          <a:blip r:embed="rId4"/>
          <a:stretch>
            <a:fillRect/>
          </a:stretch>
        </p:blipFill>
        <p:spPr>
          <a:xfrm>
            <a:off x="0" y="116366"/>
            <a:ext cx="12081524" cy="1085623"/>
          </a:xfrm>
          <a:prstGeom prst="rect">
            <a:avLst/>
          </a:prstGeom>
        </p:spPr>
      </p:pic>
      <p:sp>
        <p:nvSpPr>
          <p:cNvPr id="9" name="TextBox 8"/>
          <p:cNvSpPr txBox="1"/>
          <p:nvPr/>
        </p:nvSpPr>
        <p:spPr>
          <a:xfrm>
            <a:off x="240569" y="1300586"/>
            <a:ext cx="2743434" cy="430775"/>
          </a:xfrm>
          <a:prstGeom prst="rect">
            <a:avLst/>
          </a:prstGeom>
          <a:noFill/>
        </p:spPr>
        <p:txBody>
          <a:bodyPr wrap="none" rtlCol="0">
            <a:spAutoFit/>
          </a:bodyPr>
          <a:lstStyle/>
          <a:p>
            <a:r>
              <a:rPr lang="en-US" sz="2199" dirty="0">
                <a:latin typeface="Arial Rounded MT Bold" panose="020F0704030504030204" pitchFamily="34" charset="0"/>
              </a:rPr>
              <a:t>Allianz Showcase: </a:t>
            </a:r>
          </a:p>
        </p:txBody>
      </p:sp>
      <p:sp>
        <p:nvSpPr>
          <p:cNvPr id="10" name="TextBox 9"/>
          <p:cNvSpPr txBox="1"/>
          <p:nvPr/>
        </p:nvSpPr>
        <p:spPr>
          <a:xfrm>
            <a:off x="304183" y="1678063"/>
            <a:ext cx="11502939" cy="1292325"/>
          </a:xfrm>
          <a:prstGeom prst="rect">
            <a:avLst/>
          </a:prstGeom>
          <a:noFill/>
        </p:spPr>
        <p:txBody>
          <a:bodyPr wrap="square" rtlCol="0">
            <a:spAutoFit/>
          </a:bodyPr>
          <a:lstStyle/>
          <a:p>
            <a:r>
              <a:rPr lang="en-US" sz="1300" dirty="0"/>
              <a:t>In addition to the death benefit, purchasing fixed index universal life (FIUL) insurance can be a tax efficient way for your clients the opportunity to build accumulation value to help supplement their retirement income through the use of policy loans or withdrawals</a:t>
            </a:r>
            <a:r>
              <a:rPr lang="en-US" sz="1300" baseline="30000" dirty="0"/>
              <a:t>1</a:t>
            </a:r>
            <a:r>
              <a:rPr lang="en-US" sz="1300" dirty="0"/>
              <a:t>.  There are many factors that impact how much retirement income may be available at the time they retire. One of those factors are bonuses. Allianz Life Pro+ Advantage℠ Fixed Index Universal Life Insurance Policy offers multiple bonus options (along with an option without a bonus).</a:t>
            </a:r>
          </a:p>
          <a:p>
            <a:r>
              <a:rPr lang="en-US" sz="1300" dirty="0"/>
              <a:t> </a:t>
            </a:r>
          </a:p>
          <a:p>
            <a:r>
              <a:rPr lang="en-US" sz="1300" dirty="0"/>
              <a:t>Showcase will help provide education on how policy values could be impacted by bonuses based on selections below. </a:t>
            </a:r>
          </a:p>
        </p:txBody>
      </p:sp>
      <p:grpSp>
        <p:nvGrpSpPr>
          <p:cNvPr id="19" name="Group 18"/>
          <p:cNvGrpSpPr/>
          <p:nvPr/>
        </p:nvGrpSpPr>
        <p:grpSpPr>
          <a:xfrm>
            <a:off x="4389575" y="3041662"/>
            <a:ext cx="3660391" cy="327185"/>
            <a:chOff x="3403600" y="3628156"/>
            <a:chExt cx="3661344" cy="434240"/>
          </a:xfrm>
        </p:grpSpPr>
        <p:sp>
          <p:nvSpPr>
            <p:cNvPr id="18" name="Rectangle 17"/>
            <p:cNvSpPr/>
            <p:nvPr/>
          </p:nvSpPr>
          <p:spPr>
            <a:xfrm>
              <a:off x="3403600" y="3628156"/>
              <a:ext cx="3661344" cy="434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11" name="Rectangle 10"/>
            <p:cNvSpPr/>
            <p:nvPr/>
          </p:nvSpPr>
          <p:spPr>
            <a:xfrm>
              <a:off x="3403600" y="3628724"/>
              <a:ext cx="3237832" cy="423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Age</a:t>
              </a:r>
            </a:p>
          </p:txBody>
        </p:sp>
        <p:sp>
          <p:nvSpPr>
            <p:cNvPr id="17" name="Flowchart: Merge 16"/>
            <p:cNvSpPr/>
            <p:nvPr/>
          </p:nvSpPr>
          <p:spPr>
            <a:xfrm>
              <a:off x="6641432" y="3628156"/>
              <a:ext cx="423512" cy="434240"/>
            </a:xfrm>
            <a:prstGeom prst="flowChartMerg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bg2"/>
                </a:solidFill>
              </a:endParaRPr>
            </a:p>
          </p:txBody>
        </p:sp>
      </p:grpSp>
      <p:grpSp>
        <p:nvGrpSpPr>
          <p:cNvPr id="20" name="Group 19"/>
          <p:cNvGrpSpPr/>
          <p:nvPr/>
        </p:nvGrpSpPr>
        <p:grpSpPr>
          <a:xfrm>
            <a:off x="4389575" y="3492886"/>
            <a:ext cx="3660391" cy="340250"/>
            <a:chOff x="3403600" y="3628156"/>
            <a:chExt cx="3661344" cy="434240"/>
          </a:xfrm>
        </p:grpSpPr>
        <p:sp>
          <p:nvSpPr>
            <p:cNvPr id="21" name="Rectangle 20"/>
            <p:cNvSpPr/>
            <p:nvPr/>
          </p:nvSpPr>
          <p:spPr>
            <a:xfrm>
              <a:off x="3403600" y="3628156"/>
              <a:ext cx="3661344" cy="434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2" name="Rectangle 21"/>
            <p:cNvSpPr/>
            <p:nvPr/>
          </p:nvSpPr>
          <p:spPr>
            <a:xfrm>
              <a:off x="3403600" y="3628724"/>
              <a:ext cx="3237832" cy="423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Premium Amount</a:t>
              </a:r>
            </a:p>
          </p:txBody>
        </p:sp>
        <p:sp>
          <p:nvSpPr>
            <p:cNvPr id="23" name="Flowchart: Merge 22"/>
            <p:cNvSpPr/>
            <p:nvPr/>
          </p:nvSpPr>
          <p:spPr>
            <a:xfrm>
              <a:off x="6641432" y="3628156"/>
              <a:ext cx="423512" cy="434240"/>
            </a:xfrm>
            <a:prstGeom prst="flowChartMerg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bg2"/>
                </a:solidFill>
              </a:endParaRPr>
            </a:p>
          </p:txBody>
        </p:sp>
      </p:grpSp>
      <p:grpSp>
        <p:nvGrpSpPr>
          <p:cNvPr id="24" name="Group 23"/>
          <p:cNvGrpSpPr/>
          <p:nvPr/>
        </p:nvGrpSpPr>
        <p:grpSpPr>
          <a:xfrm>
            <a:off x="4389575" y="3976371"/>
            <a:ext cx="3660391" cy="402600"/>
            <a:chOff x="3403600" y="3628156"/>
            <a:chExt cx="3661344" cy="434240"/>
          </a:xfrm>
        </p:grpSpPr>
        <p:sp>
          <p:nvSpPr>
            <p:cNvPr id="25" name="Rectangle 24"/>
            <p:cNvSpPr/>
            <p:nvPr/>
          </p:nvSpPr>
          <p:spPr>
            <a:xfrm>
              <a:off x="3403600" y="3628156"/>
              <a:ext cx="3661344" cy="434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6" name="Rectangle 25"/>
            <p:cNvSpPr/>
            <p:nvPr/>
          </p:nvSpPr>
          <p:spPr>
            <a:xfrm>
              <a:off x="3403600" y="3628724"/>
              <a:ext cx="3237832" cy="423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Premium Funding Schedule</a:t>
              </a:r>
            </a:p>
          </p:txBody>
        </p:sp>
        <p:sp>
          <p:nvSpPr>
            <p:cNvPr id="27" name="Flowchart: Merge 26"/>
            <p:cNvSpPr/>
            <p:nvPr/>
          </p:nvSpPr>
          <p:spPr>
            <a:xfrm>
              <a:off x="6641432" y="3628156"/>
              <a:ext cx="423512" cy="434240"/>
            </a:xfrm>
            <a:prstGeom prst="flowChartMerge">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solidFill>
                  <a:schemeClr val="bg2"/>
                </a:solidFill>
              </a:endParaRPr>
            </a:p>
          </p:txBody>
        </p:sp>
      </p:grpSp>
      <p:sp>
        <p:nvSpPr>
          <p:cNvPr id="32" name="TextBox 31"/>
          <p:cNvSpPr txBox="1"/>
          <p:nvPr/>
        </p:nvSpPr>
        <p:spPr>
          <a:xfrm>
            <a:off x="8753960" y="3041094"/>
            <a:ext cx="1203862" cy="276927"/>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solidFill>
                  <a:schemeClr val="bg2"/>
                </a:solidFill>
              </a:rPr>
              <a:t>35, 45, 55, or 65</a:t>
            </a:r>
          </a:p>
        </p:txBody>
      </p:sp>
      <p:sp>
        <p:nvSpPr>
          <p:cNvPr id="33" name="TextBox 32"/>
          <p:cNvSpPr txBox="1"/>
          <p:nvPr/>
        </p:nvSpPr>
        <p:spPr>
          <a:xfrm>
            <a:off x="1077748" y="3531680"/>
            <a:ext cx="2626958" cy="27692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1200" dirty="0">
                <a:solidFill>
                  <a:schemeClr val="bg2"/>
                </a:solidFill>
              </a:rPr>
              <a:t>$10K, $25K, or $50K annually</a:t>
            </a:r>
          </a:p>
        </p:txBody>
      </p:sp>
      <p:sp>
        <p:nvSpPr>
          <p:cNvPr id="34" name="TextBox 33"/>
          <p:cNvSpPr txBox="1"/>
          <p:nvPr/>
        </p:nvSpPr>
        <p:spPr>
          <a:xfrm>
            <a:off x="8753960" y="4026433"/>
            <a:ext cx="1107899" cy="276927"/>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200" dirty="0">
                <a:solidFill>
                  <a:schemeClr val="bg2"/>
                </a:solidFill>
              </a:rPr>
              <a:t>5, 10 or 20 Pay</a:t>
            </a:r>
          </a:p>
        </p:txBody>
      </p:sp>
      <p:cxnSp>
        <p:nvCxnSpPr>
          <p:cNvPr id="37" name="Straight Arrow Connector 36"/>
          <p:cNvCxnSpPr/>
          <p:nvPr/>
        </p:nvCxnSpPr>
        <p:spPr>
          <a:xfrm flipH="1">
            <a:off x="3839480" y="3660919"/>
            <a:ext cx="44264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179344" y="3195637"/>
            <a:ext cx="42981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192176" y="4173224"/>
            <a:ext cx="42981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76436" y="559013"/>
            <a:ext cx="8044625" cy="20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solidFill>
              </a:rPr>
              <a:t>www.AllianzShowcase.com</a:t>
            </a:r>
          </a:p>
        </p:txBody>
      </p:sp>
      <p:sp>
        <p:nvSpPr>
          <p:cNvPr id="44" name="Rectangle 43"/>
          <p:cNvSpPr/>
          <p:nvPr/>
        </p:nvSpPr>
        <p:spPr>
          <a:xfrm>
            <a:off x="153964" y="193348"/>
            <a:ext cx="1847570" cy="182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2"/>
                </a:solidFill>
              </a:rPr>
              <a:t>AllianzShowcase.com</a:t>
            </a:r>
          </a:p>
        </p:txBody>
      </p:sp>
      <p:sp>
        <p:nvSpPr>
          <p:cNvPr id="2" name="Rectangle 1"/>
          <p:cNvSpPr/>
          <p:nvPr/>
        </p:nvSpPr>
        <p:spPr>
          <a:xfrm>
            <a:off x="7281679" y="4553919"/>
            <a:ext cx="1472281" cy="348060"/>
          </a:xfrm>
          <a:prstGeom prst="rect">
            <a:avLst/>
          </a:prstGeom>
          <a:solidFill>
            <a:schemeClr val="bg1">
              <a:lumMod val="7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Submit</a:t>
            </a:r>
          </a:p>
        </p:txBody>
      </p:sp>
      <p:sp>
        <p:nvSpPr>
          <p:cNvPr id="3" name="TextBox 2"/>
          <p:cNvSpPr txBox="1"/>
          <p:nvPr/>
        </p:nvSpPr>
        <p:spPr>
          <a:xfrm>
            <a:off x="240569" y="5452346"/>
            <a:ext cx="11388372" cy="1615827"/>
          </a:xfrm>
          <a:prstGeom prst="rect">
            <a:avLst/>
          </a:prstGeom>
          <a:solidFill>
            <a:schemeClr val="bg2"/>
          </a:solidFill>
        </p:spPr>
        <p:txBody>
          <a:bodyPr wrap="square" rtlCol="0">
            <a:spAutoFit/>
          </a:bodyPr>
          <a:lstStyle/>
          <a:p>
            <a:r>
              <a:rPr lang="en-US" sz="900" baseline="30000" dirty="0"/>
              <a:t>1</a:t>
            </a:r>
            <a:r>
              <a:rPr lang="en-US" sz="900" dirty="0"/>
              <a:t>Policy loans and withdrawals will reduce the available cash value and death benefit and may cause the policy to lapse, or affect guarantees against lapse. Withdrawals in excess of premiums paid will be subject to ordinary income tax. Additional premium payments may be required to keep the policy in force. In the event of a lapse, outstanding policy loans in excess of unrecovered cost basis will be subject to ordinary income tax. If a policy is a modified endowment contract (MEC), policy loans and withdrawals will be taxable as ordinary income to the extent there are earnings in the policy. If any of these features are exercised prior to age 59½ on a MEC, a 10% federal additional tax may be imposed. Tax laws are subject to change and you should consult a tax professional.</a:t>
            </a:r>
          </a:p>
          <a:p>
            <a:r>
              <a:rPr lang="en-US" sz="900" dirty="0" err="1"/>
              <a:t>Bonused</a:t>
            </a:r>
            <a:r>
              <a:rPr lang="en-US" sz="900" dirty="0"/>
              <a:t> products may include higher surrender charges, longer surrender periods, lower caps, or other restrictions that are not included in similar products that don’t offer a bonus. The index allocations that offer the interest bonus will generally have lower caps and participation rates. Not all bonuses guarantee that a policy will be credited with an interest bonus every year as some are based on the growth of an index.</a:t>
            </a:r>
          </a:p>
          <a:p>
            <a:r>
              <a:rPr lang="en-US" sz="900" dirty="0"/>
              <a:t> </a:t>
            </a:r>
          </a:p>
          <a:p>
            <a:r>
              <a:rPr lang="en-US" sz="900" dirty="0"/>
              <a:t>For financial professional use only – not for use with the public.  </a:t>
            </a:r>
          </a:p>
          <a:p>
            <a:r>
              <a:rPr lang="en-US" sz="900" dirty="0"/>
              <a:t> </a:t>
            </a:r>
          </a:p>
          <a:p>
            <a:endParaRPr lang="en-US" sz="900" dirty="0"/>
          </a:p>
          <a:p>
            <a:endParaRPr lang="en-US" sz="900" dirty="0"/>
          </a:p>
        </p:txBody>
      </p:sp>
    </p:spTree>
    <p:custDataLst>
      <p:tags r:id="rId1"/>
    </p:custDataLst>
    <p:extLst>
      <p:ext uri="{BB962C8B-B14F-4D97-AF65-F5344CB8AC3E}">
        <p14:creationId xmlns:p14="http://schemas.microsoft.com/office/powerpoint/2010/main" val="3015632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ight Arrow 20"/>
          <p:cNvSpPr/>
          <p:nvPr/>
        </p:nvSpPr>
        <p:spPr>
          <a:xfrm>
            <a:off x="0" y="3163183"/>
            <a:ext cx="12188825" cy="38103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p:txBody>
          <a:bodyPr/>
          <a:lstStyle/>
          <a:p>
            <a:r>
              <a:rPr lang="en-US" dirty="0"/>
              <a:t>5 Steps to Selling Fixed Index Universal Life Insurance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28</a:t>
            </a:fld>
            <a:endParaRPr lang="en-US" dirty="0"/>
          </a:p>
        </p:txBody>
      </p:sp>
      <p:sp>
        <p:nvSpPr>
          <p:cNvPr id="4" name="Rectangle 3"/>
          <p:cNvSpPr/>
          <p:nvPr/>
        </p:nvSpPr>
        <p:spPr>
          <a:xfrm>
            <a:off x="276106" y="2449681"/>
            <a:ext cx="2189066" cy="178582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Prospecting and identifying the ideal client</a:t>
            </a:r>
          </a:p>
        </p:txBody>
      </p:sp>
      <p:sp>
        <p:nvSpPr>
          <p:cNvPr id="8" name="Rectangle 7"/>
          <p:cNvSpPr/>
          <p:nvPr/>
        </p:nvSpPr>
        <p:spPr>
          <a:xfrm>
            <a:off x="2637992" y="2449680"/>
            <a:ext cx="2189066" cy="178582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Fact-finding, goal setting and identifying risk tolerance</a:t>
            </a:r>
          </a:p>
        </p:txBody>
      </p:sp>
      <p:sp>
        <p:nvSpPr>
          <p:cNvPr id="9" name="Rectangle 8"/>
          <p:cNvSpPr/>
          <p:nvPr/>
        </p:nvSpPr>
        <p:spPr>
          <a:xfrm>
            <a:off x="4999878" y="2449679"/>
            <a:ext cx="2189066" cy="178582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Designing the FIUL policy</a:t>
            </a:r>
          </a:p>
        </p:txBody>
      </p:sp>
      <p:sp>
        <p:nvSpPr>
          <p:cNvPr id="10" name="Rectangle 9"/>
          <p:cNvSpPr/>
          <p:nvPr/>
        </p:nvSpPr>
        <p:spPr>
          <a:xfrm>
            <a:off x="7361764" y="2449678"/>
            <a:ext cx="2189066" cy="178582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Validating the chosen illustrated rate</a:t>
            </a:r>
          </a:p>
        </p:txBody>
      </p:sp>
      <p:sp>
        <p:nvSpPr>
          <p:cNvPr id="11" name="Rectangle 10"/>
          <p:cNvSpPr/>
          <p:nvPr/>
        </p:nvSpPr>
        <p:spPr>
          <a:xfrm>
            <a:off x="9723650" y="2449677"/>
            <a:ext cx="2189066" cy="1785821"/>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Educating how different crediting methods could work</a:t>
            </a:r>
          </a:p>
        </p:txBody>
      </p:sp>
      <p:sp>
        <p:nvSpPr>
          <p:cNvPr id="12" name="TextBox 11"/>
          <p:cNvSpPr txBox="1"/>
          <p:nvPr/>
        </p:nvSpPr>
        <p:spPr>
          <a:xfrm>
            <a:off x="225810" y="2111351"/>
            <a:ext cx="914400" cy="914400"/>
          </a:xfrm>
          <a:prstGeom prst="rect">
            <a:avLst/>
          </a:prstGeom>
          <a:noFill/>
        </p:spPr>
        <p:txBody>
          <a:bodyPr wrap="none" rtlCol="0">
            <a:noAutofit/>
          </a:bodyPr>
          <a:lstStyle/>
          <a:p>
            <a:pPr>
              <a:lnSpc>
                <a:spcPct val="90000"/>
              </a:lnSpc>
            </a:pPr>
            <a:r>
              <a:rPr lang="en-US" b="1" dirty="0">
                <a:solidFill>
                  <a:schemeClr val="tx1"/>
                </a:solidFill>
              </a:rPr>
              <a:t>01</a:t>
            </a:r>
          </a:p>
        </p:txBody>
      </p:sp>
      <p:sp>
        <p:nvSpPr>
          <p:cNvPr id="13" name="TextBox 12"/>
          <p:cNvSpPr txBox="1"/>
          <p:nvPr/>
        </p:nvSpPr>
        <p:spPr>
          <a:xfrm>
            <a:off x="2612844" y="2111351"/>
            <a:ext cx="914400" cy="914400"/>
          </a:xfrm>
          <a:prstGeom prst="rect">
            <a:avLst/>
          </a:prstGeom>
          <a:noFill/>
        </p:spPr>
        <p:txBody>
          <a:bodyPr wrap="none" rtlCol="0">
            <a:noAutofit/>
          </a:bodyPr>
          <a:lstStyle/>
          <a:p>
            <a:pPr>
              <a:lnSpc>
                <a:spcPct val="90000"/>
              </a:lnSpc>
            </a:pPr>
            <a:r>
              <a:rPr lang="en-US" b="1" dirty="0">
                <a:solidFill>
                  <a:schemeClr val="tx1"/>
                </a:solidFill>
              </a:rPr>
              <a:t>02</a:t>
            </a:r>
          </a:p>
        </p:txBody>
      </p:sp>
      <p:sp>
        <p:nvSpPr>
          <p:cNvPr id="14" name="TextBox 13"/>
          <p:cNvSpPr txBox="1"/>
          <p:nvPr/>
        </p:nvSpPr>
        <p:spPr>
          <a:xfrm>
            <a:off x="4942272" y="2111351"/>
            <a:ext cx="914400" cy="914400"/>
          </a:xfrm>
          <a:prstGeom prst="rect">
            <a:avLst/>
          </a:prstGeom>
          <a:noFill/>
        </p:spPr>
        <p:txBody>
          <a:bodyPr wrap="none" rtlCol="0">
            <a:noAutofit/>
          </a:bodyPr>
          <a:lstStyle/>
          <a:p>
            <a:pPr>
              <a:lnSpc>
                <a:spcPct val="90000"/>
              </a:lnSpc>
            </a:pPr>
            <a:r>
              <a:rPr lang="en-US" b="1" dirty="0">
                <a:solidFill>
                  <a:schemeClr val="tx1"/>
                </a:solidFill>
              </a:rPr>
              <a:t>03</a:t>
            </a:r>
          </a:p>
        </p:txBody>
      </p:sp>
      <p:sp>
        <p:nvSpPr>
          <p:cNvPr id="15" name="TextBox 14"/>
          <p:cNvSpPr txBox="1"/>
          <p:nvPr/>
        </p:nvSpPr>
        <p:spPr>
          <a:xfrm>
            <a:off x="7304159" y="2111351"/>
            <a:ext cx="914400" cy="914400"/>
          </a:xfrm>
          <a:prstGeom prst="rect">
            <a:avLst/>
          </a:prstGeom>
          <a:noFill/>
        </p:spPr>
        <p:txBody>
          <a:bodyPr wrap="none" rtlCol="0">
            <a:noAutofit/>
          </a:bodyPr>
          <a:lstStyle/>
          <a:p>
            <a:pPr>
              <a:lnSpc>
                <a:spcPct val="90000"/>
              </a:lnSpc>
            </a:pPr>
            <a:r>
              <a:rPr lang="en-US" b="1" dirty="0">
                <a:solidFill>
                  <a:schemeClr val="tx1"/>
                </a:solidFill>
              </a:rPr>
              <a:t>04</a:t>
            </a:r>
          </a:p>
        </p:txBody>
      </p:sp>
      <p:sp>
        <p:nvSpPr>
          <p:cNvPr id="16" name="TextBox 15"/>
          <p:cNvSpPr txBox="1"/>
          <p:nvPr/>
        </p:nvSpPr>
        <p:spPr>
          <a:xfrm>
            <a:off x="9666046" y="2111351"/>
            <a:ext cx="914400" cy="914400"/>
          </a:xfrm>
          <a:prstGeom prst="rect">
            <a:avLst/>
          </a:prstGeom>
          <a:noFill/>
        </p:spPr>
        <p:txBody>
          <a:bodyPr wrap="none" rtlCol="0">
            <a:noAutofit/>
          </a:bodyPr>
          <a:lstStyle/>
          <a:p>
            <a:pPr>
              <a:lnSpc>
                <a:spcPct val="90000"/>
              </a:lnSpc>
            </a:pPr>
            <a:r>
              <a:rPr lang="en-US" b="1" dirty="0">
                <a:solidFill>
                  <a:schemeClr val="tx1"/>
                </a:solidFill>
              </a:rPr>
              <a:t>05</a:t>
            </a:r>
          </a:p>
        </p:txBody>
      </p:sp>
      <p:sp>
        <p:nvSpPr>
          <p:cNvPr id="17" name="TextBox 16"/>
          <p:cNvSpPr txBox="1"/>
          <p:nvPr/>
        </p:nvSpPr>
        <p:spPr>
          <a:xfrm>
            <a:off x="9773946" y="4402013"/>
            <a:ext cx="1793132" cy="914400"/>
          </a:xfrm>
          <a:prstGeom prst="rect">
            <a:avLst/>
          </a:prstGeom>
          <a:noFill/>
        </p:spPr>
        <p:txBody>
          <a:bodyPr wrap="none" rtlCol="0">
            <a:noAutofit/>
          </a:bodyPr>
          <a:lstStyle/>
          <a:p>
            <a:pPr marL="342900" indent="-342900">
              <a:lnSpc>
                <a:spcPct val="90000"/>
              </a:lnSpc>
              <a:buFont typeface="Arial" panose="020B0604020202020204" pitchFamily="34" charset="0"/>
              <a:buChar char="•"/>
            </a:pPr>
            <a:r>
              <a:rPr lang="en-US" sz="2000" dirty="0"/>
              <a:t>Allianz Showcase</a:t>
            </a:r>
            <a:endParaRPr lang="en-US" sz="2000" dirty="0">
              <a:solidFill>
                <a:schemeClr val="tx1"/>
              </a:solidFill>
            </a:endParaRPr>
          </a:p>
        </p:txBody>
      </p:sp>
      <p:sp>
        <p:nvSpPr>
          <p:cNvPr id="18" name="TextBox 17"/>
          <p:cNvSpPr txBox="1"/>
          <p:nvPr/>
        </p:nvSpPr>
        <p:spPr>
          <a:xfrm>
            <a:off x="7362985" y="4402013"/>
            <a:ext cx="2187846" cy="914400"/>
          </a:xfrm>
          <a:prstGeom prst="rect">
            <a:avLst/>
          </a:prstGeom>
          <a:noFill/>
        </p:spPr>
        <p:txBody>
          <a:bodyPr wrap="square" rtlCol="0">
            <a:noAutofit/>
          </a:bodyPr>
          <a:lstStyle/>
          <a:p>
            <a:pPr marL="342900" indent="-342900">
              <a:lnSpc>
                <a:spcPct val="90000"/>
              </a:lnSpc>
              <a:buFont typeface="Arial" panose="020B0604020202020204" pitchFamily="34" charset="0"/>
              <a:buChar char="•"/>
            </a:pPr>
            <a:r>
              <a:rPr lang="en-US" sz="2000" dirty="0"/>
              <a:t>Product illustrations</a:t>
            </a:r>
          </a:p>
          <a:p>
            <a:pPr marL="342900" indent="-342900">
              <a:lnSpc>
                <a:spcPct val="90000"/>
              </a:lnSpc>
              <a:buFont typeface="Arial" panose="020B0604020202020204" pitchFamily="34" charset="0"/>
              <a:buChar char="•"/>
            </a:pPr>
            <a:r>
              <a:rPr lang="en-US" sz="2000" dirty="0" err="1"/>
              <a:t>Backcasting</a:t>
            </a:r>
            <a:r>
              <a:rPr lang="en-US" sz="2000" dirty="0"/>
              <a:t> </a:t>
            </a:r>
            <a:endParaRPr lang="en-US" sz="2000" dirty="0">
              <a:solidFill>
                <a:schemeClr val="tx1"/>
              </a:solidFill>
            </a:endParaRPr>
          </a:p>
        </p:txBody>
      </p:sp>
      <p:sp>
        <p:nvSpPr>
          <p:cNvPr id="19" name="TextBox 18"/>
          <p:cNvSpPr txBox="1"/>
          <p:nvPr/>
        </p:nvSpPr>
        <p:spPr>
          <a:xfrm>
            <a:off x="4999878" y="4402013"/>
            <a:ext cx="2414879" cy="914400"/>
          </a:xfrm>
          <a:prstGeom prst="rect">
            <a:avLst/>
          </a:prstGeom>
          <a:noFill/>
        </p:spPr>
        <p:txBody>
          <a:bodyPr wrap="square" rtlCol="0">
            <a:noAutofit/>
          </a:bodyPr>
          <a:lstStyle/>
          <a:p>
            <a:pPr marL="342900" indent="-342900">
              <a:lnSpc>
                <a:spcPct val="90000"/>
              </a:lnSpc>
              <a:buFont typeface="Arial" panose="020B0604020202020204" pitchFamily="34" charset="0"/>
              <a:buChar char="•"/>
            </a:pPr>
            <a:r>
              <a:rPr lang="en-US" sz="2000" dirty="0"/>
              <a:t>Product training</a:t>
            </a:r>
          </a:p>
          <a:p>
            <a:pPr marL="342900" indent="-342900">
              <a:lnSpc>
                <a:spcPct val="90000"/>
              </a:lnSpc>
              <a:buFont typeface="Arial" panose="020B0604020202020204" pitchFamily="34" charset="0"/>
              <a:buChar char="•"/>
            </a:pPr>
            <a:r>
              <a:rPr lang="en-US" sz="2000" dirty="0">
                <a:solidFill>
                  <a:schemeClr val="tx1"/>
                </a:solidFill>
              </a:rPr>
              <a:t>Illustration training</a:t>
            </a:r>
          </a:p>
        </p:txBody>
      </p:sp>
      <p:sp>
        <p:nvSpPr>
          <p:cNvPr id="20" name="TextBox 19"/>
          <p:cNvSpPr txBox="1"/>
          <p:nvPr/>
        </p:nvSpPr>
        <p:spPr>
          <a:xfrm>
            <a:off x="2636772" y="4402013"/>
            <a:ext cx="2414879" cy="914400"/>
          </a:xfrm>
          <a:prstGeom prst="rect">
            <a:avLst/>
          </a:prstGeom>
          <a:noFill/>
        </p:spPr>
        <p:txBody>
          <a:bodyPr wrap="square" rtlCol="0">
            <a:noAutofit/>
          </a:bodyPr>
          <a:lstStyle/>
          <a:p>
            <a:pPr marL="342900" indent="-342900">
              <a:lnSpc>
                <a:spcPct val="90000"/>
              </a:lnSpc>
              <a:buFont typeface="Arial" panose="020B0604020202020204" pitchFamily="34" charset="0"/>
              <a:buChar char="•"/>
            </a:pPr>
            <a:r>
              <a:rPr lang="en-US" sz="2000" dirty="0"/>
              <a:t>Marketing materials</a:t>
            </a:r>
            <a:endParaRPr lang="en-US" sz="2000" dirty="0">
              <a:solidFill>
                <a:schemeClr val="tx1"/>
              </a:solidFill>
            </a:endParaRPr>
          </a:p>
        </p:txBody>
      </p:sp>
    </p:spTree>
    <p:custDataLst>
      <p:tags r:id="rId1"/>
    </p:custDataLst>
    <p:extLst>
      <p:ext uri="{BB962C8B-B14F-4D97-AF65-F5344CB8AC3E}">
        <p14:creationId xmlns:p14="http://schemas.microsoft.com/office/powerpoint/2010/main" val="293145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29</a:t>
            </a:fld>
            <a:endParaRPr lang="en-US" dirty="0"/>
          </a:p>
        </p:txBody>
      </p:sp>
      <p:sp>
        <p:nvSpPr>
          <p:cNvPr id="3" name="Text Placeholder 2"/>
          <p:cNvSpPr>
            <a:spLocks noGrp="1"/>
          </p:cNvSpPr>
          <p:nvPr>
            <p:ph type="body" sz="quarter" idx="20"/>
          </p:nvPr>
        </p:nvSpPr>
        <p:spPr>
          <a:solidFill>
            <a:srgbClr val="6A0A19"/>
          </a:solidFill>
        </p:spPr>
        <p:txBody>
          <a:bodyPr>
            <a:normAutofit/>
          </a:bodyPr>
          <a:lstStyle/>
          <a:p>
            <a:r>
              <a:rPr lang="en-US" sz="4000" dirty="0"/>
              <a:t>Loan Flexibility &amp; Riders</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7960"/>
          <a:stretch/>
        </p:blipFill>
        <p:spPr>
          <a:xfrm>
            <a:off x="6325804" y="1067113"/>
            <a:ext cx="5863985" cy="4764674"/>
          </a:xfrm>
          <a:prstGeom prst="rect">
            <a:avLst/>
          </a:prstGeom>
        </p:spPr>
      </p:pic>
    </p:spTree>
    <p:custDataLst>
      <p:tags r:id="rId1"/>
    </p:custDataLst>
    <p:extLst>
      <p:ext uri="{BB962C8B-B14F-4D97-AF65-F5344CB8AC3E}">
        <p14:creationId xmlns:p14="http://schemas.microsoft.com/office/powerpoint/2010/main" val="527233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67FC5CDF-15F9-4054-9F50-C9080AAD3281}" type="slidenum">
              <a:rPr lang="en-US" smtClean="0"/>
              <a:pPr/>
              <a:t>3</a:t>
            </a:fld>
            <a:endParaRPr lang="en-US" dirty="0"/>
          </a:p>
        </p:txBody>
      </p:sp>
      <p:pic>
        <p:nvPicPr>
          <p:cNvPr id="4" name="Picture 3"/>
          <p:cNvPicPr>
            <a:picLocks noChangeAspect="1"/>
          </p:cNvPicPr>
          <p:nvPr/>
        </p:nvPicPr>
        <p:blipFill>
          <a:blip r:embed="rId2"/>
          <a:stretch>
            <a:fillRect/>
          </a:stretch>
        </p:blipFill>
        <p:spPr>
          <a:xfrm>
            <a:off x="1197817" y="-2158879"/>
            <a:ext cx="9274752" cy="12366336"/>
          </a:xfrm>
          <a:prstGeom prst="rect">
            <a:avLst/>
          </a:prstGeom>
        </p:spPr>
      </p:pic>
    </p:spTree>
    <p:extLst>
      <p:ext uri="{BB962C8B-B14F-4D97-AF65-F5344CB8AC3E}">
        <p14:creationId xmlns:p14="http://schemas.microsoft.com/office/powerpoint/2010/main" val="721101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156857" y="1303797"/>
            <a:ext cx="3277033"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12" name="Rectangle 11"/>
          <p:cNvSpPr/>
          <p:nvPr/>
        </p:nvSpPr>
        <p:spPr>
          <a:xfrm>
            <a:off x="1172296" y="1298945"/>
            <a:ext cx="3277033"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2"/>
              </a:solidFill>
            </a:endParaRPr>
          </a:p>
        </p:txBody>
      </p:sp>
      <p:sp>
        <p:nvSpPr>
          <p:cNvPr id="2" name="Slide Number Placeholder 1"/>
          <p:cNvSpPr>
            <a:spLocks noGrp="1"/>
          </p:cNvSpPr>
          <p:nvPr>
            <p:ph type="sldNum" sz="quarter" idx="12"/>
          </p:nvPr>
        </p:nvSpPr>
        <p:spPr/>
        <p:txBody>
          <a:bodyPr/>
          <a:lstStyle/>
          <a:p>
            <a:fld id="{67FC5CDF-15F9-4054-9F50-C9080AAD3281}" type="slidenum">
              <a:rPr lang="en-US" smtClean="0"/>
              <a:t>30</a:t>
            </a:fld>
            <a:endParaRPr lang="en-US"/>
          </a:p>
        </p:txBody>
      </p:sp>
      <p:sp>
        <p:nvSpPr>
          <p:cNvPr id="8" name="TextBox 7"/>
          <p:cNvSpPr txBox="1"/>
          <p:nvPr/>
        </p:nvSpPr>
        <p:spPr>
          <a:xfrm>
            <a:off x="275809" y="160211"/>
            <a:ext cx="9829022" cy="914400"/>
          </a:xfrm>
          <a:prstGeom prst="rect">
            <a:avLst/>
          </a:prstGeom>
          <a:noFill/>
        </p:spPr>
        <p:txBody>
          <a:bodyPr wrap="square" rtlCol="0">
            <a:noAutofit/>
          </a:bodyPr>
          <a:lstStyle/>
          <a:p>
            <a:pPr>
              <a:lnSpc>
                <a:spcPct val="90000"/>
              </a:lnSpc>
            </a:pPr>
            <a:r>
              <a:rPr lang="en-US" sz="4000" dirty="0"/>
              <a:t>Policy Loans</a:t>
            </a:r>
            <a:endParaRPr lang="en-US" sz="4000" dirty="0">
              <a:solidFill>
                <a:srgbClr val="54075B"/>
              </a:solidFill>
            </a:endParaRPr>
          </a:p>
          <a:p>
            <a:pPr>
              <a:lnSpc>
                <a:spcPct val="90000"/>
              </a:lnSpc>
            </a:pPr>
            <a:r>
              <a:rPr lang="en-US" dirty="0"/>
              <a:t>Competitive and flexible options for accessing available cash value accumulation</a:t>
            </a:r>
          </a:p>
          <a:p>
            <a:pPr>
              <a:lnSpc>
                <a:spcPct val="90000"/>
              </a:lnSpc>
            </a:pPr>
            <a:endParaRPr lang="en-US" dirty="0"/>
          </a:p>
          <a:p>
            <a:pPr>
              <a:lnSpc>
                <a:spcPct val="90000"/>
              </a:lnSpc>
            </a:pPr>
            <a:endParaRPr lang="en-US" dirty="0"/>
          </a:p>
        </p:txBody>
      </p:sp>
      <p:cxnSp>
        <p:nvCxnSpPr>
          <p:cNvPr id="9" name="Straight Connector 8"/>
          <p:cNvCxnSpPr/>
          <p:nvPr/>
        </p:nvCxnSpPr>
        <p:spPr>
          <a:xfrm flipH="1">
            <a:off x="5575949" y="1228174"/>
            <a:ext cx="0" cy="4170290"/>
          </a:xfrm>
          <a:prstGeom prst="line">
            <a:avLst/>
          </a:prstGeom>
          <a:ln w="381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33631" y="1402489"/>
            <a:ext cx="2554364" cy="421211"/>
          </a:xfrm>
          <a:prstGeom prst="rect">
            <a:avLst/>
          </a:prstGeom>
          <a:noFill/>
        </p:spPr>
        <p:txBody>
          <a:bodyPr wrap="none" rtlCol="0">
            <a:noAutofit/>
          </a:bodyPr>
          <a:lstStyle/>
          <a:p>
            <a:pPr>
              <a:lnSpc>
                <a:spcPct val="90000"/>
              </a:lnSpc>
            </a:pPr>
            <a:r>
              <a:rPr lang="en-US" b="1" dirty="0">
                <a:solidFill>
                  <a:schemeClr val="bg2"/>
                </a:solidFill>
              </a:rPr>
              <a:t>Fixed interest loans</a:t>
            </a:r>
          </a:p>
        </p:txBody>
      </p:sp>
      <p:sp>
        <p:nvSpPr>
          <p:cNvPr id="14" name="TextBox 13"/>
          <p:cNvSpPr txBox="1"/>
          <p:nvPr/>
        </p:nvSpPr>
        <p:spPr>
          <a:xfrm>
            <a:off x="7853758" y="1412506"/>
            <a:ext cx="1916621" cy="398337"/>
          </a:xfrm>
          <a:prstGeom prst="rect">
            <a:avLst/>
          </a:prstGeom>
          <a:noFill/>
        </p:spPr>
        <p:txBody>
          <a:bodyPr wrap="none" rtlCol="0">
            <a:noAutofit/>
          </a:bodyPr>
          <a:lstStyle/>
          <a:p>
            <a:pPr>
              <a:lnSpc>
                <a:spcPct val="90000"/>
              </a:lnSpc>
            </a:pPr>
            <a:r>
              <a:rPr lang="en-US" b="1" dirty="0">
                <a:solidFill>
                  <a:schemeClr val="bg2"/>
                </a:solidFill>
              </a:rPr>
              <a:t>Indexed loans</a:t>
            </a:r>
          </a:p>
        </p:txBody>
      </p:sp>
      <p:sp>
        <p:nvSpPr>
          <p:cNvPr id="10" name="Rectangle 9"/>
          <p:cNvSpPr/>
          <p:nvPr/>
        </p:nvSpPr>
        <p:spPr>
          <a:xfrm>
            <a:off x="1024996" y="2165932"/>
            <a:ext cx="3761597" cy="535531"/>
          </a:xfrm>
          <a:prstGeom prst="rect">
            <a:avLst/>
          </a:prstGeom>
        </p:spPr>
        <p:txBody>
          <a:bodyPr wrap="square">
            <a:spAutoFit/>
          </a:bodyPr>
          <a:lstStyle/>
          <a:p>
            <a:pPr algn="ctr">
              <a:lnSpc>
                <a:spcPct val="90000"/>
              </a:lnSpc>
            </a:pPr>
            <a:r>
              <a:rPr lang="en-US" sz="1600" dirty="0"/>
              <a:t>Borrow from a policy’s available cash value accumulation at a fixed interest rate</a:t>
            </a:r>
          </a:p>
        </p:txBody>
      </p:sp>
      <p:sp>
        <p:nvSpPr>
          <p:cNvPr id="21" name="Rectangle 20"/>
          <p:cNvSpPr/>
          <p:nvPr/>
        </p:nvSpPr>
        <p:spPr>
          <a:xfrm>
            <a:off x="6086876" y="2511506"/>
            <a:ext cx="5389205" cy="95049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Cash value </a:t>
            </a:r>
            <a:r>
              <a:rPr lang="en-US" sz="1800" b="1" dirty="0">
                <a:solidFill>
                  <a:schemeClr val="tx1"/>
                </a:solidFill>
              </a:rPr>
              <a:t>can still receive indexed interest </a:t>
            </a:r>
            <a:r>
              <a:rPr lang="en-US" sz="1800" dirty="0">
                <a:solidFill>
                  <a:schemeClr val="tx1"/>
                </a:solidFill>
              </a:rPr>
              <a:t>when an indexed loan is taken</a:t>
            </a:r>
          </a:p>
        </p:txBody>
      </p:sp>
      <p:sp>
        <p:nvSpPr>
          <p:cNvPr id="22" name="Rectangle 21"/>
          <p:cNvSpPr/>
          <p:nvPr/>
        </p:nvSpPr>
        <p:spPr>
          <a:xfrm>
            <a:off x="6086876" y="3388395"/>
            <a:ext cx="5422594" cy="586139"/>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Interest is </a:t>
            </a:r>
            <a:r>
              <a:rPr lang="en-US" sz="1800" b="1" dirty="0">
                <a:solidFill>
                  <a:schemeClr val="tx1"/>
                </a:solidFill>
              </a:rPr>
              <a:t>payable in advance </a:t>
            </a:r>
            <a:r>
              <a:rPr lang="en-US" sz="1800" dirty="0">
                <a:solidFill>
                  <a:schemeClr val="tx1"/>
                </a:solidFill>
              </a:rPr>
              <a:t>and deducted from the cash value</a:t>
            </a:r>
          </a:p>
        </p:txBody>
      </p:sp>
      <p:sp>
        <p:nvSpPr>
          <p:cNvPr id="23" name="Rectangle 22"/>
          <p:cNvSpPr/>
          <p:nvPr/>
        </p:nvSpPr>
        <p:spPr>
          <a:xfrm>
            <a:off x="6086876" y="4006094"/>
            <a:ext cx="5389204" cy="589551"/>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Loan amount </a:t>
            </a:r>
            <a:r>
              <a:rPr lang="en-US" sz="1800" b="1" dirty="0">
                <a:solidFill>
                  <a:schemeClr val="tx1"/>
                </a:solidFill>
              </a:rPr>
              <a:t>continues to earn potential indexed interest</a:t>
            </a:r>
          </a:p>
        </p:txBody>
      </p:sp>
      <p:sp>
        <p:nvSpPr>
          <p:cNvPr id="24" name="Rectangle 23"/>
          <p:cNvSpPr/>
          <p:nvPr/>
        </p:nvSpPr>
        <p:spPr>
          <a:xfrm>
            <a:off x="6086876" y="4666734"/>
            <a:ext cx="5422594" cy="819125"/>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Interest charge </a:t>
            </a:r>
            <a:r>
              <a:rPr lang="en-US" sz="1800" b="1" dirty="0">
                <a:solidFill>
                  <a:schemeClr val="tx1"/>
                </a:solidFill>
              </a:rPr>
              <a:t>can be offset by the potential credited index interest </a:t>
            </a:r>
            <a:r>
              <a:rPr lang="en-US" sz="1800" dirty="0">
                <a:solidFill>
                  <a:schemeClr val="tx1"/>
                </a:solidFill>
              </a:rPr>
              <a:t>(no guarantee)</a:t>
            </a:r>
          </a:p>
        </p:txBody>
      </p:sp>
      <p:sp>
        <p:nvSpPr>
          <p:cNvPr id="25" name="Rectangle 24"/>
          <p:cNvSpPr/>
          <p:nvPr/>
        </p:nvSpPr>
        <p:spPr>
          <a:xfrm>
            <a:off x="560128" y="5398464"/>
            <a:ext cx="10603699" cy="861774"/>
          </a:xfrm>
          <a:prstGeom prst="rect">
            <a:avLst/>
          </a:prstGeom>
        </p:spPr>
        <p:txBody>
          <a:bodyPr wrap="square">
            <a:spAutoFit/>
          </a:bodyPr>
          <a:lstStyle/>
          <a:p>
            <a:pPr>
              <a:defRPr/>
            </a:pPr>
            <a:endParaRPr lang="en-US" sz="1000" dirty="0">
              <a:solidFill>
                <a:schemeClr val="bg2">
                  <a:lumMod val="50000"/>
                </a:schemeClr>
              </a:solidFill>
            </a:endParaRPr>
          </a:p>
          <a:p>
            <a:r>
              <a:rPr lang="en-US" sz="1000" dirty="0">
                <a:solidFill>
                  <a:schemeClr val="bg2">
                    <a:lumMod val="50000"/>
                  </a:schemeClr>
                </a:solidFill>
              </a:rPr>
              <a:t>Policy loans and withdrawals will reduce the available cash value and death benefit and may cause the policy to lapse, or affect guarantees against lapse. Withdrawals in excess of premiums paid will be subject to ordinary income tax.  Additional premium payments may be required to keep the policy in force. In the event of a lapse, outstanding policy loans in excess of unrecovered cost basis will be subject to ordinary income tax. If a policy is a modified endowment contract (MEC), policy loans and withdrawals will be taxable as ordinary income to the extent there are earnings in the policy. If any of these features are exercised prior to age 59½ on a MEC, a 10% federal additional tax may be imposed.  Tax laws are subject to change and you should consult a tax professional.</a:t>
            </a:r>
          </a:p>
        </p:txBody>
      </p:sp>
      <p:sp>
        <p:nvSpPr>
          <p:cNvPr id="20" name="Rectangle 19"/>
          <p:cNvSpPr/>
          <p:nvPr/>
        </p:nvSpPr>
        <p:spPr>
          <a:xfrm>
            <a:off x="6086876" y="2056915"/>
            <a:ext cx="5422594" cy="522485"/>
          </a:xfrm>
          <a:prstGeom prst="rect">
            <a:avLst/>
          </a:prstGeom>
          <a:solidFill>
            <a:schemeClr val="bg2">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Locked </a:t>
            </a:r>
            <a:r>
              <a:rPr lang="en-US" sz="1800" b="1" dirty="0">
                <a:solidFill>
                  <a:schemeClr val="tx1"/>
                </a:solidFill>
              </a:rPr>
              <a:t>5% </a:t>
            </a:r>
            <a:r>
              <a:rPr lang="en-US" sz="1800" dirty="0">
                <a:solidFill>
                  <a:schemeClr val="tx1"/>
                </a:solidFill>
              </a:rPr>
              <a:t>annual loan charge guaranteed at issue</a:t>
            </a:r>
          </a:p>
        </p:txBody>
      </p:sp>
      <p:sp>
        <p:nvSpPr>
          <p:cNvPr id="27" name="TextBox 26"/>
          <p:cNvSpPr txBox="1"/>
          <p:nvPr/>
        </p:nvSpPr>
        <p:spPr>
          <a:xfrm>
            <a:off x="344503" y="3210583"/>
            <a:ext cx="2305263" cy="509742"/>
          </a:xfrm>
          <a:prstGeom prst="rect">
            <a:avLst/>
          </a:prstGeom>
          <a:noFill/>
        </p:spPr>
        <p:txBody>
          <a:bodyPr wrap="none" rtlCol="0" anchor="ctr">
            <a:noAutofit/>
          </a:bodyPr>
          <a:lstStyle/>
          <a:p>
            <a:pPr algn="ctr">
              <a:lnSpc>
                <a:spcPct val="90000"/>
              </a:lnSpc>
            </a:pPr>
            <a:r>
              <a:rPr lang="en-US" sz="2400" b="1" dirty="0"/>
              <a:t>Policy Years 1-10</a:t>
            </a:r>
          </a:p>
        </p:txBody>
      </p:sp>
      <p:sp>
        <p:nvSpPr>
          <p:cNvPr id="28" name="TextBox 27"/>
          <p:cNvSpPr txBox="1"/>
          <p:nvPr/>
        </p:nvSpPr>
        <p:spPr>
          <a:xfrm>
            <a:off x="3104776" y="3181577"/>
            <a:ext cx="2030553" cy="559565"/>
          </a:xfrm>
          <a:prstGeom prst="rect">
            <a:avLst/>
          </a:prstGeom>
          <a:noFill/>
        </p:spPr>
        <p:txBody>
          <a:bodyPr wrap="none" rtlCol="0" anchor="ctr">
            <a:noAutofit/>
          </a:bodyPr>
          <a:lstStyle/>
          <a:p>
            <a:pPr algn="ctr">
              <a:lnSpc>
                <a:spcPct val="90000"/>
              </a:lnSpc>
            </a:pPr>
            <a:r>
              <a:rPr lang="en-US" sz="2400" b="1" dirty="0"/>
              <a:t>Policy Years 11+</a:t>
            </a:r>
          </a:p>
        </p:txBody>
      </p:sp>
      <p:sp>
        <p:nvSpPr>
          <p:cNvPr id="29" name="TextBox 28"/>
          <p:cNvSpPr txBox="1"/>
          <p:nvPr/>
        </p:nvSpPr>
        <p:spPr>
          <a:xfrm>
            <a:off x="324162" y="4072915"/>
            <a:ext cx="2305263" cy="889576"/>
          </a:xfrm>
          <a:prstGeom prst="rect">
            <a:avLst/>
          </a:prstGeom>
          <a:solidFill>
            <a:schemeClr val="bg2"/>
          </a:solidFill>
          <a:ln w="38100">
            <a:noFill/>
          </a:ln>
        </p:spPr>
        <p:txBody>
          <a:bodyPr wrap="none" rtlCol="0">
            <a:noAutofit/>
          </a:bodyPr>
          <a:lstStyle/>
          <a:p>
            <a:pPr algn="ctr">
              <a:lnSpc>
                <a:spcPct val="90000"/>
              </a:lnSpc>
            </a:pPr>
            <a:r>
              <a:rPr lang="en-US" sz="2400" dirty="0"/>
              <a:t>low net cost </a:t>
            </a:r>
          </a:p>
          <a:p>
            <a:pPr algn="ctr">
              <a:lnSpc>
                <a:spcPct val="90000"/>
              </a:lnSpc>
            </a:pPr>
            <a:r>
              <a:rPr lang="en-US" sz="2400" dirty="0"/>
              <a:t>of up to 1%</a:t>
            </a:r>
          </a:p>
        </p:txBody>
      </p:sp>
      <p:sp>
        <p:nvSpPr>
          <p:cNvPr id="31" name="TextBox 30"/>
          <p:cNvSpPr txBox="1"/>
          <p:nvPr/>
        </p:nvSpPr>
        <p:spPr>
          <a:xfrm>
            <a:off x="3072725" y="4072915"/>
            <a:ext cx="2010884" cy="660206"/>
          </a:xfrm>
          <a:prstGeom prst="rect">
            <a:avLst/>
          </a:prstGeom>
          <a:solidFill>
            <a:schemeClr val="bg2"/>
          </a:solidFill>
          <a:ln w="38100">
            <a:noFill/>
          </a:ln>
        </p:spPr>
        <p:txBody>
          <a:bodyPr wrap="none" rtlCol="0">
            <a:noAutofit/>
          </a:bodyPr>
          <a:lstStyle/>
          <a:p>
            <a:pPr algn="ctr">
              <a:lnSpc>
                <a:spcPct val="90000"/>
              </a:lnSpc>
            </a:pPr>
            <a:r>
              <a:rPr lang="en-US" sz="2400" dirty="0"/>
              <a:t>low net cost</a:t>
            </a:r>
          </a:p>
          <a:p>
            <a:pPr algn="ctr">
              <a:lnSpc>
                <a:spcPct val="90000"/>
              </a:lnSpc>
            </a:pPr>
            <a:r>
              <a:rPr lang="en-US" sz="2400" dirty="0"/>
              <a:t>of 0%</a:t>
            </a:r>
          </a:p>
        </p:txBody>
      </p:sp>
      <p:cxnSp>
        <p:nvCxnSpPr>
          <p:cNvPr id="33" name="Straight Connector 32"/>
          <p:cNvCxnSpPr/>
          <p:nvPr/>
        </p:nvCxnSpPr>
        <p:spPr>
          <a:xfrm>
            <a:off x="2810813" y="3181577"/>
            <a:ext cx="0" cy="21552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866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7FC5CDF-15F9-4054-9F50-C9080AAD3281}" type="slidenum">
              <a:rPr lang="en-US" smtClean="0"/>
              <a:pPr/>
              <a:t>31</a:t>
            </a:fld>
            <a:endParaRPr lang="en-US" dirty="0"/>
          </a:p>
        </p:txBody>
      </p:sp>
      <p:sp>
        <p:nvSpPr>
          <p:cNvPr id="4" name="Title 1"/>
          <p:cNvSpPr txBox="1">
            <a:spLocks/>
          </p:cNvSpPr>
          <p:nvPr/>
        </p:nvSpPr>
        <p:spPr>
          <a:xfrm>
            <a:off x="276105" y="258515"/>
            <a:ext cx="7373696" cy="812800"/>
          </a:xfrm>
          <a:prstGeom prst="rect">
            <a:avLst/>
          </a:prstGeom>
        </p:spPr>
        <p:txBody>
          <a:bodyPr/>
          <a:lst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a:lstStyle>
          <a:p>
            <a:r>
              <a:rPr lang="en-US" sz="4000" b="1" dirty="0"/>
              <a:t>Access to income-tax-free loans</a:t>
            </a:r>
          </a:p>
          <a:p>
            <a:r>
              <a:rPr lang="en-US" dirty="0"/>
              <a:t>Offering fixed and indexed loans</a:t>
            </a:r>
            <a:br>
              <a:rPr lang="en-US" dirty="0"/>
            </a:br>
            <a:endParaRPr lang="en-US"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1920"/>
          <a:stretch/>
        </p:blipFill>
        <p:spPr>
          <a:xfrm>
            <a:off x="8617191" y="0"/>
            <a:ext cx="3571634" cy="6858000"/>
          </a:xfrm>
          <a:prstGeom prst="rect">
            <a:avLst/>
          </a:prstGeom>
        </p:spPr>
      </p:pic>
      <p:sp>
        <p:nvSpPr>
          <p:cNvPr id="13" name="Chevron 12"/>
          <p:cNvSpPr/>
          <p:nvPr/>
        </p:nvSpPr>
        <p:spPr>
          <a:xfrm>
            <a:off x="409702" y="1576036"/>
            <a:ext cx="266801" cy="403249"/>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4" name="TextBox 13"/>
          <p:cNvSpPr txBox="1"/>
          <p:nvPr/>
        </p:nvSpPr>
        <p:spPr>
          <a:xfrm>
            <a:off x="745802" y="1643183"/>
            <a:ext cx="7422462" cy="914400"/>
          </a:xfrm>
          <a:prstGeom prst="rect">
            <a:avLst/>
          </a:prstGeom>
          <a:noFill/>
        </p:spPr>
        <p:txBody>
          <a:bodyPr wrap="square" rtlCol="0">
            <a:noAutofit/>
          </a:bodyPr>
          <a:lstStyle/>
          <a:p>
            <a:pPr>
              <a:lnSpc>
                <a:spcPct val="90000"/>
              </a:lnSpc>
            </a:pPr>
            <a:r>
              <a:rPr lang="en-US" sz="2200" dirty="0">
                <a:solidFill>
                  <a:schemeClr val="tx1"/>
                </a:solidFill>
              </a:rPr>
              <a:t>Flexibility to switch between loan types each policy anniversary</a:t>
            </a:r>
          </a:p>
        </p:txBody>
      </p:sp>
      <p:sp>
        <p:nvSpPr>
          <p:cNvPr id="15" name="Chevron 14"/>
          <p:cNvSpPr/>
          <p:nvPr/>
        </p:nvSpPr>
        <p:spPr>
          <a:xfrm>
            <a:off x="380042" y="2460216"/>
            <a:ext cx="266801" cy="403249"/>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6" name="TextBox 15"/>
          <p:cNvSpPr txBox="1"/>
          <p:nvPr/>
        </p:nvSpPr>
        <p:spPr>
          <a:xfrm>
            <a:off x="745802" y="2345002"/>
            <a:ext cx="7422462" cy="914400"/>
          </a:xfrm>
          <a:prstGeom prst="rect">
            <a:avLst/>
          </a:prstGeom>
          <a:noFill/>
        </p:spPr>
        <p:txBody>
          <a:bodyPr wrap="square" rtlCol="0">
            <a:noAutofit/>
          </a:bodyPr>
          <a:lstStyle/>
          <a:p>
            <a:pPr>
              <a:lnSpc>
                <a:spcPct val="90000"/>
              </a:lnSpc>
            </a:pPr>
            <a:r>
              <a:rPr lang="en-US" sz="2200" dirty="0">
                <a:solidFill>
                  <a:schemeClr val="tx1"/>
                </a:solidFill>
              </a:rPr>
              <a:t>The ability to blend loan types (e.g., 50% indexed loans and 50% fixed loans)</a:t>
            </a:r>
          </a:p>
        </p:txBody>
      </p:sp>
      <p:sp>
        <p:nvSpPr>
          <p:cNvPr id="17" name="Chevron 16"/>
          <p:cNvSpPr/>
          <p:nvPr/>
        </p:nvSpPr>
        <p:spPr>
          <a:xfrm>
            <a:off x="369935" y="3444272"/>
            <a:ext cx="266801" cy="403249"/>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8" name="TextBox 17"/>
          <p:cNvSpPr txBox="1"/>
          <p:nvPr/>
        </p:nvSpPr>
        <p:spPr>
          <a:xfrm>
            <a:off x="735695" y="3329058"/>
            <a:ext cx="7422462" cy="914400"/>
          </a:xfrm>
          <a:prstGeom prst="rect">
            <a:avLst/>
          </a:prstGeom>
          <a:noFill/>
        </p:spPr>
        <p:txBody>
          <a:bodyPr wrap="square" rtlCol="0">
            <a:noAutofit/>
          </a:bodyPr>
          <a:lstStyle/>
          <a:p>
            <a:pPr>
              <a:lnSpc>
                <a:spcPct val="90000"/>
              </a:lnSpc>
            </a:pPr>
            <a:r>
              <a:rPr lang="en-US" sz="2200" dirty="0">
                <a:solidFill>
                  <a:schemeClr val="tx1"/>
                </a:solidFill>
              </a:rPr>
              <a:t>Opportunities for diversification with different allocations for loaned and </a:t>
            </a:r>
            <a:r>
              <a:rPr lang="en-US" sz="2200" dirty="0" err="1">
                <a:solidFill>
                  <a:schemeClr val="tx1"/>
                </a:solidFill>
              </a:rPr>
              <a:t>unloaned</a:t>
            </a:r>
            <a:r>
              <a:rPr lang="en-US" sz="2200" dirty="0">
                <a:solidFill>
                  <a:schemeClr val="tx1"/>
                </a:solidFill>
              </a:rPr>
              <a:t> values</a:t>
            </a:r>
          </a:p>
        </p:txBody>
      </p:sp>
      <p:sp>
        <p:nvSpPr>
          <p:cNvPr id="19" name="Chevron 18"/>
          <p:cNvSpPr/>
          <p:nvPr/>
        </p:nvSpPr>
        <p:spPr>
          <a:xfrm>
            <a:off x="380042" y="4328506"/>
            <a:ext cx="266801" cy="403249"/>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0" name="TextBox 19"/>
          <p:cNvSpPr txBox="1"/>
          <p:nvPr/>
        </p:nvSpPr>
        <p:spPr>
          <a:xfrm>
            <a:off x="714286" y="4374431"/>
            <a:ext cx="7422462" cy="914400"/>
          </a:xfrm>
          <a:prstGeom prst="rect">
            <a:avLst/>
          </a:prstGeom>
          <a:noFill/>
        </p:spPr>
        <p:txBody>
          <a:bodyPr wrap="square" rtlCol="0">
            <a:noAutofit/>
          </a:bodyPr>
          <a:lstStyle/>
          <a:p>
            <a:pPr>
              <a:lnSpc>
                <a:spcPct val="90000"/>
              </a:lnSpc>
            </a:pPr>
            <a:r>
              <a:rPr lang="en-US" sz="2200" dirty="0">
                <a:solidFill>
                  <a:schemeClr val="tx1"/>
                </a:solidFill>
              </a:rPr>
              <a:t>Interest bonu</a:t>
            </a:r>
            <a:r>
              <a:rPr lang="en-US" sz="2200" dirty="0"/>
              <a:t>s is applied to loaned and </a:t>
            </a:r>
            <a:r>
              <a:rPr lang="en-US" sz="2200" dirty="0" err="1"/>
              <a:t>unloaned</a:t>
            </a:r>
            <a:r>
              <a:rPr lang="en-US" sz="2200" dirty="0"/>
              <a:t> values</a:t>
            </a:r>
            <a:endParaRPr lang="en-US" sz="2200" dirty="0">
              <a:solidFill>
                <a:schemeClr val="tx1"/>
              </a:solidFill>
            </a:endParaRPr>
          </a:p>
        </p:txBody>
      </p:sp>
      <p:sp>
        <p:nvSpPr>
          <p:cNvPr id="21" name="Chevron 20"/>
          <p:cNvSpPr/>
          <p:nvPr/>
        </p:nvSpPr>
        <p:spPr>
          <a:xfrm>
            <a:off x="369935" y="5168939"/>
            <a:ext cx="266801" cy="403249"/>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2" name="TextBox 21"/>
          <p:cNvSpPr txBox="1"/>
          <p:nvPr/>
        </p:nvSpPr>
        <p:spPr>
          <a:xfrm>
            <a:off x="735695" y="5205211"/>
            <a:ext cx="7422462" cy="914400"/>
          </a:xfrm>
          <a:prstGeom prst="rect">
            <a:avLst/>
          </a:prstGeom>
          <a:noFill/>
        </p:spPr>
        <p:txBody>
          <a:bodyPr wrap="square" rtlCol="0">
            <a:noAutofit/>
          </a:bodyPr>
          <a:lstStyle/>
          <a:p>
            <a:pPr>
              <a:lnSpc>
                <a:spcPct val="90000"/>
              </a:lnSpc>
            </a:pPr>
            <a:r>
              <a:rPr lang="en-US" sz="2200" dirty="0">
                <a:solidFill>
                  <a:schemeClr val="tx1"/>
                </a:solidFill>
              </a:rPr>
              <a:t>Guaranteed 5% annual indexed loan rate</a:t>
            </a:r>
            <a:r>
              <a:rPr lang="en-US" sz="2200" baseline="30000" dirty="0">
                <a:solidFill>
                  <a:schemeClr val="tx1"/>
                </a:solidFill>
              </a:rPr>
              <a:t>2</a:t>
            </a:r>
          </a:p>
        </p:txBody>
      </p:sp>
      <p:sp>
        <p:nvSpPr>
          <p:cNvPr id="23" name="Rectangle 22"/>
          <p:cNvSpPr/>
          <p:nvPr/>
        </p:nvSpPr>
        <p:spPr>
          <a:xfrm>
            <a:off x="103284" y="5715811"/>
            <a:ext cx="8513907" cy="1169551"/>
          </a:xfrm>
          <a:prstGeom prst="rect">
            <a:avLst/>
          </a:prstGeom>
          <a:solidFill>
            <a:schemeClr val="bg2"/>
          </a:solidFill>
        </p:spPr>
        <p:txBody>
          <a:bodyPr wrap="square">
            <a:spAutoFit/>
          </a:bodyPr>
          <a:lstStyle/>
          <a:p>
            <a:r>
              <a:rPr lang="en-US" sz="1000" baseline="30000" dirty="0"/>
              <a:t>1</a:t>
            </a:r>
            <a:r>
              <a:rPr lang="en-US" sz="1000" dirty="0"/>
              <a:t>Policy loans and withdrawals will reduce the available cash value and death benefit and may cause the policy to lapse, or affect guarantees against lapse. Withdrawals in excess of premiums paid will be subject to ordinary income tax.  Additional premium payments may be required to keep the policy in force. In the event of a lapse, outstanding policy loans in excess of unrecovered cost basis will be subject to ordinary income tax. If a policy is a modified endowment contract (MEC), policy loans and withdrawals will be taxable as ordinary income to the extent there are earnings in the policy. If any of these features are exercised prior to age 59½ on a MEC, a 10% federal additional tax may be imposed.  Tax laws are subject to change and you should consult a tax professional. </a:t>
            </a:r>
            <a:r>
              <a:rPr lang="en-US" sz="1000" baseline="30000" dirty="0"/>
              <a:t>2</a:t>
            </a:r>
            <a:r>
              <a:rPr lang="en-US" sz="1000" dirty="0"/>
              <a:t> The loan rate is locked in at issue and guaranteed for the life of the policy.</a:t>
            </a:r>
          </a:p>
          <a:p>
            <a:endParaRPr lang="en-US" sz="1000" dirty="0"/>
          </a:p>
        </p:txBody>
      </p:sp>
    </p:spTree>
    <p:custDataLst>
      <p:tags r:id="rId1"/>
    </p:custDataLst>
    <p:extLst>
      <p:ext uri="{BB962C8B-B14F-4D97-AF65-F5344CB8AC3E}">
        <p14:creationId xmlns:p14="http://schemas.microsoft.com/office/powerpoint/2010/main" val="19736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32</a:t>
            </a:fld>
            <a:endParaRPr lang="en-US" dirty="0"/>
          </a:p>
        </p:txBody>
      </p:sp>
      <p:sp>
        <p:nvSpPr>
          <p:cNvPr id="10" name="Title 1"/>
          <p:cNvSpPr txBox="1">
            <a:spLocks/>
          </p:cNvSpPr>
          <p:nvPr/>
        </p:nvSpPr>
        <p:spPr>
          <a:xfrm>
            <a:off x="278644" y="302190"/>
            <a:ext cx="10956607" cy="992174"/>
          </a:xfrm>
          <a:prstGeom prst="rect">
            <a:avLst/>
          </a:prstGeom>
        </p:spPr>
        <p:txBody>
          <a:bodyPr/>
          <a:lstStyle>
            <a:lvl1pPr algn="l" defTabSz="1088167" rtl="0" eaLnBrk="1" latinLnBrk="0" hangingPunct="1">
              <a:lnSpc>
                <a:spcPct val="90000"/>
              </a:lnSpc>
              <a:spcBef>
                <a:spcPct val="0"/>
              </a:spcBef>
              <a:buNone/>
              <a:defRPr kumimoji="0" lang="en-US" sz="2400" b="0" i="0" u="none" strike="noStrike" kern="0" cap="none" spc="0" normalizeH="0" baseline="0" noProof="0" smtClean="0">
                <a:ln>
                  <a:noFill/>
                </a:ln>
                <a:solidFill>
                  <a:schemeClr val="tx1"/>
                </a:solidFill>
                <a:effectLst/>
                <a:uLnTx/>
                <a:uFillTx/>
                <a:latin typeface="Calibri" panose="020F0502020204030204" pitchFamily="34" charset="0"/>
                <a:ea typeface="+mj-ea"/>
                <a:cs typeface="Calibri" panose="020B0604020202020204" pitchFamily="34" charset="0"/>
              </a:defRPr>
            </a:lvl1pPr>
          </a:lstStyle>
          <a:p>
            <a:r>
              <a:rPr lang="en-US" sz="4000" b="1" dirty="0"/>
              <a:t>Living advantages and product riders</a:t>
            </a:r>
            <a:br>
              <a:rPr lang="en-US" dirty="0"/>
            </a:br>
            <a:r>
              <a:rPr lang="en-US" sz="2800" dirty="0"/>
              <a:t>Accelerate and access a portion of the death benefit</a:t>
            </a:r>
          </a:p>
        </p:txBody>
      </p:sp>
      <p:sp>
        <p:nvSpPr>
          <p:cNvPr id="17" name="Rectangle 16"/>
          <p:cNvSpPr/>
          <p:nvPr/>
        </p:nvSpPr>
        <p:spPr>
          <a:xfrm>
            <a:off x="380042" y="1470362"/>
            <a:ext cx="3200400" cy="1079078"/>
          </a:xfrm>
          <a:prstGeom prst="rect">
            <a:avLst/>
          </a:prstGeom>
          <a:solidFill>
            <a:srgbClr val="0081C6"/>
          </a:solidFill>
          <a:ln>
            <a:solidFill>
              <a:srgbClr val="008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rPr>
              <a:t>Chronic Illness Accelerated Death Benefit Rider</a:t>
            </a:r>
            <a:r>
              <a:rPr lang="en-US" sz="2000" baseline="30000" dirty="0">
                <a:solidFill>
                  <a:schemeClr val="bg2"/>
                </a:solidFill>
              </a:rPr>
              <a:t>1,2,3</a:t>
            </a:r>
          </a:p>
        </p:txBody>
      </p:sp>
      <p:sp>
        <p:nvSpPr>
          <p:cNvPr id="18" name="Rectangle 17"/>
          <p:cNvSpPr/>
          <p:nvPr/>
        </p:nvSpPr>
        <p:spPr>
          <a:xfrm>
            <a:off x="4681407" y="1446623"/>
            <a:ext cx="3200400" cy="1067589"/>
          </a:xfrm>
          <a:prstGeom prst="rect">
            <a:avLst/>
          </a:prstGeom>
          <a:solidFill>
            <a:schemeClr val="accent3"/>
          </a:solidFill>
          <a:ln>
            <a:solidFill>
              <a:srgbClr val="85A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bg2"/>
              </a:solidFill>
            </a:endParaRPr>
          </a:p>
          <a:p>
            <a:pPr algn="ctr"/>
            <a:r>
              <a:rPr lang="en-US" sz="2000" b="1" dirty="0">
                <a:solidFill>
                  <a:schemeClr val="bg2"/>
                </a:solidFill>
              </a:rPr>
              <a:t>Premium Deposit Fund Rider</a:t>
            </a:r>
          </a:p>
          <a:p>
            <a:pPr algn="ctr"/>
            <a:endParaRPr lang="en-US" sz="2000" b="1" baseline="30000" dirty="0">
              <a:solidFill>
                <a:schemeClr val="bg2"/>
              </a:solidFill>
            </a:endParaRPr>
          </a:p>
        </p:txBody>
      </p:sp>
      <p:sp>
        <p:nvSpPr>
          <p:cNvPr id="19" name="Rectangle 18"/>
          <p:cNvSpPr/>
          <p:nvPr/>
        </p:nvSpPr>
        <p:spPr>
          <a:xfrm>
            <a:off x="380042" y="2625639"/>
            <a:ext cx="3200400" cy="2438400"/>
          </a:xfrm>
          <a:prstGeom prst="rect">
            <a:avLst/>
          </a:prstGeom>
          <a:solidFill>
            <a:srgbClr val="0081C6"/>
          </a:solidFill>
          <a:ln>
            <a:solidFill>
              <a:srgbClr val="008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Accelerates the death benefit if the insured becomes chronically ill or cognitively impaired (under specific criteria)</a:t>
            </a:r>
          </a:p>
        </p:txBody>
      </p:sp>
      <p:sp>
        <p:nvSpPr>
          <p:cNvPr id="20" name="Rectangle 19"/>
          <p:cNvSpPr/>
          <p:nvPr/>
        </p:nvSpPr>
        <p:spPr>
          <a:xfrm>
            <a:off x="4681407" y="2609711"/>
            <a:ext cx="3200400" cy="2438400"/>
          </a:xfrm>
          <a:prstGeom prst="rect">
            <a:avLst/>
          </a:prstGeom>
          <a:solidFill>
            <a:schemeClr val="accent3"/>
          </a:solidFill>
          <a:ln>
            <a:solidFill>
              <a:srgbClr val="85A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rPr>
              <a:t>Combines all the advantages of life insurance with the simplicity of a single lump-sum payment.</a:t>
            </a:r>
            <a:r>
              <a:rPr lang="en-US" sz="2000" baseline="30000" dirty="0">
                <a:solidFill>
                  <a:schemeClr val="bg2"/>
                </a:solidFill>
              </a:rPr>
              <a:t> 4,5</a:t>
            </a:r>
            <a:endParaRPr lang="en-US" sz="2000" dirty="0">
              <a:solidFill>
                <a:schemeClr val="bg2"/>
              </a:solidFill>
            </a:endParaRPr>
          </a:p>
        </p:txBody>
      </p:sp>
      <p:sp>
        <p:nvSpPr>
          <p:cNvPr id="21" name="TextBox 20"/>
          <p:cNvSpPr txBox="1">
            <a:spLocks/>
          </p:cNvSpPr>
          <p:nvPr/>
        </p:nvSpPr>
        <p:spPr>
          <a:xfrm>
            <a:off x="380042" y="5183667"/>
            <a:ext cx="11666645" cy="1148501"/>
          </a:xfrm>
          <a:prstGeom prst="rect">
            <a:avLst/>
          </a:prstGeom>
          <a:noFill/>
        </p:spPr>
        <p:txBody>
          <a:bodyPr wrap="square" rtlCol="0">
            <a:noAutofit/>
          </a:bodyPr>
          <a:lstStyle/>
          <a:p>
            <a:pPr>
              <a:lnSpc>
                <a:spcPct val="90000"/>
              </a:lnSpc>
            </a:pPr>
            <a:r>
              <a:rPr lang="en-US" sz="1000" baseline="30000" dirty="0">
                <a:solidFill>
                  <a:schemeClr val="bg2">
                    <a:lumMod val="50000"/>
                  </a:schemeClr>
                </a:solidFill>
              </a:rPr>
              <a:t>1 </a:t>
            </a:r>
            <a:r>
              <a:rPr lang="en-US" sz="1000" dirty="0">
                <a:solidFill>
                  <a:schemeClr val="bg2">
                    <a:lumMod val="50000"/>
                  </a:schemeClr>
                </a:solidFill>
              </a:rPr>
              <a:t>This rider may not be available in all states and the name may vary by state.</a:t>
            </a:r>
          </a:p>
          <a:p>
            <a:pPr>
              <a:lnSpc>
                <a:spcPct val="90000"/>
              </a:lnSpc>
            </a:pPr>
            <a:r>
              <a:rPr lang="en-US" sz="1000" baseline="30000" dirty="0">
                <a:solidFill>
                  <a:schemeClr val="bg2">
                    <a:lumMod val="50000"/>
                  </a:schemeClr>
                </a:solidFill>
              </a:rPr>
              <a:t>2</a:t>
            </a:r>
            <a:r>
              <a:rPr lang="en-US" sz="1000" dirty="0">
                <a:solidFill>
                  <a:schemeClr val="bg2">
                    <a:lumMod val="50000"/>
                  </a:schemeClr>
                </a:solidFill>
              </a:rPr>
              <a:t> The Chronic Illness Accelerated Death Benefit Rider is included with the policy, subject to age and underwriting requirements. There is a fee charged as a discount factor against every accelerated payment if the rider is exercised. The discount factor is based on age, premium class, current cash value of the policy, and current discount factor interest rate at that time. The maximum discount factor is determined by the life expectancy of the insured and the discount factor at the time of acceleration. Name may vary by state. </a:t>
            </a:r>
          </a:p>
          <a:p>
            <a:pPr>
              <a:lnSpc>
                <a:spcPct val="90000"/>
              </a:lnSpc>
            </a:pPr>
            <a:r>
              <a:rPr lang="en-US" sz="1000" baseline="30000" dirty="0">
                <a:solidFill>
                  <a:schemeClr val="bg2">
                    <a:lumMod val="50000"/>
                  </a:schemeClr>
                </a:solidFill>
              </a:rPr>
              <a:t>3 </a:t>
            </a:r>
            <a:r>
              <a:rPr lang="en-US" sz="1000" dirty="0">
                <a:solidFill>
                  <a:schemeClr val="bg2">
                    <a:lumMod val="50000"/>
                  </a:schemeClr>
                </a:solidFill>
              </a:rPr>
              <a:t>This rider is not available if the insured is under age 18.</a:t>
            </a:r>
          </a:p>
          <a:p>
            <a:pPr>
              <a:lnSpc>
                <a:spcPct val="90000"/>
              </a:lnSpc>
            </a:pPr>
            <a:r>
              <a:rPr lang="en-US" sz="1000" baseline="30000" dirty="0">
                <a:solidFill>
                  <a:schemeClr val="bg2">
                    <a:lumMod val="50000"/>
                  </a:schemeClr>
                </a:solidFill>
              </a:rPr>
              <a:t>4</a:t>
            </a:r>
            <a:r>
              <a:rPr lang="en-US" sz="1000" dirty="0">
                <a:solidFill>
                  <a:schemeClr val="bg2">
                    <a:lumMod val="50000"/>
                  </a:schemeClr>
                </a:solidFill>
              </a:rPr>
              <a:t>Additional premium payments may be required if the policy features, including monthly cost of insurance, expenses and the Premium Discount Rate, change the issue.</a:t>
            </a:r>
          </a:p>
          <a:p>
            <a:pPr>
              <a:lnSpc>
                <a:spcPct val="90000"/>
              </a:lnSpc>
            </a:pPr>
            <a:r>
              <a:rPr lang="en-US" sz="1000" baseline="30000" dirty="0">
                <a:solidFill>
                  <a:schemeClr val="bg2">
                    <a:lumMod val="50000"/>
                  </a:schemeClr>
                </a:solidFill>
              </a:rPr>
              <a:t>5</a:t>
            </a:r>
            <a:r>
              <a:rPr lang="en-US" sz="1000" dirty="0">
                <a:solidFill>
                  <a:schemeClr val="bg2">
                    <a:lumMod val="50000"/>
                  </a:schemeClr>
                </a:solidFill>
              </a:rPr>
              <a:t>Allianz will not allow a policy utilizing PDF Rider to be issued as a MEC. If the policy becomes a MEC for any reason when there is an active PDF account, the PDF account will terminate and any remaining balance will be returned to the owner.</a:t>
            </a:r>
          </a:p>
          <a:p>
            <a:pPr>
              <a:lnSpc>
                <a:spcPct val="90000"/>
              </a:lnSpc>
            </a:pPr>
            <a:endParaRPr lang="en-US" sz="1000" dirty="0">
              <a:solidFill>
                <a:schemeClr val="bg2">
                  <a:lumMod val="50000"/>
                </a:schemeClr>
              </a:solidFill>
            </a:endParaRPr>
          </a:p>
          <a:p>
            <a:pPr>
              <a:lnSpc>
                <a:spcPct val="90000"/>
              </a:lnSpc>
            </a:pPr>
            <a:endParaRPr lang="en-US" sz="1000" dirty="0">
              <a:solidFill>
                <a:schemeClr val="bg2">
                  <a:lumMod val="50000"/>
                </a:schemeClr>
              </a:solidFill>
            </a:endParaRPr>
          </a:p>
        </p:txBody>
      </p:sp>
      <p:sp>
        <p:nvSpPr>
          <p:cNvPr id="22" name="Rectangle 21"/>
          <p:cNvSpPr/>
          <p:nvPr/>
        </p:nvSpPr>
        <p:spPr>
          <a:xfrm>
            <a:off x="8713897" y="1434771"/>
            <a:ext cx="3200400" cy="10727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solidFill>
              </a:rPr>
              <a:t>Riders</a:t>
            </a:r>
          </a:p>
          <a:p>
            <a:pPr algn="ctr"/>
            <a:r>
              <a:rPr lang="en-US" sz="2000" b="1" dirty="0">
                <a:solidFill>
                  <a:schemeClr val="bg2"/>
                </a:solidFill>
              </a:rPr>
              <a:t>and benefits</a:t>
            </a:r>
            <a:r>
              <a:rPr lang="en-US" sz="2000" baseline="30000" dirty="0">
                <a:solidFill>
                  <a:schemeClr val="bg2"/>
                </a:solidFill>
              </a:rPr>
              <a:t>1</a:t>
            </a:r>
            <a:endParaRPr lang="en-US" sz="2000" b="1" baseline="30000" dirty="0">
              <a:solidFill>
                <a:schemeClr val="bg2"/>
              </a:solidFill>
            </a:endParaRPr>
          </a:p>
        </p:txBody>
      </p:sp>
      <p:sp>
        <p:nvSpPr>
          <p:cNvPr id="23" name="Rectangle 22"/>
          <p:cNvSpPr/>
          <p:nvPr/>
        </p:nvSpPr>
        <p:spPr>
          <a:xfrm>
            <a:off x="8713897" y="2583714"/>
            <a:ext cx="3200400" cy="2438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Wingdings" panose="05000000000000000000" pitchFamily="2" charset="2"/>
              <a:buChar char="§"/>
            </a:pPr>
            <a:endParaRPr lang="en-US" sz="1600" dirty="0">
              <a:solidFill>
                <a:schemeClr val="bg2"/>
              </a:solidFill>
            </a:endParaRPr>
          </a:p>
        </p:txBody>
      </p:sp>
      <p:sp>
        <p:nvSpPr>
          <p:cNvPr id="24" name="Rectangle 23"/>
          <p:cNvSpPr/>
          <p:nvPr/>
        </p:nvSpPr>
        <p:spPr>
          <a:xfrm>
            <a:off x="8767270" y="4459706"/>
            <a:ext cx="3147027" cy="535531"/>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Waiver of Specified Premium Rider</a:t>
            </a:r>
          </a:p>
        </p:txBody>
      </p:sp>
      <p:sp>
        <p:nvSpPr>
          <p:cNvPr id="25" name="Rectangle 24"/>
          <p:cNvSpPr/>
          <p:nvPr/>
        </p:nvSpPr>
        <p:spPr>
          <a:xfrm>
            <a:off x="8730035" y="2984883"/>
            <a:ext cx="2181771"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Child Term Rider</a:t>
            </a:r>
          </a:p>
        </p:txBody>
      </p:sp>
      <p:sp>
        <p:nvSpPr>
          <p:cNvPr id="26" name="Rectangle 25"/>
          <p:cNvSpPr/>
          <p:nvPr/>
        </p:nvSpPr>
        <p:spPr>
          <a:xfrm>
            <a:off x="8727252" y="3276052"/>
            <a:ext cx="2772228"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Enhanced Liquidity Rider</a:t>
            </a:r>
          </a:p>
        </p:txBody>
      </p:sp>
      <p:sp>
        <p:nvSpPr>
          <p:cNvPr id="27" name="Rectangle 26"/>
          <p:cNvSpPr/>
          <p:nvPr/>
        </p:nvSpPr>
        <p:spPr>
          <a:xfrm>
            <a:off x="8727039" y="3567221"/>
            <a:ext cx="2697727"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Loan Protection Rider</a:t>
            </a:r>
          </a:p>
        </p:txBody>
      </p:sp>
      <p:sp>
        <p:nvSpPr>
          <p:cNvPr id="28" name="Rectangle 27"/>
          <p:cNvSpPr/>
          <p:nvPr/>
        </p:nvSpPr>
        <p:spPr>
          <a:xfrm>
            <a:off x="8727252" y="2687514"/>
            <a:ext cx="2760159"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Terminal Illness Rider</a:t>
            </a:r>
          </a:p>
        </p:txBody>
      </p:sp>
      <p:sp>
        <p:nvSpPr>
          <p:cNvPr id="29" name="Rectangle 28"/>
          <p:cNvSpPr/>
          <p:nvPr/>
        </p:nvSpPr>
        <p:spPr>
          <a:xfrm>
            <a:off x="8735242" y="3817774"/>
            <a:ext cx="2790225"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Supplemental Term Rider</a:t>
            </a:r>
          </a:p>
        </p:txBody>
      </p:sp>
      <p:sp>
        <p:nvSpPr>
          <p:cNvPr id="30" name="Rectangle 29"/>
          <p:cNvSpPr/>
          <p:nvPr/>
        </p:nvSpPr>
        <p:spPr>
          <a:xfrm>
            <a:off x="8735242" y="4138740"/>
            <a:ext cx="3105434" cy="313932"/>
          </a:xfrm>
          <a:prstGeom prst="rect">
            <a:avLst/>
          </a:prstGeom>
        </p:spPr>
        <p:txBody>
          <a:bodyPr wrap="square">
            <a:spAutoFit/>
          </a:bodyPr>
          <a:lstStyle/>
          <a:p>
            <a:pPr marL="285750" indent="-285750">
              <a:lnSpc>
                <a:spcPct val="90000"/>
              </a:lnSpc>
              <a:buFont typeface="Wingdings" panose="05000000000000000000" pitchFamily="2" charset="2"/>
              <a:buChar char="§"/>
            </a:pPr>
            <a:r>
              <a:rPr lang="en-US" sz="1600" dirty="0">
                <a:solidFill>
                  <a:schemeClr val="bg2"/>
                </a:solidFill>
              </a:rPr>
              <a:t>Waiver of New Charges Benefit</a:t>
            </a:r>
          </a:p>
        </p:txBody>
      </p:sp>
    </p:spTree>
    <p:custDataLst>
      <p:tags r:id="rId1"/>
    </p:custDataLst>
    <p:extLst>
      <p:ext uri="{BB962C8B-B14F-4D97-AF65-F5344CB8AC3E}">
        <p14:creationId xmlns:p14="http://schemas.microsoft.com/office/powerpoint/2010/main" val="293322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0" y="135750"/>
            <a:ext cx="10424160" cy="951899"/>
          </a:xfrm>
          <a:noFill/>
        </p:spPr>
        <p:txBody>
          <a:bodyPr>
            <a:noAutofit/>
          </a:bodyPr>
          <a:lstStyle/>
          <a:p>
            <a:r>
              <a:rPr lang="en-US" sz="4000" dirty="0">
                <a:solidFill>
                  <a:schemeClr val="tx1"/>
                </a:solidFill>
              </a:rPr>
              <a:t>Accelerated Underwriting Program </a:t>
            </a:r>
          </a:p>
        </p:txBody>
      </p:sp>
      <p:sp>
        <p:nvSpPr>
          <p:cNvPr id="7" name="Slide Number Placeholder 2"/>
          <p:cNvSpPr>
            <a:spLocks noGrp="1"/>
          </p:cNvSpPr>
          <p:nvPr>
            <p:ph type="sldNum" sz="quarter" idx="4294967295"/>
          </p:nvPr>
        </p:nvSpPr>
        <p:spPr>
          <a:xfrm>
            <a:off x="380042" y="6325270"/>
            <a:ext cx="365760" cy="365125"/>
          </a:xfrm>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4B34F9A-ECB3-4FE1-B6FE-287F6FDE1A5B}"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
        <p:nvSpPr>
          <p:cNvPr id="8" name="Rectangle 7"/>
          <p:cNvSpPr/>
          <p:nvPr/>
        </p:nvSpPr>
        <p:spPr>
          <a:xfrm>
            <a:off x="0" y="1061163"/>
            <a:ext cx="12203634" cy="4729724"/>
          </a:xfrm>
          <a:prstGeom prst="rect">
            <a:avLst/>
          </a:prstGeom>
          <a:solidFill>
            <a:srgbClr val="0F8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1087841"/>
            <a:endParaRPr lang="en-US" sz="2299" dirty="0">
              <a:solidFill>
                <a:srgbClr val="FFFFFF"/>
              </a:solidFill>
              <a:latin typeface="Calibri"/>
            </a:endParaRPr>
          </a:p>
        </p:txBody>
      </p:sp>
      <p:cxnSp>
        <p:nvCxnSpPr>
          <p:cNvPr id="9" name="Straight Connector 8"/>
          <p:cNvCxnSpPr/>
          <p:nvPr/>
        </p:nvCxnSpPr>
        <p:spPr>
          <a:xfrm>
            <a:off x="3674919" y="1416003"/>
            <a:ext cx="5337" cy="4144456"/>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657" y="1416003"/>
            <a:ext cx="32545" cy="4144456"/>
          </a:xfrm>
          <a:prstGeom prst="line">
            <a:avLst/>
          </a:pr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713" y="1118717"/>
            <a:ext cx="3473696" cy="607118"/>
          </a:xfrm>
          <a:prstGeom prst="rect">
            <a:avLst/>
          </a:prstGeom>
          <a:noFill/>
        </p:spPr>
        <p:txBody>
          <a:bodyPr wrap="square" rtlCol="0">
            <a:noAutofit/>
          </a:bodyPr>
          <a:lstStyle/>
          <a:p>
            <a:pPr algn="ctr">
              <a:lnSpc>
                <a:spcPct val="120000"/>
              </a:lnSpc>
              <a:defRPr/>
            </a:pPr>
            <a:r>
              <a:rPr lang="en-US" altLang="en-US" sz="2400" b="1" dirty="0">
                <a:solidFill>
                  <a:schemeClr val="bg2"/>
                </a:solidFill>
              </a:rPr>
              <a:t>Criteria</a:t>
            </a:r>
          </a:p>
        </p:txBody>
      </p:sp>
      <p:sp>
        <p:nvSpPr>
          <p:cNvPr id="13" name="TextBox 12"/>
          <p:cNvSpPr txBox="1"/>
          <p:nvPr/>
        </p:nvSpPr>
        <p:spPr>
          <a:xfrm>
            <a:off x="3795645" y="1106169"/>
            <a:ext cx="4159032" cy="619666"/>
          </a:xfrm>
          <a:prstGeom prst="rect">
            <a:avLst/>
          </a:prstGeom>
          <a:noFill/>
        </p:spPr>
        <p:txBody>
          <a:bodyPr wrap="square" rtlCol="0">
            <a:noAutofit/>
          </a:bodyPr>
          <a:lstStyle/>
          <a:p>
            <a:pPr algn="ctr">
              <a:lnSpc>
                <a:spcPct val="120000"/>
              </a:lnSpc>
              <a:buClr>
                <a:srgbClr val="113388"/>
              </a:buClr>
              <a:defRPr/>
            </a:pPr>
            <a:r>
              <a:rPr lang="en-US" altLang="en-US" sz="2400" b="1" dirty="0">
                <a:solidFill>
                  <a:schemeClr val="bg2"/>
                </a:solidFill>
              </a:rPr>
              <a:t>Triage</a:t>
            </a:r>
          </a:p>
        </p:txBody>
      </p:sp>
      <p:sp>
        <p:nvSpPr>
          <p:cNvPr id="14" name="TextBox 13"/>
          <p:cNvSpPr txBox="1"/>
          <p:nvPr/>
        </p:nvSpPr>
        <p:spPr>
          <a:xfrm>
            <a:off x="8273450" y="1162389"/>
            <a:ext cx="3643751" cy="507227"/>
          </a:xfrm>
          <a:prstGeom prst="rect">
            <a:avLst/>
          </a:prstGeom>
          <a:noFill/>
        </p:spPr>
        <p:txBody>
          <a:bodyPr wrap="square" rtlCol="0">
            <a:noAutofit/>
          </a:bodyPr>
          <a:lstStyle/>
          <a:p>
            <a:pPr marL="0" lvl="2" indent="-11112" algn="ctr">
              <a:lnSpc>
                <a:spcPct val="120000"/>
              </a:lnSpc>
              <a:buClr>
                <a:srgbClr val="113388"/>
              </a:buClr>
              <a:defRPr/>
            </a:pPr>
            <a:r>
              <a:rPr lang="en-US" altLang="en-US" sz="2400" b="1" dirty="0">
                <a:solidFill>
                  <a:schemeClr val="bg2"/>
                </a:solidFill>
              </a:rPr>
              <a:t>Final Underwriting Offer</a:t>
            </a:r>
          </a:p>
        </p:txBody>
      </p:sp>
      <p:sp>
        <p:nvSpPr>
          <p:cNvPr id="15" name="TextBox 14"/>
          <p:cNvSpPr txBox="1"/>
          <p:nvPr/>
        </p:nvSpPr>
        <p:spPr>
          <a:xfrm>
            <a:off x="-235422" y="1690207"/>
            <a:ext cx="3776552" cy="4100680"/>
          </a:xfrm>
          <a:prstGeom prst="rect">
            <a:avLst/>
          </a:prstGeom>
          <a:noFill/>
        </p:spPr>
        <p:txBody>
          <a:bodyPr wrap="square" rtlCol="0">
            <a:noAutofit/>
          </a:bodyPr>
          <a:lstStyle/>
          <a:p>
            <a:pPr marL="776288" lvl="3" indent="-381000">
              <a:lnSpc>
                <a:spcPct val="120000"/>
              </a:lnSpc>
              <a:buFontTx/>
              <a:buChar char="•"/>
              <a:defRPr/>
            </a:pPr>
            <a:r>
              <a:rPr lang="en-US" altLang="en-US" sz="1900" dirty="0">
                <a:solidFill>
                  <a:schemeClr val="bg2"/>
                </a:solidFill>
              </a:rPr>
              <a:t>Product Availability: Allianz Life Pro+ Advantage using worksheet process</a:t>
            </a:r>
          </a:p>
          <a:p>
            <a:pPr marL="776288" lvl="3" indent="-381000">
              <a:lnSpc>
                <a:spcPct val="120000"/>
              </a:lnSpc>
              <a:buFontTx/>
              <a:buChar char="•"/>
              <a:defRPr/>
            </a:pPr>
            <a:r>
              <a:rPr lang="en-US" altLang="en-US" sz="1900" dirty="0">
                <a:solidFill>
                  <a:schemeClr val="bg2"/>
                </a:solidFill>
              </a:rPr>
              <a:t>Issue Ages:  25 - 60</a:t>
            </a:r>
          </a:p>
          <a:p>
            <a:pPr marL="776288" lvl="3" indent="-381000">
              <a:lnSpc>
                <a:spcPct val="120000"/>
              </a:lnSpc>
              <a:buFontTx/>
              <a:buChar char="•"/>
              <a:defRPr/>
            </a:pPr>
            <a:r>
              <a:rPr lang="en-US" altLang="en-US" sz="1900" dirty="0">
                <a:solidFill>
                  <a:schemeClr val="bg2"/>
                </a:solidFill>
              </a:rPr>
              <a:t>Death Benefit Amount:  $3,000,000 or less (includes existing coverage with Allianz)</a:t>
            </a:r>
          </a:p>
          <a:p>
            <a:pPr marL="776288" lvl="3" indent="-381000">
              <a:lnSpc>
                <a:spcPct val="120000"/>
              </a:lnSpc>
              <a:buFontTx/>
              <a:buChar char="•"/>
              <a:defRPr/>
            </a:pPr>
            <a:r>
              <a:rPr lang="en-US" altLang="en-US" sz="1900" dirty="0">
                <a:solidFill>
                  <a:schemeClr val="bg2"/>
                </a:solidFill>
              </a:rPr>
              <a:t>Risk Classes:  Preferred Nontobacco and Preferred Plus Nontobacco</a:t>
            </a:r>
          </a:p>
        </p:txBody>
      </p:sp>
      <p:sp>
        <p:nvSpPr>
          <p:cNvPr id="16" name="TextBox 15"/>
          <p:cNvSpPr txBox="1"/>
          <p:nvPr/>
        </p:nvSpPr>
        <p:spPr>
          <a:xfrm>
            <a:off x="3504245" y="1658167"/>
            <a:ext cx="4622684" cy="4045795"/>
          </a:xfrm>
          <a:prstGeom prst="rect">
            <a:avLst/>
          </a:prstGeom>
          <a:noFill/>
        </p:spPr>
        <p:txBody>
          <a:bodyPr wrap="square" rtlCol="0">
            <a:noAutofit/>
          </a:bodyPr>
          <a:lstStyle/>
          <a:p>
            <a:pPr marL="776288" lvl="3" indent="-381000">
              <a:lnSpc>
                <a:spcPct val="120000"/>
              </a:lnSpc>
              <a:buClr>
                <a:schemeClr val="bg2"/>
              </a:buClr>
              <a:buFontTx/>
              <a:buChar char="•"/>
              <a:defRPr/>
            </a:pPr>
            <a:r>
              <a:rPr lang="en-US" altLang="en-US" sz="1900" dirty="0">
                <a:solidFill>
                  <a:schemeClr val="bg2"/>
                </a:solidFill>
              </a:rPr>
              <a:t>MVR, MIB, Underwriting Consumer Report and Prescription Database Check </a:t>
            </a:r>
          </a:p>
          <a:p>
            <a:pPr marL="776288" lvl="3" indent="-381000">
              <a:lnSpc>
                <a:spcPct val="120000"/>
              </a:lnSpc>
              <a:buClr>
                <a:schemeClr val="bg2"/>
              </a:buClr>
              <a:buFontTx/>
              <a:buChar char="•"/>
              <a:defRPr/>
            </a:pPr>
            <a:r>
              <a:rPr lang="en-US" altLang="en-US" sz="1900" dirty="0">
                <a:solidFill>
                  <a:schemeClr val="bg2"/>
                </a:solidFill>
              </a:rPr>
              <a:t>Based on the triage results, the policy continue with Accelerated Underwriting or move to Full Underwriting</a:t>
            </a:r>
          </a:p>
          <a:p>
            <a:pPr marL="776288" lvl="3" indent="-381000">
              <a:lnSpc>
                <a:spcPct val="120000"/>
              </a:lnSpc>
              <a:buClr>
                <a:schemeClr val="bg2"/>
              </a:buClr>
              <a:buFontTx/>
              <a:buChar char="•"/>
              <a:defRPr/>
            </a:pPr>
            <a:r>
              <a:rPr lang="en-US" altLang="en-US" sz="1900" dirty="0">
                <a:solidFill>
                  <a:schemeClr val="bg2"/>
                </a:solidFill>
              </a:rPr>
              <a:t>Phone History interview is completed and imported into tool</a:t>
            </a:r>
          </a:p>
          <a:p>
            <a:pPr marL="776288" lvl="3" indent="-381000">
              <a:lnSpc>
                <a:spcPct val="120000"/>
              </a:lnSpc>
              <a:buClr>
                <a:schemeClr val="bg2"/>
              </a:buClr>
              <a:buFontTx/>
              <a:buChar char="•"/>
              <a:defRPr/>
            </a:pPr>
            <a:r>
              <a:rPr lang="en-US" altLang="en-US" sz="1900" dirty="0">
                <a:solidFill>
                  <a:schemeClr val="bg2"/>
                </a:solidFill>
              </a:rPr>
              <a:t>Accelerated Underwriting offer is provided</a:t>
            </a:r>
          </a:p>
        </p:txBody>
      </p:sp>
      <p:sp>
        <p:nvSpPr>
          <p:cNvPr id="17" name="TextBox 16"/>
          <p:cNvSpPr txBox="1"/>
          <p:nvPr/>
        </p:nvSpPr>
        <p:spPr>
          <a:xfrm>
            <a:off x="8006670" y="1666241"/>
            <a:ext cx="3574513" cy="4064316"/>
          </a:xfrm>
          <a:prstGeom prst="rect">
            <a:avLst/>
          </a:prstGeom>
          <a:noFill/>
        </p:spPr>
        <p:txBody>
          <a:bodyPr wrap="square" rtlCol="0">
            <a:noAutofit/>
          </a:bodyPr>
          <a:lstStyle/>
          <a:p>
            <a:pPr marL="776288" lvl="3" indent="-381000">
              <a:lnSpc>
                <a:spcPct val="120000"/>
              </a:lnSpc>
              <a:buClr>
                <a:schemeClr val="bg2"/>
              </a:buClr>
              <a:buFontTx/>
              <a:buChar char="•"/>
              <a:defRPr/>
            </a:pPr>
            <a:r>
              <a:rPr lang="en-US" altLang="en-US" sz="1900" dirty="0">
                <a:solidFill>
                  <a:schemeClr val="bg2"/>
                </a:solidFill>
              </a:rPr>
              <a:t>Underwriter reviews policy financially and any underwritten riders</a:t>
            </a:r>
          </a:p>
          <a:p>
            <a:pPr marL="776288" lvl="3" indent="-381000">
              <a:lnSpc>
                <a:spcPct val="120000"/>
              </a:lnSpc>
              <a:buClr>
                <a:schemeClr val="bg2"/>
              </a:buClr>
              <a:buFontTx/>
              <a:buChar char="•"/>
              <a:defRPr/>
            </a:pPr>
            <a:r>
              <a:rPr lang="en-US" altLang="en-US" sz="1900" dirty="0">
                <a:solidFill>
                  <a:schemeClr val="bg2"/>
                </a:solidFill>
              </a:rPr>
              <a:t>Final Underwriting offer is extended</a:t>
            </a:r>
          </a:p>
        </p:txBody>
      </p:sp>
    </p:spTree>
    <p:custDataLst>
      <p:tags r:id="rId1"/>
    </p:custDataLst>
    <p:extLst>
      <p:ext uri="{BB962C8B-B14F-4D97-AF65-F5344CB8AC3E}">
        <p14:creationId xmlns:p14="http://schemas.microsoft.com/office/powerpoint/2010/main" val="3653219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solidFill>
            <a:srgbClr val="6A0A19"/>
          </a:solidFill>
        </p:spPr>
        <p:txBody>
          <a:bodyPr/>
          <a:lstStyle/>
          <a:p>
            <a:r>
              <a:rPr lang="en-US" dirty="0"/>
              <a:t>THANK YOU.</a:t>
            </a:r>
          </a:p>
        </p:txBody>
      </p:sp>
      <p:sp>
        <p:nvSpPr>
          <p:cNvPr id="3" name="Slide Number Placeholder 2"/>
          <p:cNvSpPr>
            <a:spLocks noGrp="1"/>
          </p:cNvSpPr>
          <p:nvPr>
            <p:ph type="sldNum" sz="quarter" idx="12"/>
          </p:nvPr>
        </p:nvSpPr>
        <p:spPr/>
        <p:txBody>
          <a:bodyPr/>
          <a:lstStyle/>
          <a:p>
            <a:fld id="{67FC5CDF-15F9-4054-9F50-C9080AAD3281}" type="slidenum">
              <a:rPr lang="en-US" smtClean="0"/>
              <a:pPr/>
              <a:t>34</a:t>
            </a:fld>
            <a:endParaRPr lang="en-US" dirty="0"/>
          </a:p>
        </p:txBody>
      </p:sp>
      <p:sp>
        <p:nvSpPr>
          <p:cNvPr id="4" name="Rectangle 3"/>
          <p:cNvSpPr/>
          <p:nvPr/>
        </p:nvSpPr>
        <p:spPr>
          <a:xfrm>
            <a:off x="7100654" y="5751676"/>
            <a:ext cx="4781381" cy="938719"/>
          </a:xfrm>
          <a:prstGeom prst="rect">
            <a:avLst/>
          </a:prstGeom>
        </p:spPr>
        <p:txBody>
          <a:bodyPr wrap="square">
            <a:spAutoFit/>
          </a:bodyPr>
          <a:lstStyle/>
          <a:p>
            <a:pPr algn="ctr"/>
            <a:r>
              <a:rPr lang="en-US" sz="1100" dirty="0">
                <a:solidFill>
                  <a:schemeClr val="bg2"/>
                </a:solidFill>
              </a:rPr>
              <a:t>Guarantees are backed by the financial strength and claims-paying ability of Allianz Life Insurance Company of North America. </a:t>
            </a:r>
            <a:br>
              <a:rPr lang="en-US" sz="1100" dirty="0">
                <a:solidFill>
                  <a:schemeClr val="bg2"/>
                </a:solidFill>
              </a:rPr>
            </a:br>
            <a:r>
              <a:rPr lang="en-US" sz="1100" dirty="0">
                <a:solidFill>
                  <a:schemeClr val="bg2"/>
                </a:solidFill>
              </a:rPr>
              <a:t>Products are issued by Allianz Life Insurance Company of North America. </a:t>
            </a:r>
          </a:p>
          <a:p>
            <a:pPr algn="ctr"/>
            <a:r>
              <a:rPr lang="en-US" sz="1100" dirty="0">
                <a:solidFill>
                  <a:schemeClr val="bg2"/>
                </a:solidFill>
              </a:rPr>
              <a:t>Product and feature availability may vary by state and broker/dealer. </a:t>
            </a:r>
          </a:p>
          <a:p>
            <a:pPr algn="ctr"/>
            <a:r>
              <a:rPr lang="en-US" sz="1100" dirty="0">
                <a:solidFill>
                  <a:schemeClr val="bg2"/>
                </a:solidFill>
              </a:rPr>
              <a:t>P64339</a:t>
            </a:r>
          </a:p>
        </p:txBody>
      </p:sp>
      <p:sp>
        <p:nvSpPr>
          <p:cNvPr id="20" name="TextBox 19"/>
          <p:cNvSpPr txBox="1"/>
          <p:nvPr/>
        </p:nvSpPr>
        <p:spPr>
          <a:xfrm>
            <a:off x="1388408" y="2852930"/>
            <a:ext cx="5299844" cy="1144984"/>
          </a:xfrm>
          <a:prstGeom prst="rect">
            <a:avLst/>
          </a:prstGeom>
          <a:noFill/>
        </p:spPr>
        <p:txBody>
          <a:bodyPr wrap="square" rtlCol="0">
            <a:noAutofit/>
          </a:bodyPr>
          <a:lstStyle/>
          <a:p>
            <a:pPr>
              <a:lnSpc>
                <a:spcPct val="90000"/>
              </a:lnSpc>
            </a:pPr>
            <a:r>
              <a:rPr lang="en-US" sz="2800" b="1" dirty="0">
                <a:solidFill>
                  <a:schemeClr val="tx1"/>
                </a:solidFill>
              </a:rPr>
              <a:t>www.allianzlife.com/lifesalestools</a:t>
            </a:r>
            <a:endParaRPr lang="en-US" sz="2800" dirty="0">
              <a:solidFill>
                <a:schemeClr val="tx1"/>
              </a:solidFill>
            </a:endParaRPr>
          </a:p>
          <a:p>
            <a:pPr>
              <a:lnSpc>
                <a:spcPct val="90000"/>
              </a:lnSpc>
            </a:pPr>
            <a:r>
              <a:rPr lang="en-US" sz="2400" dirty="0"/>
              <a:t>Sales, marketing and business tools</a:t>
            </a:r>
            <a:endParaRPr lang="en-US" sz="2400" dirty="0">
              <a:solidFill>
                <a:schemeClr val="tx1"/>
              </a:solidFill>
            </a:endParaRPr>
          </a:p>
        </p:txBody>
      </p:sp>
    </p:spTree>
    <p:custDataLst>
      <p:tags r:id="rId1"/>
    </p:custDataLst>
    <p:extLst>
      <p:ext uri="{BB962C8B-B14F-4D97-AF65-F5344CB8AC3E}">
        <p14:creationId xmlns:p14="http://schemas.microsoft.com/office/powerpoint/2010/main" val="107017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35</a:t>
            </a:fld>
            <a:endParaRPr lang="en-US" dirty="0"/>
          </a:p>
        </p:txBody>
      </p:sp>
      <p:sp>
        <p:nvSpPr>
          <p:cNvPr id="5" name="Disclosure 1"/>
          <p:cNvSpPr txBox="1">
            <a:spLocks/>
          </p:cNvSpPr>
          <p:nvPr/>
        </p:nvSpPr>
        <p:spPr>
          <a:xfrm>
            <a:off x="333712" y="1298575"/>
            <a:ext cx="11438313" cy="5026025"/>
          </a:xfrm>
          <a:prstGeom prst="rect">
            <a:avLst/>
          </a:prstGeom>
        </p:spPr>
        <p:txBody>
          <a:bodyPr/>
          <a:lstStyle>
            <a:lvl1pPr marL="0" indent="0" algn="l" defTabSz="1088167" rtl="0" eaLnBrk="1" latinLnBrk="0" hangingPunct="1">
              <a:lnSpc>
                <a:spcPct val="100000"/>
              </a:lnSpc>
              <a:spcBef>
                <a:spcPts val="600"/>
              </a:spcBef>
              <a:spcAft>
                <a:spcPts val="0"/>
              </a:spcAft>
              <a:buClr>
                <a:schemeClr val="tx1"/>
              </a:buClr>
              <a:buSzPct val="100000"/>
              <a:buFont typeface="Calibri" panose="020B0604020202020204" pitchFamily="34" charset="0"/>
              <a:buNone/>
              <a:defRPr sz="2400" b="0" kern="1200">
                <a:solidFill>
                  <a:schemeClr val="tx1"/>
                </a:solidFill>
                <a:latin typeface="Calibri" panose="020F0502020204030204" pitchFamily="34" charset="0"/>
                <a:ea typeface="+mn-ea"/>
                <a:cs typeface="+mn-cs"/>
              </a:defRPr>
            </a:lvl1pPr>
            <a:lvl2pPr marL="225425" indent="-225425" algn="l" defTabSz="1088167" rtl="0" eaLnBrk="1" latinLnBrk="0" hangingPunct="1">
              <a:lnSpc>
                <a:spcPct val="100000"/>
              </a:lnSpc>
              <a:spcBef>
                <a:spcPts val="600"/>
              </a:spcBef>
              <a:spcAft>
                <a:spcPts val="0"/>
              </a:spcAft>
              <a:buFont typeface="Calibri" panose="020B0604020202020204" pitchFamily="34" charset="0"/>
              <a:buChar char="•"/>
              <a:tabLst>
                <a:tab pos="225425" algn="l"/>
                <a:tab pos="463550" algn="l"/>
                <a:tab pos="688975" algn="l"/>
                <a:tab pos="914400" algn="l"/>
              </a:tabLst>
              <a:defRPr sz="2400" kern="1200">
                <a:solidFill>
                  <a:schemeClr val="tx1"/>
                </a:solidFill>
                <a:latin typeface="Calibri" panose="020F0502020204030204" pitchFamily="34" charset="0"/>
                <a:ea typeface="+mn-ea"/>
                <a:cs typeface="+mn-cs"/>
              </a:defRPr>
            </a:lvl2pPr>
            <a:lvl3pPr marL="457200" indent="-228600" algn="l" defTabSz="1088167" rtl="0" eaLnBrk="1" latinLnBrk="0" hangingPunct="1">
              <a:lnSpc>
                <a:spcPct val="100000"/>
              </a:lnSpc>
              <a:spcBef>
                <a:spcPts val="600"/>
              </a:spcBef>
              <a:spcAft>
                <a:spcPts val="0"/>
              </a:spcAft>
              <a:buFont typeface="Calibri" panose="020F0502020204030204" pitchFamily="34" charset="0"/>
              <a:buChar char="‐"/>
              <a:tabLst>
                <a:tab pos="225425" algn="l"/>
              </a:tabLst>
              <a:defRPr sz="2000" kern="1200">
                <a:solidFill>
                  <a:schemeClr val="tx1"/>
                </a:solidFill>
                <a:latin typeface="Calibri" panose="020F0502020204030204" pitchFamily="34" charset="0"/>
                <a:ea typeface="+mn-ea"/>
                <a:cs typeface="+mn-cs"/>
              </a:defRPr>
            </a:lvl3pPr>
            <a:lvl4pPr marL="688975" indent="-225425" algn="l" defTabSz="1088167" rtl="0" eaLnBrk="1" latinLnBrk="0" hangingPunct="1">
              <a:lnSpc>
                <a:spcPct val="100000"/>
              </a:lnSpc>
              <a:spcBef>
                <a:spcPts val="600"/>
              </a:spcBef>
              <a:spcAft>
                <a:spcPts val="0"/>
              </a:spcAft>
              <a:buFont typeface="Calibri" panose="020B0604020202020204" pitchFamily="34" charset="0"/>
              <a:buChar char="•"/>
              <a:defRPr sz="1800" kern="1200">
                <a:solidFill>
                  <a:schemeClr val="tx1"/>
                </a:solidFill>
                <a:latin typeface="Calibri" panose="020F0502020204030204" pitchFamily="34" charset="0"/>
                <a:ea typeface="+mn-ea"/>
                <a:cs typeface="+mn-cs"/>
              </a:defRPr>
            </a:lvl4pPr>
            <a:lvl5pPr marL="914400" indent="-225425" algn="l" defTabSz="1088167" rtl="0" eaLnBrk="1" latinLnBrk="0" hangingPunct="1">
              <a:lnSpc>
                <a:spcPct val="100000"/>
              </a:lnSpc>
              <a:spcBef>
                <a:spcPts val="600"/>
              </a:spcBef>
              <a:spcAft>
                <a:spcPts val="0"/>
              </a:spcAft>
              <a:buFont typeface="Calibri" pitchFamily="34" charset="0"/>
              <a:buChar char="‐"/>
              <a:defRPr sz="1600" kern="1200" baseline="0">
                <a:solidFill>
                  <a:schemeClr val="tx1"/>
                </a:solidFill>
                <a:latin typeface="Calibri" panose="020F0502020204030204" pitchFamily="34" charset="0"/>
                <a:ea typeface="+mn-ea"/>
                <a:cs typeface="+mn-cs"/>
              </a:defRPr>
            </a:lvl5pPr>
            <a:lvl6pPr marL="1295976" indent="-139800"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6pPr>
            <a:lvl7pPr marL="149434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7pPr>
            <a:lvl8pPr marL="1702151" indent="-130353" algn="l" defTabSz="1088167" rtl="0" eaLnBrk="1" latinLnBrk="0" hangingPunct="1">
              <a:spcBef>
                <a:spcPts val="0"/>
              </a:spcBef>
              <a:buFont typeface="Calibri" pitchFamily="34" charset="0"/>
              <a:buChar char="-"/>
              <a:defRPr sz="1500" kern="1200">
                <a:solidFill>
                  <a:schemeClr val="tx1"/>
                </a:solidFill>
                <a:latin typeface="+mn-lt"/>
                <a:ea typeface="+mn-ea"/>
                <a:cs typeface="+mn-cs"/>
              </a:defRPr>
            </a:lvl8pPr>
            <a:lvl9pPr marL="1909960" indent="-139800" algn="l" defTabSz="1088167" rtl="0" eaLnBrk="1" latinLnBrk="0" hangingPunct="1">
              <a:spcBef>
                <a:spcPts val="0"/>
              </a:spcBef>
              <a:buFont typeface="Calibri" pitchFamily="34" charset="0"/>
              <a:buChar char="-"/>
              <a:tabLst/>
              <a:defRPr sz="1500" kern="1200">
                <a:solidFill>
                  <a:schemeClr val="tx1"/>
                </a:solidFill>
                <a:latin typeface="+mn-lt"/>
                <a:ea typeface="+mn-ea"/>
                <a:cs typeface="+mn-cs"/>
              </a:defRPr>
            </a:lvl9pPr>
          </a:lstStyle>
          <a:p>
            <a:r>
              <a:rPr lang="en-US" sz="1050" dirty="0">
                <a:solidFill>
                  <a:schemeClr val="bg2">
                    <a:lumMod val="50000"/>
                  </a:schemeClr>
                </a:solidFill>
              </a:rPr>
              <a:t>Guarantees are backed by the financial strength and claims-paying ability of Allianz Life Insurance Company of North America. </a:t>
            </a:r>
            <a:br>
              <a:rPr lang="en-US" sz="1050" dirty="0">
                <a:solidFill>
                  <a:schemeClr val="bg2">
                    <a:lumMod val="50000"/>
                  </a:schemeClr>
                </a:solidFill>
              </a:rPr>
            </a:br>
            <a:r>
              <a:rPr lang="en-US" sz="1050" dirty="0">
                <a:solidFill>
                  <a:schemeClr val="bg2">
                    <a:lumMod val="50000"/>
                  </a:schemeClr>
                </a:solidFill>
              </a:rPr>
              <a:t>Products are issued by Allianz Life Insurance Company of North America. </a:t>
            </a:r>
          </a:p>
          <a:p>
            <a:r>
              <a:rPr lang="en-US" sz="1050" dirty="0">
                <a:solidFill>
                  <a:schemeClr val="bg2">
                    <a:lumMod val="50000"/>
                  </a:schemeClr>
                </a:solidFill>
              </a:rPr>
              <a:t>Product and feature availability may vary by state and broker/dealer. </a:t>
            </a:r>
          </a:p>
          <a:p>
            <a:r>
              <a:rPr lang="en-US" sz="1050" dirty="0">
                <a:solidFill>
                  <a:schemeClr val="bg2">
                    <a:lumMod val="50000"/>
                  </a:schemeClr>
                </a:solidFill>
              </a:rPr>
              <a:t>P64339</a:t>
            </a:r>
          </a:p>
          <a:p>
            <a:endParaRPr lang="en-US" sz="1050" dirty="0">
              <a:solidFill>
                <a:schemeClr val="bg2">
                  <a:lumMod val="50000"/>
                </a:schemeClr>
              </a:solidFill>
            </a:endParaRPr>
          </a:p>
          <a:p>
            <a:r>
              <a:rPr lang="en-US" sz="1050" dirty="0">
                <a:solidFill>
                  <a:schemeClr val="bg2">
                    <a:lumMod val="50000"/>
                  </a:schemeClr>
                </a:solidFill>
              </a:rPr>
              <a:t>Policy loans and withdrawals will reduce the available cash value and death benefit and may cause the policy to lapse, or affect guarantees against lapse. Withdrawals in excess of premiums paid will be subject to ordinary income tax.  Additional premium payments may be required to keep the policy in force. In the event of a lapse, outstanding policy loans in excess of unrecovered cost basis will be subject to ordinary income tax. If a policy is a modified endowment contract (MEC), policy loans and withdrawals will be taxable as ordinary income to the extent there are earnings in the policy. If any of these features are exercised prior to age 59½ on a MEC, a 10% federal additional tax may be imposed.  Tax laws are subject to change and you should consult a tax professional.</a:t>
            </a:r>
          </a:p>
          <a:p>
            <a:r>
              <a:rPr lang="en-US" sz="1050" dirty="0">
                <a:solidFill>
                  <a:schemeClr val="bg2">
                    <a:lumMod val="50000"/>
                  </a:schemeClr>
                </a:solidFill>
              </a:rPr>
              <a:t>The indexes available within the policy are constructed to keep track of diverse segments of the U.S. or international markets, or specific market sectors. These indexes are benchmarks only. Indexes can have different constituents and weighting methodologies. Some indexes have multiple versions that can weight components or may track the impact of dividends differently. Although an index may affect your interest credited, you cannot buy, directly participate in, or receive dividend payments from any of them through the policy.</a:t>
            </a:r>
          </a:p>
          <a:p>
            <a:r>
              <a:rPr lang="en-US" sz="1050" dirty="0">
                <a:solidFill>
                  <a:schemeClr val="bg2">
                    <a:lumMod val="50000"/>
                  </a:schemeClr>
                </a:solidFill>
              </a:rPr>
              <a:t>No single index allocation option will be most effective in all market environments. Index allocation options may be subject to a cap and/or participation rate. </a:t>
            </a:r>
          </a:p>
          <a:p>
            <a:r>
              <a:rPr lang="en-US" sz="1050" dirty="0">
                <a:solidFill>
                  <a:schemeClr val="bg2">
                    <a:lumMod val="50000"/>
                  </a:schemeClr>
                </a:solidFill>
              </a:rPr>
              <a:t>The S&amp;P 500® Index is comprised of 500 stocks representing major U.S. industrial sectors.  The Dow Jones Industrial Average is a popular indicator of the stock market based on the average closing prices of 30 active U.S. stocks representative of the overall economy. </a:t>
            </a:r>
          </a:p>
          <a:p>
            <a:r>
              <a:rPr lang="en-US" sz="1050" dirty="0">
                <a:solidFill>
                  <a:schemeClr val="bg2">
                    <a:lumMod val="50000"/>
                  </a:schemeClr>
                </a:solidFill>
              </a:rPr>
              <a:t>S&amp;P® is a registered trademark of Standard &amp; Poor’s Financial Services LLC(“S&amp;P”) and Dow Jones® is a registered trademark of Dow Jones Trademark Holdings LLC (“Dow Jones”). These trademarks have been licensed for use by S&amp;P Dow Jones Indices LLC and its affiliates. S&amp;P® and S&amp;P 500® are trademarks of S&amp;P and Dow Jones®, Dow Jones Industrial Average℠, DJIA and The Dow are trademarks of Dow Jones. These trademarks have been sublicensed for certain purposes by Allianz Life Insurance Company of North America (“Allianz”). The S&amp;P 500 and Dow Jones Industrial Average (DJIA) are products of S&amp;P Dow Jones Indices LLC  and/or its affiliates and have been licensed for use by Allianz. Allianz products are not sponsored, endorsed, sold, or promoted by S&amp;P Dow Jones Indices LLC, Dow Jones, S&amp;P, or their respective affiliates and neither S&amp;P Dow Jones Indices LLC, Dow Jones, S&amp;P, or their respective affiliates make any representation regarding the advisability of investing in such product.</a:t>
            </a:r>
          </a:p>
          <a:p>
            <a:r>
              <a:rPr lang="en-US" sz="1050" dirty="0">
                <a:solidFill>
                  <a:schemeClr val="bg2">
                    <a:lumMod val="50000"/>
                  </a:schemeClr>
                </a:solidFill>
              </a:rPr>
              <a:t>The Russell 2000® Index is an equity index that measures the performance of the 2,000 smallest companies in the Russell 3000® Index, which is made up of 3,000 of the biggest U.S. stocks.  The Russell 2000® Index is constructed to provide a comprehensive and unbiased small-cap barometer and is completely reconstituted annually to ensure larger stocks do not affect the performance and characteristics of the true small-cap index.</a:t>
            </a:r>
          </a:p>
          <a:p>
            <a:endParaRPr lang="en-US" sz="1050" dirty="0">
              <a:solidFill>
                <a:schemeClr val="bg2">
                  <a:lumMod val="50000"/>
                </a:schemeClr>
              </a:solidFill>
            </a:endParaRPr>
          </a:p>
          <a:p>
            <a:endParaRPr lang="en-US" sz="1050" dirty="0">
              <a:solidFill>
                <a:schemeClr val="bg2">
                  <a:lumMod val="50000"/>
                </a:schemeClr>
              </a:solidFill>
            </a:endParaRPr>
          </a:p>
          <a:p>
            <a:endParaRPr lang="en-US" sz="1050" dirty="0">
              <a:solidFill>
                <a:schemeClr val="bg2">
                  <a:lumMod val="50000"/>
                </a:schemeClr>
              </a:solidFill>
            </a:endParaRPr>
          </a:p>
          <a:p>
            <a:endParaRPr lang="en-US" sz="1050" dirty="0">
              <a:solidFill>
                <a:schemeClr val="bg2">
                  <a:lumMod val="50000"/>
                </a:schemeClr>
              </a:solidFill>
            </a:endParaRPr>
          </a:p>
        </p:txBody>
      </p:sp>
    </p:spTree>
    <p:custDataLst>
      <p:tags r:id="rId1"/>
    </p:custDataLst>
    <p:extLst>
      <p:ext uri="{BB962C8B-B14F-4D97-AF65-F5344CB8AC3E}">
        <p14:creationId xmlns:p14="http://schemas.microsoft.com/office/powerpoint/2010/main" val="9693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36</a:t>
            </a:fld>
            <a:endParaRPr lang="en-US" dirty="0"/>
          </a:p>
        </p:txBody>
      </p:sp>
      <p:sp>
        <p:nvSpPr>
          <p:cNvPr id="6" name="Disclosure 2"/>
          <p:cNvSpPr txBox="1">
            <a:spLocks/>
          </p:cNvSpPr>
          <p:nvPr/>
        </p:nvSpPr>
        <p:spPr>
          <a:xfrm>
            <a:off x="380042" y="1355148"/>
            <a:ext cx="11430000" cy="395922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300"/>
              </a:spcAft>
              <a:buClr>
                <a:schemeClr val="bg1"/>
              </a:buClr>
              <a:buSzPct val="25000"/>
              <a:buFontTx/>
              <a:buNone/>
              <a:defRPr sz="10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300"/>
              </a:spcAft>
              <a:buFontTx/>
              <a:buNone/>
              <a:defRPr sz="1000" kern="1200">
                <a:solidFill>
                  <a:srgbClr val="5F5F5F"/>
                </a:solidFill>
                <a:latin typeface="+mn-lt"/>
                <a:ea typeface="+mn-ea"/>
                <a:cs typeface="+mn-cs"/>
              </a:defRPr>
            </a:lvl2pPr>
            <a:lvl3pPr marL="119063" indent="-111125" algn="l" defTabSz="914400" rtl="0" eaLnBrk="1" latinLnBrk="0" hangingPunct="1">
              <a:lnSpc>
                <a:spcPct val="90000"/>
              </a:lnSpc>
              <a:spcBef>
                <a:spcPts val="0"/>
              </a:spcBef>
              <a:spcAft>
                <a:spcPts val="300"/>
              </a:spcAft>
              <a:buFont typeface="Wingdings" pitchFamily="2" charset="2"/>
              <a:buChar char="§"/>
              <a:defRPr sz="1000" kern="1200">
                <a:solidFill>
                  <a:srgbClr val="5F5F5F"/>
                </a:solidFill>
                <a:latin typeface="+mn-lt"/>
                <a:ea typeface="+mn-ea"/>
                <a:cs typeface="+mn-cs"/>
              </a:defRPr>
            </a:lvl3pPr>
            <a:lvl4pPr marL="287338" indent="-107950" algn="l" defTabSz="914400" rtl="0" eaLnBrk="1" latinLnBrk="0" hangingPunct="1">
              <a:lnSpc>
                <a:spcPct val="90000"/>
              </a:lnSpc>
              <a:spcBef>
                <a:spcPts val="0"/>
              </a:spcBef>
              <a:spcAft>
                <a:spcPts val="300"/>
              </a:spcAft>
              <a:buFont typeface="Calibri" pitchFamily="34" charset="0"/>
              <a:buChar char="-"/>
              <a:defRPr sz="1000" kern="1200">
                <a:solidFill>
                  <a:srgbClr val="5F5F5F"/>
                </a:solidFill>
                <a:latin typeface="+mn-lt"/>
                <a:ea typeface="+mn-ea"/>
                <a:cs typeface="+mn-cs"/>
              </a:defRPr>
            </a:lvl4pPr>
            <a:lvl5pPr marL="398463" indent="-106363" algn="l" defTabSz="914400" rtl="0" eaLnBrk="1" latinLnBrk="0" hangingPunct="1">
              <a:lnSpc>
                <a:spcPct val="90000"/>
              </a:lnSpc>
              <a:spcBef>
                <a:spcPts val="0"/>
              </a:spcBef>
              <a:spcAft>
                <a:spcPts val="18"/>
              </a:spcAft>
              <a:buFont typeface="Calibri" pitchFamily="34" charset="0"/>
              <a:buChar char="-"/>
              <a:defRPr sz="1000" kern="1200" baseline="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r>
              <a:rPr lang="en-US" sz="1050" dirty="0">
                <a:solidFill>
                  <a:schemeClr val="bg2">
                    <a:lumMod val="50000"/>
                  </a:schemeClr>
                </a:solidFill>
              </a:rPr>
              <a:t>The Russell 2000® Index (the “Index”) is a trademark of Frank Russell Company (“Russell”) and has been licensed for use by Allianz Life Insurance Company of North America (“Allianz”). Allianz products are not in any way sponsored, endorsed, sold or promoted by Russell or the London Stock Exchange Group companies (“LSEG”) (together the “Licensor Parties”) and none of the Licensor Parties make any claim, prediction, warranty or representation whatsoever, expressly or impliedly, either as to (</a:t>
            </a:r>
            <a:r>
              <a:rPr lang="en-US" sz="1050" dirty="0" err="1">
                <a:solidFill>
                  <a:schemeClr val="bg2">
                    <a:lumMod val="50000"/>
                  </a:schemeClr>
                </a:solidFill>
              </a:rPr>
              <a:t>i</a:t>
            </a:r>
            <a:r>
              <a:rPr lang="en-US" sz="1050" dirty="0">
                <a:solidFill>
                  <a:schemeClr val="bg2">
                    <a:lumMod val="50000"/>
                  </a:schemeClr>
                </a:solidFill>
              </a:rPr>
              <a:t>) the results to be obtained from the use of the Index (upon which the Allianz product is based), (ii) the figure at which the Index is said to stand at any particular time on any particular day or otherwise, or (iii) the suitability of the Index for the purpose to which it is being put in connection with the Allianz product. None of the Licensor Parties have provided or will provide any financial or investment advice or recommendation in relation to the Index to Allianz or to its clients. The Index is calculated by Russell or its agent. None of the Licensor Parties shall be (a) liable (whether in negligence or otherwise) to any person for any error in the Index or (b) under any obligation to advise any person of any error therein.</a:t>
            </a:r>
          </a:p>
          <a:p>
            <a:endParaRPr lang="en-US" sz="1050" dirty="0">
              <a:solidFill>
                <a:schemeClr val="bg2">
                  <a:lumMod val="50000"/>
                </a:schemeClr>
              </a:solidFill>
            </a:endParaRPr>
          </a:p>
          <a:p>
            <a:r>
              <a:rPr lang="en-US" sz="1050" dirty="0">
                <a:solidFill>
                  <a:schemeClr val="bg2">
                    <a:lumMod val="50000"/>
                  </a:schemeClr>
                </a:solidFill>
              </a:rPr>
              <a:t>The PIMCO Tactical Balanced ER Index is comprised of the U.S. Equity Futures Custom Index, a bond component comprised of the PIMCO Synthetic Bond ER Index and a duration overlay, and shifts weighting between them daily based on historical realized volatility of the components. The U.S. Equity Futures Custom Index provides exposure to large cap U.S. stocks in excess of a benchmark rate. The PIMCO Synthetic Bond ER Index is comprised of a small number of derivative instruments designed to provide exposure to U.S. Investment-grade and Treasury bond markets in excess of a benchmark rate.</a:t>
            </a:r>
          </a:p>
          <a:p>
            <a:r>
              <a:rPr lang="en-US" sz="1050" dirty="0">
                <a:solidFill>
                  <a:schemeClr val="bg2">
                    <a:lumMod val="50000"/>
                  </a:schemeClr>
                </a:solidFill>
              </a:rPr>
              <a:t> </a:t>
            </a:r>
          </a:p>
          <a:p>
            <a:r>
              <a:rPr lang="en-US" sz="1050" dirty="0">
                <a:solidFill>
                  <a:schemeClr val="bg2">
                    <a:lumMod val="50000"/>
                  </a:schemeClr>
                </a:solidFill>
              </a:rPr>
              <a:t>The ''PIMCO Tactical Balanced ER Index" (the "Index") is a rules-based index that tactically allocates across U.S. equity and fixed income markets using quantitative signals. The Index is a trademark of Pacific Investment Management Company LLC ("PIMCO") and has been licensed for use for certain purposes by Allianz Life Insurance Company of North America (the "Company" or “Allianz”) with respect to this Allianz product (the "Product"). The Index is the exclusive property of PIMCO and is made and compiled without regard to the needs, including, but not limited to, the suitability or appropriateness needs, as applicable, of the Company, the Product, or any Product owners.  The Product is not sold, sponsored, endorsed or promoted by PIMCO or any other party involved in, or related to, making or compiling the Index.</a:t>
            </a:r>
          </a:p>
          <a:p>
            <a:r>
              <a:rPr lang="en-US" sz="1050" dirty="0">
                <a:solidFill>
                  <a:schemeClr val="bg2">
                    <a:lumMod val="50000"/>
                  </a:schemeClr>
                </a:solidFill>
              </a:rPr>
              <a:t> </a:t>
            </a:r>
          </a:p>
          <a:p>
            <a:r>
              <a:rPr lang="en-US" sz="1050" dirty="0">
                <a:solidFill>
                  <a:schemeClr val="bg2">
                    <a:lumMod val="50000"/>
                  </a:schemeClr>
                </a:solidFill>
              </a:rPr>
              <a:t>Neither PIMCO nor any other party involved in, or related to, making or compiling the Index has any obligation to continue to provide the Index to the Company with respect to the Product. In the event that the Index is no longer available to the Product or Product owners, the Company may seek to replace the Index with another suitable index, although there can be no assurance that one will be available.</a:t>
            </a:r>
          </a:p>
          <a:p>
            <a:endParaRPr lang="en-US" sz="1050" b="1" dirty="0">
              <a:solidFill>
                <a:schemeClr val="bg2">
                  <a:lumMod val="50000"/>
                </a:schemeClr>
              </a:solidFill>
            </a:endParaRPr>
          </a:p>
          <a:p>
            <a:r>
              <a:rPr lang="en-US" sz="1050" b="1" dirty="0">
                <a:solidFill>
                  <a:schemeClr val="bg2">
                    <a:lumMod val="50000"/>
                  </a:schemeClr>
                </a:solidFill>
              </a:rPr>
              <a:t>PIMCO disclaims all warranties, express or implied, including all warranties of merchantability or fitness for a particular purpose or use.  PIMCO shall have no responsibility or liability with respect to the Product.</a:t>
            </a:r>
          </a:p>
          <a:p>
            <a:endParaRPr lang="en-US" sz="1050" b="1" dirty="0">
              <a:solidFill>
                <a:schemeClr val="bg2">
                  <a:lumMod val="50000"/>
                </a:schemeClr>
              </a:solidFill>
            </a:endParaRPr>
          </a:p>
          <a:p>
            <a:r>
              <a:rPr lang="en-US" sz="1050" dirty="0">
                <a:solidFill>
                  <a:schemeClr val="bg2">
                    <a:lumMod val="50000"/>
                  </a:schemeClr>
                </a:solidFill>
              </a:rPr>
              <a:t>The Index is comprised of a number of constituents, some of which are owned by entities other than PIMCO.  All disclaimers referenced in the Agreement relative to PIMCO also apply separately to those entities that are owners of the constituents of the Index.  </a:t>
            </a:r>
          </a:p>
          <a:p>
            <a:endParaRPr lang="en-US" sz="1050" dirty="0">
              <a:solidFill>
                <a:schemeClr val="bg2">
                  <a:lumMod val="50000"/>
                </a:schemeClr>
              </a:solidFill>
            </a:endParaRPr>
          </a:p>
          <a:p>
            <a:endParaRPr lang="en-US" sz="1050" b="1" dirty="0">
              <a:solidFill>
                <a:schemeClr val="bg2">
                  <a:lumMod val="50000"/>
                </a:schemeClr>
              </a:solidFill>
            </a:endParaRPr>
          </a:p>
        </p:txBody>
      </p:sp>
    </p:spTree>
    <p:custDataLst>
      <p:tags r:id="rId1"/>
    </p:custDataLst>
    <p:extLst>
      <p:ext uri="{BB962C8B-B14F-4D97-AF65-F5344CB8AC3E}">
        <p14:creationId xmlns:p14="http://schemas.microsoft.com/office/powerpoint/2010/main" val="29743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Slide Number Placeholder 2"/>
          <p:cNvSpPr>
            <a:spLocks noGrp="1"/>
          </p:cNvSpPr>
          <p:nvPr>
            <p:ph type="sldNum" sz="quarter" idx="11"/>
          </p:nvPr>
        </p:nvSpPr>
        <p:spPr/>
        <p:txBody>
          <a:bodyPr/>
          <a:lstStyle/>
          <a:p>
            <a:fld id="{67FC5CDF-15F9-4054-9F50-C9080AAD3281}" type="slidenum">
              <a:rPr lang="en-US" smtClean="0"/>
              <a:pPr/>
              <a:t>37</a:t>
            </a:fld>
            <a:endParaRPr lang="en-US" dirty="0"/>
          </a:p>
        </p:txBody>
      </p:sp>
      <p:sp>
        <p:nvSpPr>
          <p:cNvPr id="7" name="Disclosure 3"/>
          <p:cNvSpPr txBox="1">
            <a:spLocks/>
          </p:cNvSpPr>
          <p:nvPr/>
        </p:nvSpPr>
        <p:spPr>
          <a:xfrm>
            <a:off x="394303" y="1355148"/>
            <a:ext cx="11430000" cy="395922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300"/>
              </a:spcAft>
              <a:buClr>
                <a:schemeClr val="bg1"/>
              </a:buClr>
              <a:buSzPct val="25000"/>
              <a:buFontTx/>
              <a:buNone/>
              <a:defRPr sz="1000" b="0" kern="1200">
                <a:solidFill>
                  <a:schemeClr val="tx1"/>
                </a:solidFill>
                <a:latin typeface="+mn-lt"/>
                <a:ea typeface="+mn-ea"/>
                <a:cs typeface="+mn-cs"/>
              </a:defRPr>
            </a:lvl1pPr>
            <a:lvl2pPr marL="0" indent="0" algn="l" defTabSz="914400" rtl="0" eaLnBrk="1" latinLnBrk="0" hangingPunct="1">
              <a:lnSpc>
                <a:spcPct val="90000"/>
              </a:lnSpc>
              <a:spcBef>
                <a:spcPts val="0"/>
              </a:spcBef>
              <a:spcAft>
                <a:spcPts val="300"/>
              </a:spcAft>
              <a:buFontTx/>
              <a:buNone/>
              <a:defRPr sz="1000" kern="1200">
                <a:solidFill>
                  <a:srgbClr val="5F5F5F"/>
                </a:solidFill>
                <a:latin typeface="+mn-lt"/>
                <a:ea typeface="+mn-ea"/>
                <a:cs typeface="+mn-cs"/>
              </a:defRPr>
            </a:lvl2pPr>
            <a:lvl3pPr marL="119063" indent="-111125" algn="l" defTabSz="914400" rtl="0" eaLnBrk="1" latinLnBrk="0" hangingPunct="1">
              <a:lnSpc>
                <a:spcPct val="90000"/>
              </a:lnSpc>
              <a:spcBef>
                <a:spcPts val="0"/>
              </a:spcBef>
              <a:spcAft>
                <a:spcPts val="300"/>
              </a:spcAft>
              <a:buFont typeface="Wingdings" pitchFamily="2" charset="2"/>
              <a:buChar char="§"/>
              <a:defRPr sz="1000" kern="1200">
                <a:solidFill>
                  <a:srgbClr val="5F5F5F"/>
                </a:solidFill>
                <a:latin typeface="+mn-lt"/>
                <a:ea typeface="+mn-ea"/>
                <a:cs typeface="+mn-cs"/>
              </a:defRPr>
            </a:lvl3pPr>
            <a:lvl4pPr marL="287338" indent="-107950" algn="l" defTabSz="914400" rtl="0" eaLnBrk="1" latinLnBrk="0" hangingPunct="1">
              <a:lnSpc>
                <a:spcPct val="90000"/>
              </a:lnSpc>
              <a:spcBef>
                <a:spcPts val="0"/>
              </a:spcBef>
              <a:spcAft>
                <a:spcPts val="300"/>
              </a:spcAft>
              <a:buFont typeface="Calibri" pitchFamily="34" charset="0"/>
              <a:buChar char="-"/>
              <a:defRPr sz="1000" kern="1200">
                <a:solidFill>
                  <a:srgbClr val="5F5F5F"/>
                </a:solidFill>
                <a:latin typeface="+mn-lt"/>
                <a:ea typeface="+mn-ea"/>
                <a:cs typeface="+mn-cs"/>
              </a:defRPr>
            </a:lvl4pPr>
            <a:lvl5pPr marL="398463" indent="-106363" algn="l" defTabSz="914400" rtl="0" eaLnBrk="1" latinLnBrk="0" hangingPunct="1">
              <a:lnSpc>
                <a:spcPct val="90000"/>
              </a:lnSpc>
              <a:spcBef>
                <a:spcPts val="0"/>
              </a:spcBef>
              <a:spcAft>
                <a:spcPts val="18"/>
              </a:spcAft>
              <a:buFont typeface="Calibri" pitchFamily="34" charset="0"/>
              <a:buChar char="-"/>
              <a:defRPr sz="1000" kern="1200" baseline="0">
                <a:solidFill>
                  <a:srgbClr val="5F5F5F"/>
                </a:solidFill>
                <a:latin typeface="+mn-lt"/>
                <a:ea typeface="+mn-ea"/>
                <a:cs typeface="+mn-cs"/>
              </a:defRPr>
            </a:lvl5pPr>
            <a:lvl6pPr marL="1089025" indent="-117475"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6pPr>
            <a:lvl7pPr marL="1255713"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7pPr>
            <a:lvl8pPr marL="1430338" indent="-109538" algn="l" defTabSz="914400" rtl="0" eaLnBrk="1" latinLnBrk="0" hangingPunct="1">
              <a:spcBef>
                <a:spcPts val="0"/>
              </a:spcBef>
              <a:buFont typeface="Calibri" pitchFamily="34" charset="0"/>
              <a:buChar char="-"/>
              <a:defRPr sz="1200" kern="1200">
                <a:solidFill>
                  <a:schemeClr val="tx1"/>
                </a:solidFill>
                <a:latin typeface="+mn-lt"/>
                <a:ea typeface="+mn-ea"/>
                <a:cs typeface="+mn-cs"/>
              </a:defRPr>
            </a:lvl8pPr>
            <a:lvl9pPr marL="1604963" indent="-117475" algn="l" defTabSz="914400" rtl="0" eaLnBrk="1" latinLnBrk="0" hangingPunct="1">
              <a:spcBef>
                <a:spcPts val="0"/>
              </a:spcBef>
              <a:buFont typeface="Calibri" pitchFamily="34" charset="0"/>
              <a:buChar char="-"/>
              <a:tabLst/>
              <a:defRPr sz="1200" kern="1200">
                <a:solidFill>
                  <a:schemeClr val="tx1"/>
                </a:solidFill>
                <a:latin typeface="+mn-lt"/>
                <a:ea typeface="+mn-ea"/>
                <a:cs typeface="+mn-cs"/>
              </a:defRPr>
            </a:lvl9pPr>
          </a:lstStyle>
          <a:p>
            <a:r>
              <a:rPr lang="en-US" sz="1050" dirty="0">
                <a:solidFill>
                  <a:schemeClr val="bg2">
                    <a:lumMod val="50000"/>
                  </a:schemeClr>
                </a:solidFill>
              </a:rPr>
              <a:t>The EURO STOXX 50®, Europe's leading Blue-chip index for the Eurozone, provides a blue-chip representation of </a:t>
            </a:r>
            <a:r>
              <a:rPr lang="en-US" sz="1050" dirty="0" err="1">
                <a:solidFill>
                  <a:schemeClr val="bg2">
                    <a:lumMod val="50000"/>
                  </a:schemeClr>
                </a:solidFill>
              </a:rPr>
              <a:t>supersector</a:t>
            </a:r>
            <a:r>
              <a:rPr lang="en-US" sz="1050" dirty="0">
                <a:solidFill>
                  <a:schemeClr val="bg2">
                    <a:lumMod val="50000"/>
                  </a:schemeClr>
                </a:solidFill>
              </a:rPr>
              <a:t> leaders in the Eurozone.  The index covers 50 stocks from 11 Eurozone countries: Austria, Belgium, Finland, France, Germany, Ireland, Italy, Luxembourg, the Netherlands, Portugal and Spain.</a:t>
            </a:r>
          </a:p>
          <a:p>
            <a:r>
              <a:rPr lang="en-US" sz="1050" dirty="0">
                <a:solidFill>
                  <a:schemeClr val="bg2">
                    <a:lumMod val="50000"/>
                  </a:schemeClr>
                </a:solidFill>
              </a:rPr>
              <a:t> </a:t>
            </a:r>
          </a:p>
          <a:p>
            <a:r>
              <a:rPr lang="en-US" sz="1050" dirty="0">
                <a:solidFill>
                  <a:schemeClr val="bg2">
                    <a:lumMod val="50000"/>
                  </a:schemeClr>
                </a:solidFill>
              </a:rPr>
              <a:t>The EURO STOXX 50® is the intellectual property (including registered trademarks) of STOXX Limited, Zurich, Switzerland (“STOXX”), Deutsche </a:t>
            </a:r>
            <a:r>
              <a:rPr lang="en-US" sz="1050" dirty="0" err="1">
                <a:solidFill>
                  <a:schemeClr val="bg2">
                    <a:lumMod val="50000"/>
                  </a:schemeClr>
                </a:solidFill>
              </a:rPr>
              <a:t>Börse</a:t>
            </a:r>
            <a:r>
              <a:rPr lang="en-US" sz="1050" dirty="0">
                <a:solidFill>
                  <a:schemeClr val="bg2">
                    <a:lumMod val="50000"/>
                  </a:schemeClr>
                </a:solidFill>
              </a:rPr>
              <a:t> Group or their licensors, which is used under license. Allianz products are neither sponsored nor promoted, distributed or in any other manner supported by STOXX, Deutsche </a:t>
            </a:r>
            <a:r>
              <a:rPr lang="en-US" sz="1050" dirty="0" err="1">
                <a:solidFill>
                  <a:schemeClr val="bg2">
                    <a:lumMod val="50000"/>
                  </a:schemeClr>
                </a:solidFill>
              </a:rPr>
              <a:t>Börse</a:t>
            </a:r>
            <a:r>
              <a:rPr lang="en-US" sz="1050" dirty="0">
                <a:solidFill>
                  <a:schemeClr val="bg2">
                    <a:lumMod val="50000"/>
                  </a:schemeClr>
                </a:solidFill>
              </a:rPr>
              <a:t> Group or their licensors, research partners or data providers and STOXX, Deutsche </a:t>
            </a:r>
            <a:r>
              <a:rPr lang="en-US" sz="1050" dirty="0" err="1">
                <a:solidFill>
                  <a:schemeClr val="bg2">
                    <a:lumMod val="50000"/>
                  </a:schemeClr>
                </a:solidFill>
              </a:rPr>
              <a:t>Börse</a:t>
            </a:r>
            <a:r>
              <a:rPr lang="en-US" sz="1050" dirty="0">
                <a:solidFill>
                  <a:schemeClr val="bg2">
                    <a:lumMod val="50000"/>
                  </a:schemeClr>
                </a:solidFill>
              </a:rPr>
              <a:t> Group and their licensors, research partners or data providers do not give any warranty, and exclude any liability (whether in negligence or otherwise) with respect thereto generally or specifically in relation to any errors, omissions or interruptions in the EURO STOXX 50 or its data.</a:t>
            </a:r>
          </a:p>
          <a:p>
            <a:endParaRPr lang="en-US" sz="1050" dirty="0">
              <a:solidFill>
                <a:schemeClr val="bg2">
                  <a:lumMod val="50000"/>
                </a:schemeClr>
              </a:solidFill>
            </a:endParaRPr>
          </a:p>
          <a:p>
            <a:r>
              <a:rPr lang="en-US" sz="1050" dirty="0">
                <a:solidFill>
                  <a:schemeClr val="bg2">
                    <a:lumMod val="50000"/>
                  </a:schemeClr>
                </a:solidFill>
              </a:rPr>
              <a:t>The Bloomberg US Dynamic Balance II ER Index is comprised of the Bloomberg Barclays US Aggregate Custom RBI Unfunded Index and the Bloomberg US Equity Custom Futures ER Index and shifts weighting daily between them based on realized market volatility. The Bloomberg Barclays US Aggregate Custom RBI Unfunded Index is comprised of a portfolio of derivative instruments that are designed to provide exposure to U.S. Investment-grade and Treasury bond markets in excess of a benchmark rate. The Bloomberg US Equity Custom Futures ER Index is designed to provide exposure to large cap U.S stocks in excess of a benchmark rate.</a:t>
            </a:r>
          </a:p>
          <a:p>
            <a:endParaRPr lang="en-US" sz="1050" dirty="0">
              <a:solidFill>
                <a:schemeClr val="bg2">
                  <a:lumMod val="50000"/>
                </a:schemeClr>
              </a:solidFill>
            </a:endParaRPr>
          </a:p>
          <a:p>
            <a:r>
              <a:rPr lang="en-US" sz="1050" dirty="0">
                <a:solidFill>
                  <a:schemeClr val="bg2">
                    <a:lumMod val="50000"/>
                  </a:schemeClr>
                </a:solidFill>
              </a:rPr>
              <a:t>BLOOMBERG® is a trademark and service mark of Bloomberg Finance L.P. and its affiliates (collectively “Bloomberg”). Bloomberg or Bloomberg’s licensors own all proprietary rights in the Bloomberg US Dynamic Balance II ER Index and/or the Bloomberg US Equity Custom Futures ER Index (“Indices”). Bloomberg is not affiliated with Allianz Life Insurance Company of North America ("Allianz"), and does not approve, endorse, review or recommend the Allianz product. Bloomberg does not guarantee the timeliness, accurateness or completeness of any data or information relating to the Indices, and shall not be liable in any way to Allianz, investors in the Allianz product or other third parties in respect of the use or accuracy of the Indices or any data included therein.</a:t>
            </a:r>
          </a:p>
          <a:p>
            <a:r>
              <a:rPr lang="en-US" sz="1050" dirty="0">
                <a:solidFill>
                  <a:schemeClr val="bg2">
                    <a:lumMod val="50000"/>
                  </a:schemeClr>
                </a:solidFill>
              </a:rPr>
              <a:t> </a:t>
            </a:r>
          </a:p>
          <a:p>
            <a:r>
              <a:rPr lang="en-US" sz="1050" dirty="0">
                <a:solidFill>
                  <a:schemeClr val="bg2">
                    <a:lumMod val="50000"/>
                  </a:schemeClr>
                </a:solidFill>
              </a:rPr>
              <a:t>The NASDAQ-100 Index® includes 100 of the largest domestic and international non-financial securities listed on The NASDAQ Stock Market® based on market capitalization.</a:t>
            </a:r>
          </a:p>
          <a:p>
            <a:r>
              <a:rPr lang="en-US" sz="1050" dirty="0">
                <a:solidFill>
                  <a:schemeClr val="bg2">
                    <a:lumMod val="50000"/>
                  </a:schemeClr>
                </a:solidFill>
              </a:rPr>
              <a:t> </a:t>
            </a:r>
          </a:p>
          <a:p>
            <a:r>
              <a:rPr lang="en-US" sz="1050" dirty="0">
                <a:solidFill>
                  <a:schemeClr val="bg2">
                    <a:lumMod val="50000"/>
                  </a:schemeClr>
                </a:solidFill>
              </a:rPr>
              <a:t>NASDAQ®, and Nasdaq-100 Index®, are registered trademarks of Nasdaq, Inc. (which with its affiliates is referred to as the “Corporations”) and are licensed for use by Allianz Life Insurance Company of North America.  The Product(s) have not been passed on by the Corporations as to their legality or suitability.  The Product(s) are not issued, endorsed, sold, or promoted by the Corporations. </a:t>
            </a:r>
            <a:r>
              <a:rPr lang="en-US" sz="1050" b="1" dirty="0">
                <a:solidFill>
                  <a:schemeClr val="bg2">
                    <a:lumMod val="50000"/>
                  </a:schemeClr>
                </a:solidFill>
              </a:rPr>
              <a:t>THE CORPORATIONS MAKE NO WARRANTIES AND BEAR NO LIABILITY WITH RESPECT TO THE PRODUCT(S).</a:t>
            </a:r>
          </a:p>
          <a:p>
            <a:r>
              <a:rPr lang="en-US" sz="1050" b="1" dirty="0">
                <a:solidFill>
                  <a:schemeClr val="bg2">
                    <a:lumMod val="50000"/>
                  </a:schemeClr>
                </a:solidFill>
              </a:rPr>
              <a:t> </a:t>
            </a:r>
          </a:p>
          <a:p>
            <a:r>
              <a:rPr lang="en-US" sz="1050" dirty="0">
                <a:solidFill>
                  <a:schemeClr val="bg2">
                    <a:lumMod val="50000"/>
                  </a:schemeClr>
                </a:solidFill>
              </a:rPr>
              <a:t> </a:t>
            </a:r>
          </a:p>
        </p:txBody>
      </p:sp>
    </p:spTree>
    <p:custDataLst>
      <p:tags r:id="rId1"/>
    </p:custDataLst>
    <p:extLst>
      <p:ext uri="{BB962C8B-B14F-4D97-AF65-F5344CB8AC3E}">
        <p14:creationId xmlns:p14="http://schemas.microsoft.com/office/powerpoint/2010/main" val="286894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24" y="883989"/>
            <a:ext cx="1882554" cy="812800"/>
          </a:xfrm>
        </p:spPr>
        <p:txBody>
          <a:bodyPr/>
          <a:lstStyle/>
          <a:p>
            <a:r>
              <a:rPr lang="en-US" dirty="0"/>
              <a:t>Life Growth Strategy</a:t>
            </a:r>
          </a:p>
        </p:txBody>
      </p:sp>
      <p:sp>
        <p:nvSpPr>
          <p:cNvPr id="3" name="Slide Number Placeholder 2"/>
          <p:cNvSpPr>
            <a:spLocks noGrp="1"/>
          </p:cNvSpPr>
          <p:nvPr>
            <p:ph type="sldNum" sz="quarter" idx="11"/>
          </p:nvPr>
        </p:nvSpPr>
        <p:spPr/>
        <p:txBody>
          <a:bodyPr/>
          <a:lstStyle/>
          <a:p>
            <a:fld id="{67FC5CDF-15F9-4054-9F50-C9080AAD3281}" type="slidenum">
              <a:rPr lang="en-US" smtClean="0"/>
              <a:pPr/>
              <a:t>4</a:t>
            </a:fld>
            <a:endParaRPr lang="en-US" dirty="0"/>
          </a:p>
        </p:txBody>
      </p:sp>
      <p:graphicFrame>
        <p:nvGraphicFramePr>
          <p:cNvPr id="4" name="Chart 3"/>
          <p:cNvGraphicFramePr/>
          <p:nvPr>
            <p:extLst>
              <p:ext uri="{D42A27DB-BD31-4B8C-83A1-F6EECF244321}">
                <p14:modId xmlns:p14="http://schemas.microsoft.com/office/powerpoint/2010/main" val="2384383305"/>
              </p:ext>
            </p:extLst>
          </p:nvPr>
        </p:nvGraphicFramePr>
        <p:xfrm>
          <a:off x="2349957" y="667015"/>
          <a:ext cx="9420393" cy="54172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4769451" y="3035961"/>
            <a:ext cx="460856" cy="325221"/>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121</a:t>
            </a:r>
          </a:p>
        </p:txBody>
      </p:sp>
      <p:sp>
        <p:nvSpPr>
          <p:cNvPr id="6" name="TextBox 1"/>
          <p:cNvSpPr txBox="1"/>
          <p:nvPr/>
        </p:nvSpPr>
        <p:spPr>
          <a:xfrm>
            <a:off x="6209626" y="2430526"/>
            <a:ext cx="460856" cy="325221"/>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150</a:t>
            </a:r>
          </a:p>
        </p:txBody>
      </p:sp>
      <p:sp>
        <p:nvSpPr>
          <p:cNvPr id="7" name="TextBox 1"/>
          <p:cNvSpPr txBox="1"/>
          <p:nvPr/>
        </p:nvSpPr>
        <p:spPr>
          <a:xfrm>
            <a:off x="7663751" y="2230524"/>
            <a:ext cx="389299" cy="400003"/>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160</a:t>
            </a:r>
          </a:p>
        </p:txBody>
      </p:sp>
      <p:sp>
        <p:nvSpPr>
          <p:cNvPr id="8" name="TextBox 1"/>
          <p:cNvSpPr txBox="1"/>
          <p:nvPr/>
        </p:nvSpPr>
        <p:spPr>
          <a:xfrm>
            <a:off x="9147583" y="2018446"/>
            <a:ext cx="389299" cy="400003"/>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175</a:t>
            </a:r>
          </a:p>
        </p:txBody>
      </p:sp>
      <p:sp>
        <p:nvSpPr>
          <p:cNvPr id="9" name="TextBox 1"/>
          <p:cNvSpPr txBox="1"/>
          <p:nvPr/>
        </p:nvSpPr>
        <p:spPr>
          <a:xfrm>
            <a:off x="10659315" y="1473608"/>
            <a:ext cx="389299" cy="400003"/>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200</a:t>
            </a:r>
          </a:p>
        </p:txBody>
      </p:sp>
      <p:sp>
        <p:nvSpPr>
          <p:cNvPr id="11" name="TextBox 1"/>
          <p:cNvSpPr txBox="1"/>
          <p:nvPr/>
        </p:nvSpPr>
        <p:spPr>
          <a:xfrm>
            <a:off x="3238129" y="3364619"/>
            <a:ext cx="460856" cy="316754"/>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800" b="1" dirty="0">
                <a:solidFill>
                  <a:schemeClr val="tx1"/>
                </a:solidFill>
              </a:rPr>
              <a:t>101</a:t>
            </a:r>
          </a:p>
        </p:txBody>
      </p:sp>
      <p:sp>
        <p:nvSpPr>
          <p:cNvPr id="15" name="TextBox 14"/>
          <p:cNvSpPr txBox="1"/>
          <p:nvPr/>
        </p:nvSpPr>
        <p:spPr>
          <a:xfrm>
            <a:off x="8120879" y="6353492"/>
            <a:ext cx="914400" cy="914400"/>
          </a:xfrm>
          <a:prstGeom prst="rect">
            <a:avLst/>
          </a:prstGeom>
          <a:noFill/>
        </p:spPr>
        <p:txBody>
          <a:bodyPr wrap="none" rtlCol="0">
            <a:noAutofit/>
          </a:bodyPr>
          <a:lstStyle/>
          <a:p>
            <a:pPr>
              <a:lnSpc>
                <a:spcPct val="90000"/>
              </a:lnSpc>
            </a:pPr>
            <a:r>
              <a:rPr lang="en-US" sz="1400" dirty="0">
                <a:solidFill>
                  <a:schemeClr val="tx1"/>
                </a:solidFill>
              </a:rPr>
              <a:t>(millions)</a:t>
            </a:r>
          </a:p>
        </p:txBody>
      </p:sp>
      <p:cxnSp>
        <p:nvCxnSpPr>
          <p:cNvPr id="17" name="Straight Connector 16"/>
          <p:cNvCxnSpPr/>
          <p:nvPr/>
        </p:nvCxnSpPr>
        <p:spPr>
          <a:xfrm flipV="1">
            <a:off x="2810813" y="6194136"/>
            <a:ext cx="858344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59704" y="6058786"/>
            <a:ext cx="1533247" cy="294706"/>
          </a:xfrm>
          <a:prstGeom prst="rect">
            <a:avLst/>
          </a:prstGeom>
          <a:solidFill>
            <a:schemeClr val="bg2"/>
          </a:solidFill>
        </p:spPr>
        <p:txBody>
          <a:bodyPr wrap="none" rtlCol="0">
            <a:noAutofit/>
          </a:bodyPr>
          <a:lstStyle/>
          <a:p>
            <a:pPr>
              <a:lnSpc>
                <a:spcPct val="90000"/>
              </a:lnSpc>
            </a:pPr>
            <a:r>
              <a:rPr lang="en-US" sz="2000" dirty="0">
                <a:solidFill>
                  <a:schemeClr val="tx1"/>
                </a:solidFill>
              </a:rPr>
              <a:t>Actual Sales</a:t>
            </a:r>
          </a:p>
        </p:txBody>
      </p:sp>
      <p:sp>
        <p:nvSpPr>
          <p:cNvPr id="14" name="TextBox 13"/>
          <p:cNvSpPr txBox="1"/>
          <p:nvPr/>
        </p:nvSpPr>
        <p:spPr>
          <a:xfrm>
            <a:off x="7736366" y="6050632"/>
            <a:ext cx="1800515" cy="302860"/>
          </a:xfrm>
          <a:prstGeom prst="rect">
            <a:avLst/>
          </a:prstGeom>
          <a:solidFill>
            <a:schemeClr val="bg2"/>
          </a:solidFill>
        </p:spPr>
        <p:txBody>
          <a:bodyPr wrap="none" rtlCol="0">
            <a:noAutofit/>
          </a:bodyPr>
          <a:lstStyle/>
          <a:p>
            <a:pPr>
              <a:lnSpc>
                <a:spcPct val="90000"/>
              </a:lnSpc>
            </a:pPr>
            <a:r>
              <a:rPr lang="en-US" sz="2000" dirty="0">
                <a:solidFill>
                  <a:schemeClr val="tx1"/>
                </a:solidFill>
              </a:rPr>
              <a:t>Projected Sales</a:t>
            </a:r>
          </a:p>
        </p:txBody>
      </p:sp>
      <p:cxnSp>
        <p:nvCxnSpPr>
          <p:cNvPr id="20" name="Straight Connector 19"/>
          <p:cNvCxnSpPr/>
          <p:nvPr/>
        </p:nvCxnSpPr>
        <p:spPr>
          <a:xfrm>
            <a:off x="5738667" y="6050632"/>
            <a:ext cx="0" cy="3028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55051" y="6353492"/>
            <a:ext cx="914400" cy="914400"/>
          </a:xfrm>
          <a:prstGeom prst="rect">
            <a:avLst/>
          </a:prstGeom>
          <a:noFill/>
        </p:spPr>
        <p:txBody>
          <a:bodyPr wrap="none" rtlCol="0">
            <a:noAutofit/>
          </a:bodyPr>
          <a:lstStyle/>
          <a:p>
            <a:pPr>
              <a:lnSpc>
                <a:spcPct val="90000"/>
              </a:lnSpc>
            </a:pPr>
            <a:r>
              <a:rPr lang="en-US" sz="1400" dirty="0">
                <a:solidFill>
                  <a:schemeClr val="tx1"/>
                </a:solidFill>
              </a:rPr>
              <a:t>(millions)</a:t>
            </a:r>
          </a:p>
        </p:txBody>
      </p:sp>
    </p:spTree>
    <p:custDataLst>
      <p:tags r:id="rId1"/>
    </p:custDataLst>
    <p:extLst>
      <p:ext uri="{BB962C8B-B14F-4D97-AF65-F5344CB8AC3E}">
        <p14:creationId xmlns:p14="http://schemas.microsoft.com/office/powerpoint/2010/main" val="426477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0042" y="491043"/>
            <a:ext cx="2776413" cy="812800"/>
          </a:xfrm>
        </p:spPr>
        <p:txBody>
          <a:bodyPr/>
          <a:lstStyle/>
          <a:p>
            <a:r>
              <a:rPr lang="en-US" dirty="0"/>
              <a:t>What’s driving our </a:t>
            </a:r>
            <a:r>
              <a:rPr lang="en-US" b="1" dirty="0"/>
              <a:t>growth</a:t>
            </a:r>
            <a:r>
              <a:rPr lang="en-US" dirty="0"/>
              <a:t>?</a:t>
            </a:r>
          </a:p>
        </p:txBody>
      </p:sp>
      <p:sp>
        <p:nvSpPr>
          <p:cNvPr id="3" name="Slide Number Placeholder 2"/>
          <p:cNvSpPr>
            <a:spLocks noGrp="1"/>
          </p:cNvSpPr>
          <p:nvPr>
            <p:ph type="sldNum" sz="quarter" idx="11"/>
          </p:nvPr>
        </p:nvSpPr>
        <p:spPr/>
        <p:txBody>
          <a:bodyPr/>
          <a:lstStyle/>
          <a:p>
            <a:fld id="{67FC5CDF-15F9-4054-9F50-C9080AAD3281}" type="slidenum">
              <a:rPr lang="en-US" smtClean="0"/>
              <a:pPr/>
              <a:t>5</a:t>
            </a:fld>
            <a:endParaRPr lang="en-US" dirty="0"/>
          </a:p>
        </p:txBody>
      </p:sp>
      <p:sp>
        <p:nvSpPr>
          <p:cNvPr id="4" name="Chevron 3"/>
          <p:cNvSpPr/>
          <p:nvPr/>
        </p:nvSpPr>
        <p:spPr>
          <a:xfrm>
            <a:off x="4942272" y="836685"/>
            <a:ext cx="460856" cy="748891"/>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grpSp>
        <p:nvGrpSpPr>
          <p:cNvPr id="5" name="Group 4"/>
          <p:cNvGrpSpPr>
            <a:grpSpLocks noChangeAspect="1"/>
          </p:cNvGrpSpPr>
          <p:nvPr/>
        </p:nvGrpSpPr>
        <p:grpSpPr>
          <a:xfrm>
            <a:off x="4366202" y="982530"/>
            <a:ext cx="474700" cy="457200"/>
            <a:chOff x="2957513" y="2320925"/>
            <a:chExt cx="344488" cy="331788"/>
          </a:xfrm>
        </p:grpSpPr>
        <p:sp>
          <p:nvSpPr>
            <p:cNvPr id="6" name="Freeform 61"/>
            <p:cNvSpPr>
              <a:spLocks/>
            </p:cNvSpPr>
            <p:nvPr/>
          </p:nvSpPr>
          <p:spPr bwMode="auto">
            <a:xfrm>
              <a:off x="2992438" y="2487613"/>
              <a:ext cx="100013" cy="130175"/>
            </a:xfrm>
            <a:custGeom>
              <a:avLst/>
              <a:gdLst>
                <a:gd name="T0" fmla="*/ 51 w 55"/>
                <a:gd name="T1" fmla="*/ 65 h 73"/>
                <a:gd name="T2" fmla="*/ 41 w 55"/>
                <a:gd name="T3" fmla="*/ 67 h 73"/>
                <a:gd name="T4" fmla="*/ 5 w 55"/>
                <a:gd name="T5" fmla="*/ 31 h 73"/>
                <a:gd name="T6" fmla="*/ 16 w 55"/>
                <a:gd name="T7" fmla="*/ 5 h 73"/>
                <a:gd name="T8" fmla="*/ 16 w 55"/>
                <a:gd name="T9" fmla="*/ 1 h 73"/>
                <a:gd name="T10" fmla="*/ 12 w 55"/>
                <a:gd name="T11" fmla="*/ 1 h 73"/>
                <a:gd name="T12" fmla="*/ 0 w 55"/>
                <a:gd name="T13" fmla="*/ 31 h 73"/>
                <a:gd name="T14" fmla="*/ 41 w 55"/>
                <a:gd name="T15" fmla="*/ 73 h 73"/>
                <a:gd name="T16" fmla="*/ 53 w 55"/>
                <a:gd name="T17" fmla="*/ 71 h 73"/>
                <a:gd name="T18" fmla="*/ 55 w 55"/>
                <a:gd name="T19" fmla="*/ 67 h 73"/>
                <a:gd name="T20" fmla="*/ 51 w 55"/>
                <a:gd name="T21"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73">
                  <a:moveTo>
                    <a:pt x="51" y="65"/>
                  </a:moveTo>
                  <a:cubicBezTo>
                    <a:pt x="48" y="66"/>
                    <a:pt x="45" y="67"/>
                    <a:pt x="41" y="67"/>
                  </a:cubicBezTo>
                  <a:cubicBezTo>
                    <a:pt x="21" y="67"/>
                    <a:pt x="5" y="51"/>
                    <a:pt x="5" y="31"/>
                  </a:cubicBezTo>
                  <a:cubicBezTo>
                    <a:pt x="5" y="21"/>
                    <a:pt x="9" y="12"/>
                    <a:pt x="16" y="5"/>
                  </a:cubicBezTo>
                  <a:cubicBezTo>
                    <a:pt x="18" y="4"/>
                    <a:pt x="18" y="2"/>
                    <a:pt x="16" y="1"/>
                  </a:cubicBezTo>
                  <a:cubicBezTo>
                    <a:pt x="15" y="0"/>
                    <a:pt x="14" y="0"/>
                    <a:pt x="12" y="1"/>
                  </a:cubicBezTo>
                  <a:cubicBezTo>
                    <a:pt x="4" y="9"/>
                    <a:pt x="0" y="19"/>
                    <a:pt x="0" y="31"/>
                  </a:cubicBezTo>
                  <a:cubicBezTo>
                    <a:pt x="0" y="54"/>
                    <a:pt x="18" y="73"/>
                    <a:pt x="41" y="73"/>
                  </a:cubicBezTo>
                  <a:cubicBezTo>
                    <a:pt x="45" y="73"/>
                    <a:pt x="49" y="72"/>
                    <a:pt x="53" y="71"/>
                  </a:cubicBezTo>
                  <a:cubicBezTo>
                    <a:pt x="54" y="71"/>
                    <a:pt x="55" y="69"/>
                    <a:pt x="55" y="67"/>
                  </a:cubicBezTo>
                  <a:cubicBezTo>
                    <a:pt x="54" y="66"/>
                    <a:pt x="53" y="65"/>
                    <a:pt x="51" y="65"/>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2"/>
            <p:cNvSpPr>
              <a:spLocks/>
            </p:cNvSpPr>
            <p:nvPr/>
          </p:nvSpPr>
          <p:spPr bwMode="auto">
            <a:xfrm>
              <a:off x="3027363" y="2514600"/>
              <a:ext cx="52388" cy="68263"/>
            </a:xfrm>
            <a:custGeom>
              <a:avLst/>
              <a:gdLst>
                <a:gd name="T0" fmla="*/ 22 w 29"/>
                <a:gd name="T1" fmla="*/ 38 h 38"/>
                <a:gd name="T2" fmla="*/ 26 w 29"/>
                <a:gd name="T3" fmla="*/ 38 h 38"/>
                <a:gd name="T4" fmla="*/ 29 w 29"/>
                <a:gd name="T5" fmla="*/ 34 h 38"/>
                <a:gd name="T6" fmla="*/ 25 w 29"/>
                <a:gd name="T7" fmla="*/ 32 h 38"/>
                <a:gd name="T8" fmla="*/ 22 w 29"/>
                <a:gd name="T9" fmla="*/ 32 h 38"/>
                <a:gd name="T10" fmla="*/ 6 w 29"/>
                <a:gd name="T11" fmla="*/ 16 h 38"/>
                <a:gd name="T12" fmla="*/ 10 w 29"/>
                <a:gd name="T13" fmla="*/ 5 h 38"/>
                <a:gd name="T14" fmla="*/ 9 w 29"/>
                <a:gd name="T15" fmla="*/ 1 h 38"/>
                <a:gd name="T16" fmla="*/ 5 w 29"/>
                <a:gd name="T17" fmla="*/ 1 h 38"/>
                <a:gd name="T18" fmla="*/ 0 w 29"/>
                <a:gd name="T19" fmla="*/ 16 h 38"/>
                <a:gd name="T20" fmla="*/ 22 w 29"/>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2" y="38"/>
                  </a:moveTo>
                  <a:cubicBezTo>
                    <a:pt x="24" y="38"/>
                    <a:pt x="25" y="38"/>
                    <a:pt x="26" y="38"/>
                  </a:cubicBezTo>
                  <a:cubicBezTo>
                    <a:pt x="28" y="38"/>
                    <a:pt x="29" y="36"/>
                    <a:pt x="29" y="34"/>
                  </a:cubicBezTo>
                  <a:cubicBezTo>
                    <a:pt x="28" y="33"/>
                    <a:pt x="27" y="32"/>
                    <a:pt x="25" y="32"/>
                  </a:cubicBezTo>
                  <a:cubicBezTo>
                    <a:pt x="24" y="32"/>
                    <a:pt x="23" y="32"/>
                    <a:pt x="22" y="32"/>
                  </a:cubicBezTo>
                  <a:cubicBezTo>
                    <a:pt x="13" y="32"/>
                    <a:pt x="6" y="25"/>
                    <a:pt x="6" y="16"/>
                  </a:cubicBezTo>
                  <a:cubicBezTo>
                    <a:pt x="6" y="12"/>
                    <a:pt x="7" y="8"/>
                    <a:pt x="10" y="5"/>
                  </a:cubicBezTo>
                  <a:cubicBezTo>
                    <a:pt x="11" y="4"/>
                    <a:pt x="11" y="2"/>
                    <a:pt x="9" y="1"/>
                  </a:cubicBezTo>
                  <a:cubicBezTo>
                    <a:pt x="8" y="0"/>
                    <a:pt x="6" y="0"/>
                    <a:pt x="5" y="1"/>
                  </a:cubicBezTo>
                  <a:cubicBezTo>
                    <a:pt x="2" y="5"/>
                    <a:pt x="0" y="11"/>
                    <a:pt x="0" y="16"/>
                  </a:cubicBezTo>
                  <a:cubicBezTo>
                    <a:pt x="0" y="28"/>
                    <a:pt x="10" y="38"/>
                    <a:pt x="22" y="38"/>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3"/>
            <p:cNvSpPr>
              <a:spLocks noEditPoints="1"/>
            </p:cNvSpPr>
            <p:nvPr/>
          </p:nvSpPr>
          <p:spPr bwMode="auto">
            <a:xfrm>
              <a:off x="2957513" y="2320925"/>
              <a:ext cx="344488" cy="331788"/>
            </a:xfrm>
            <a:custGeom>
              <a:avLst/>
              <a:gdLst>
                <a:gd name="T0" fmla="*/ 157 w 192"/>
                <a:gd name="T1" fmla="*/ 68 h 184"/>
                <a:gd name="T2" fmla="*/ 157 w 192"/>
                <a:gd name="T3" fmla="*/ 61 h 184"/>
                <a:gd name="T4" fmla="*/ 96 w 192"/>
                <a:gd name="T5" fmla="*/ 0 h 184"/>
                <a:gd name="T6" fmla="*/ 35 w 192"/>
                <a:gd name="T7" fmla="*/ 61 h 184"/>
                <a:gd name="T8" fmla="*/ 35 w 192"/>
                <a:gd name="T9" fmla="*/ 68 h 184"/>
                <a:gd name="T10" fmla="*/ 0 w 192"/>
                <a:gd name="T11" fmla="*/ 123 h 184"/>
                <a:gd name="T12" fmla="*/ 61 w 192"/>
                <a:gd name="T13" fmla="*/ 184 h 184"/>
                <a:gd name="T14" fmla="*/ 96 w 192"/>
                <a:gd name="T15" fmla="*/ 173 h 184"/>
                <a:gd name="T16" fmla="*/ 131 w 192"/>
                <a:gd name="T17" fmla="*/ 184 h 184"/>
                <a:gd name="T18" fmla="*/ 192 w 192"/>
                <a:gd name="T19" fmla="*/ 123 h 184"/>
                <a:gd name="T20" fmla="*/ 157 w 192"/>
                <a:gd name="T21" fmla="*/ 68 h 184"/>
                <a:gd name="T22" fmla="*/ 96 w 192"/>
                <a:gd name="T23" fmla="*/ 6 h 184"/>
                <a:gd name="T24" fmla="*/ 151 w 192"/>
                <a:gd name="T25" fmla="*/ 61 h 184"/>
                <a:gd name="T26" fmla="*/ 151 w 192"/>
                <a:gd name="T27" fmla="*/ 65 h 184"/>
                <a:gd name="T28" fmla="*/ 131 w 192"/>
                <a:gd name="T29" fmla="*/ 62 h 184"/>
                <a:gd name="T30" fmla="*/ 96 w 192"/>
                <a:gd name="T31" fmla="*/ 73 h 184"/>
                <a:gd name="T32" fmla="*/ 61 w 192"/>
                <a:gd name="T33" fmla="*/ 62 h 184"/>
                <a:gd name="T34" fmla="*/ 41 w 192"/>
                <a:gd name="T35" fmla="*/ 65 h 184"/>
                <a:gd name="T36" fmla="*/ 41 w 192"/>
                <a:gd name="T37" fmla="*/ 61 h 184"/>
                <a:gd name="T38" fmla="*/ 96 w 192"/>
                <a:gd name="T39" fmla="*/ 6 h 184"/>
                <a:gd name="T40" fmla="*/ 96 w 192"/>
                <a:gd name="T41" fmla="*/ 80 h 184"/>
                <a:gd name="T42" fmla="*/ 116 w 192"/>
                <a:gd name="T43" fmla="*/ 113 h 184"/>
                <a:gd name="T44" fmla="*/ 96 w 192"/>
                <a:gd name="T45" fmla="*/ 116 h 184"/>
                <a:gd name="T46" fmla="*/ 77 w 192"/>
                <a:gd name="T47" fmla="*/ 113 h 184"/>
                <a:gd name="T48" fmla="*/ 96 w 192"/>
                <a:gd name="T49" fmla="*/ 80 h 184"/>
                <a:gd name="T50" fmla="*/ 71 w 192"/>
                <a:gd name="T51" fmla="*/ 110 h 184"/>
                <a:gd name="T52" fmla="*/ 42 w 192"/>
                <a:gd name="T53" fmla="*/ 71 h 184"/>
                <a:gd name="T54" fmla="*/ 61 w 192"/>
                <a:gd name="T55" fmla="*/ 68 h 184"/>
                <a:gd name="T56" fmla="*/ 91 w 192"/>
                <a:gd name="T57" fmla="*/ 77 h 184"/>
                <a:gd name="T58" fmla="*/ 71 w 192"/>
                <a:gd name="T59" fmla="*/ 110 h 184"/>
                <a:gd name="T60" fmla="*/ 101 w 192"/>
                <a:gd name="T61" fmla="*/ 77 h 184"/>
                <a:gd name="T62" fmla="*/ 131 w 192"/>
                <a:gd name="T63" fmla="*/ 68 h 184"/>
                <a:gd name="T64" fmla="*/ 150 w 192"/>
                <a:gd name="T65" fmla="*/ 71 h 184"/>
                <a:gd name="T66" fmla="*/ 121 w 192"/>
                <a:gd name="T67" fmla="*/ 110 h 184"/>
                <a:gd name="T68" fmla="*/ 101 w 192"/>
                <a:gd name="T69" fmla="*/ 77 h 184"/>
                <a:gd name="T70" fmla="*/ 61 w 192"/>
                <a:gd name="T71" fmla="*/ 178 h 184"/>
                <a:gd name="T72" fmla="*/ 6 w 192"/>
                <a:gd name="T73" fmla="*/ 123 h 184"/>
                <a:gd name="T74" fmla="*/ 36 w 192"/>
                <a:gd name="T75" fmla="*/ 74 h 184"/>
                <a:gd name="T76" fmla="*/ 70 w 192"/>
                <a:gd name="T77" fmla="*/ 116 h 184"/>
                <a:gd name="T78" fmla="*/ 70 w 192"/>
                <a:gd name="T79" fmla="*/ 123 h 184"/>
                <a:gd name="T80" fmla="*/ 91 w 192"/>
                <a:gd name="T81" fmla="*/ 169 h 184"/>
                <a:gd name="T82" fmla="*/ 61 w 192"/>
                <a:gd name="T83" fmla="*/ 178 h 184"/>
                <a:gd name="T84" fmla="*/ 96 w 192"/>
                <a:gd name="T85" fmla="*/ 166 h 184"/>
                <a:gd name="T86" fmla="*/ 76 w 192"/>
                <a:gd name="T87" fmla="*/ 123 h 184"/>
                <a:gd name="T88" fmla="*/ 76 w 192"/>
                <a:gd name="T89" fmla="*/ 118 h 184"/>
                <a:gd name="T90" fmla="*/ 96 w 192"/>
                <a:gd name="T91" fmla="*/ 122 h 184"/>
                <a:gd name="T92" fmla="*/ 116 w 192"/>
                <a:gd name="T93" fmla="*/ 118 h 184"/>
                <a:gd name="T94" fmla="*/ 117 w 192"/>
                <a:gd name="T95" fmla="*/ 123 h 184"/>
                <a:gd name="T96" fmla="*/ 96 w 192"/>
                <a:gd name="T97" fmla="*/ 166 h 184"/>
                <a:gd name="T98" fmla="*/ 131 w 192"/>
                <a:gd name="T99" fmla="*/ 178 h 184"/>
                <a:gd name="T100" fmla="*/ 101 w 192"/>
                <a:gd name="T101" fmla="*/ 169 h 184"/>
                <a:gd name="T102" fmla="*/ 122 w 192"/>
                <a:gd name="T103" fmla="*/ 123 h 184"/>
                <a:gd name="T104" fmla="*/ 122 w 192"/>
                <a:gd name="T105" fmla="*/ 116 h 184"/>
                <a:gd name="T106" fmla="*/ 156 w 192"/>
                <a:gd name="T107" fmla="*/ 74 h 184"/>
                <a:gd name="T108" fmla="*/ 186 w 192"/>
                <a:gd name="T109" fmla="*/ 123 h 184"/>
                <a:gd name="T110" fmla="*/ 131 w 192"/>
                <a:gd name="T111"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84">
                  <a:moveTo>
                    <a:pt x="157" y="68"/>
                  </a:moveTo>
                  <a:cubicBezTo>
                    <a:pt x="157" y="65"/>
                    <a:pt x="157" y="63"/>
                    <a:pt x="157" y="61"/>
                  </a:cubicBezTo>
                  <a:cubicBezTo>
                    <a:pt x="157" y="27"/>
                    <a:pt x="130" y="0"/>
                    <a:pt x="96" y="0"/>
                  </a:cubicBezTo>
                  <a:cubicBezTo>
                    <a:pt x="63" y="0"/>
                    <a:pt x="35" y="27"/>
                    <a:pt x="35" y="61"/>
                  </a:cubicBezTo>
                  <a:cubicBezTo>
                    <a:pt x="35" y="63"/>
                    <a:pt x="35" y="65"/>
                    <a:pt x="35" y="68"/>
                  </a:cubicBezTo>
                  <a:cubicBezTo>
                    <a:pt x="15" y="77"/>
                    <a:pt x="0" y="98"/>
                    <a:pt x="0" y="123"/>
                  </a:cubicBezTo>
                  <a:cubicBezTo>
                    <a:pt x="0" y="157"/>
                    <a:pt x="28" y="184"/>
                    <a:pt x="61" y="184"/>
                  </a:cubicBezTo>
                  <a:cubicBezTo>
                    <a:pt x="74" y="184"/>
                    <a:pt x="86" y="180"/>
                    <a:pt x="96" y="173"/>
                  </a:cubicBezTo>
                  <a:cubicBezTo>
                    <a:pt x="106" y="180"/>
                    <a:pt x="118" y="184"/>
                    <a:pt x="131" y="184"/>
                  </a:cubicBezTo>
                  <a:cubicBezTo>
                    <a:pt x="165" y="184"/>
                    <a:pt x="192" y="157"/>
                    <a:pt x="192" y="123"/>
                  </a:cubicBezTo>
                  <a:cubicBezTo>
                    <a:pt x="192" y="98"/>
                    <a:pt x="178" y="77"/>
                    <a:pt x="157" y="68"/>
                  </a:cubicBezTo>
                  <a:close/>
                  <a:moveTo>
                    <a:pt x="96" y="6"/>
                  </a:moveTo>
                  <a:cubicBezTo>
                    <a:pt x="127" y="6"/>
                    <a:pt x="151" y="30"/>
                    <a:pt x="151" y="61"/>
                  </a:cubicBezTo>
                  <a:cubicBezTo>
                    <a:pt x="151" y="62"/>
                    <a:pt x="151" y="64"/>
                    <a:pt x="151" y="65"/>
                  </a:cubicBezTo>
                  <a:cubicBezTo>
                    <a:pt x="145" y="63"/>
                    <a:pt x="138" y="62"/>
                    <a:pt x="131" y="62"/>
                  </a:cubicBezTo>
                  <a:cubicBezTo>
                    <a:pt x="118" y="62"/>
                    <a:pt x="106" y="66"/>
                    <a:pt x="96" y="73"/>
                  </a:cubicBezTo>
                  <a:cubicBezTo>
                    <a:pt x="86" y="66"/>
                    <a:pt x="74" y="62"/>
                    <a:pt x="61" y="62"/>
                  </a:cubicBezTo>
                  <a:cubicBezTo>
                    <a:pt x="54" y="62"/>
                    <a:pt x="47" y="63"/>
                    <a:pt x="41" y="65"/>
                  </a:cubicBezTo>
                  <a:cubicBezTo>
                    <a:pt x="41" y="64"/>
                    <a:pt x="41" y="62"/>
                    <a:pt x="41" y="61"/>
                  </a:cubicBezTo>
                  <a:cubicBezTo>
                    <a:pt x="41" y="30"/>
                    <a:pt x="66" y="6"/>
                    <a:pt x="96" y="6"/>
                  </a:cubicBezTo>
                  <a:close/>
                  <a:moveTo>
                    <a:pt x="96" y="80"/>
                  </a:moveTo>
                  <a:cubicBezTo>
                    <a:pt x="106" y="88"/>
                    <a:pt x="113" y="100"/>
                    <a:pt x="116" y="113"/>
                  </a:cubicBezTo>
                  <a:cubicBezTo>
                    <a:pt x="110" y="115"/>
                    <a:pt x="103" y="116"/>
                    <a:pt x="96" y="116"/>
                  </a:cubicBezTo>
                  <a:cubicBezTo>
                    <a:pt x="89" y="116"/>
                    <a:pt x="83" y="115"/>
                    <a:pt x="77" y="113"/>
                  </a:cubicBezTo>
                  <a:cubicBezTo>
                    <a:pt x="79" y="100"/>
                    <a:pt x="86" y="88"/>
                    <a:pt x="96" y="80"/>
                  </a:cubicBezTo>
                  <a:close/>
                  <a:moveTo>
                    <a:pt x="71" y="110"/>
                  </a:moveTo>
                  <a:cubicBezTo>
                    <a:pt x="56" y="103"/>
                    <a:pt x="45" y="88"/>
                    <a:pt x="42" y="71"/>
                  </a:cubicBezTo>
                  <a:cubicBezTo>
                    <a:pt x="48" y="69"/>
                    <a:pt x="54" y="68"/>
                    <a:pt x="61" y="68"/>
                  </a:cubicBezTo>
                  <a:cubicBezTo>
                    <a:pt x="72" y="68"/>
                    <a:pt x="83" y="71"/>
                    <a:pt x="91" y="77"/>
                  </a:cubicBezTo>
                  <a:cubicBezTo>
                    <a:pt x="81" y="85"/>
                    <a:pt x="74" y="97"/>
                    <a:pt x="71" y="110"/>
                  </a:cubicBezTo>
                  <a:close/>
                  <a:moveTo>
                    <a:pt x="101" y="77"/>
                  </a:moveTo>
                  <a:cubicBezTo>
                    <a:pt x="110" y="71"/>
                    <a:pt x="120" y="68"/>
                    <a:pt x="131" y="68"/>
                  </a:cubicBezTo>
                  <a:cubicBezTo>
                    <a:pt x="138" y="68"/>
                    <a:pt x="144" y="69"/>
                    <a:pt x="150" y="71"/>
                  </a:cubicBezTo>
                  <a:cubicBezTo>
                    <a:pt x="147" y="88"/>
                    <a:pt x="136" y="103"/>
                    <a:pt x="121" y="110"/>
                  </a:cubicBezTo>
                  <a:cubicBezTo>
                    <a:pt x="118" y="97"/>
                    <a:pt x="111" y="85"/>
                    <a:pt x="101" y="77"/>
                  </a:cubicBezTo>
                  <a:close/>
                  <a:moveTo>
                    <a:pt x="61" y="178"/>
                  </a:moveTo>
                  <a:cubicBezTo>
                    <a:pt x="31" y="178"/>
                    <a:pt x="6" y="153"/>
                    <a:pt x="6" y="123"/>
                  </a:cubicBezTo>
                  <a:cubicBezTo>
                    <a:pt x="6" y="101"/>
                    <a:pt x="18" y="83"/>
                    <a:pt x="36" y="74"/>
                  </a:cubicBezTo>
                  <a:cubicBezTo>
                    <a:pt x="40" y="92"/>
                    <a:pt x="53" y="108"/>
                    <a:pt x="70" y="116"/>
                  </a:cubicBezTo>
                  <a:cubicBezTo>
                    <a:pt x="70" y="118"/>
                    <a:pt x="70" y="121"/>
                    <a:pt x="70" y="123"/>
                  </a:cubicBezTo>
                  <a:cubicBezTo>
                    <a:pt x="70" y="141"/>
                    <a:pt x="78" y="158"/>
                    <a:pt x="91" y="169"/>
                  </a:cubicBezTo>
                  <a:cubicBezTo>
                    <a:pt x="83" y="175"/>
                    <a:pt x="72" y="178"/>
                    <a:pt x="61" y="178"/>
                  </a:cubicBezTo>
                  <a:close/>
                  <a:moveTo>
                    <a:pt x="96" y="166"/>
                  </a:moveTo>
                  <a:cubicBezTo>
                    <a:pt x="84" y="156"/>
                    <a:pt x="76" y="140"/>
                    <a:pt x="76" y="123"/>
                  </a:cubicBezTo>
                  <a:cubicBezTo>
                    <a:pt x="76" y="121"/>
                    <a:pt x="76" y="120"/>
                    <a:pt x="76" y="118"/>
                  </a:cubicBezTo>
                  <a:cubicBezTo>
                    <a:pt x="82" y="121"/>
                    <a:pt x="89" y="122"/>
                    <a:pt x="96" y="122"/>
                  </a:cubicBezTo>
                  <a:cubicBezTo>
                    <a:pt x="103" y="122"/>
                    <a:pt x="110" y="121"/>
                    <a:pt x="116" y="118"/>
                  </a:cubicBezTo>
                  <a:cubicBezTo>
                    <a:pt x="116" y="120"/>
                    <a:pt x="117" y="121"/>
                    <a:pt x="117" y="123"/>
                  </a:cubicBezTo>
                  <a:cubicBezTo>
                    <a:pt x="117" y="140"/>
                    <a:pt x="109" y="156"/>
                    <a:pt x="96" y="166"/>
                  </a:cubicBezTo>
                  <a:close/>
                  <a:moveTo>
                    <a:pt x="131" y="178"/>
                  </a:moveTo>
                  <a:cubicBezTo>
                    <a:pt x="120" y="178"/>
                    <a:pt x="110" y="175"/>
                    <a:pt x="101" y="169"/>
                  </a:cubicBezTo>
                  <a:cubicBezTo>
                    <a:pt x="114" y="158"/>
                    <a:pt x="122" y="141"/>
                    <a:pt x="122" y="123"/>
                  </a:cubicBezTo>
                  <a:cubicBezTo>
                    <a:pt x="122" y="121"/>
                    <a:pt x="122" y="118"/>
                    <a:pt x="122" y="116"/>
                  </a:cubicBezTo>
                  <a:cubicBezTo>
                    <a:pt x="139" y="108"/>
                    <a:pt x="152" y="92"/>
                    <a:pt x="156" y="74"/>
                  </a:cubicBezTo>
                  <a:cubicBezTo>
                    <a:pt x="174" y="83"/>
                    <a:pt x="186" y="101"/>
                    <a:pt x="186" y="123"/>
                  </a:cubicBezTo>
                  <a:cubicBezTo>
                    <a:pt x="186" y="153"/>
                    <a:pt x="162" y="178"/>
                    <a:pt x="131" y="178"/>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64"/>
            <p:cNvSpPr>
              <a:spLocks noChangeArrowheads="1"/>
            </p:cNvSpPr>
            <p:nvPr/>
          </p:nvSpPr>
          <p:spPr bwMode="auto">
            <a:xfrm>
              <a:off x="3187700" y="2536825"/>
              <a:ext cx="11113"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65"/>
            <p:cNvSpPr>
              <a:spLocks noChangeArrowheads="1"/>
            </p:cNvSpPr>
            <p:nvPr/>
          </p:nvSpPr>
          <p:spPr bwMode="auto">
            <a:xfrm>
              <a:off x="3222625" y="2536825"/>
              <a:ext cx="9525"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66"/>
            <p:cNvSpPr>
              <a:spLocks noChangeArrowheads="1"/>
            </p:cNvSpPr>
            <p:nvPr/>
          </p:nvSpPr>
          <p:spPr bwMode="auto">
            <a:xfrm>
              <a:off x="3257550" y="2536825"/>
              <a:ext cx="11113"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67"/>
            <p:cNvSpPr>
              <a:spLocks noChangeArrowheads="1"/>
            </p:cNvSpPr>
            <p:nvPr/>
          </p:nvSpPr>
          <p:spPr bwMode="auto">
            <a:xfrm>
              <a:off x="3222625" y="2503488"/>
              <a:ext cx="9525" cy="7938"/>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68"/>
            <p:cNvSpPr>
              <a:spLocks noChangeArrowheads="1"/>
            </p:cNvSpPr>
            <p:nvPr/>
          </p:nvSpPr>
          <p:spPr bwMode="auto">
            <a:xfrm>
              <a:off x="3257550" y="2503488"/>
              <a:ext cx="11113" cy="7938"/>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69"/>
            <p:cNvSpPr>
              <a:spLocks noChangeArrowheads="1"/>
            </p:cNvSpPr>
            <p:nvPr/>
          </p:nvSpPr>
          <p:spPr bwMode="auto">
            <a:xfrm>
              <a:off x="3187700" y="2571750"/>
              <a:ext cx="11113"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70"/>
            <p:cNvSpPr>
              <a:spLocks noChangeArrowheads="1"/>
            </p:cNvSpPr>
            <p:nvPr/>
          </p:nvSpPr>
          <p:spPr bwMode="auto">
            <a:xfrm>
              <a:off x="3222625" y="2571750"/>
              <a:ext cx="9525"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71"/>
            <p:cNvSpPr>
              <a:spLocks noChangeArrowheads="1"/>
            </p:cNvSpPr>
            <p:nvPr/>
          </p:nvSpPr>
          <p:spPr bwMode="auto">
            <a:xfrm>
              <a:off x="3257550" y="2571750"/>
              <a:ext cx="11113"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72"/>
            <p:cNvSpPr>
              <a:spLocks noChangeArrowheads="1"/>
            </p:cNvSpPr>
            <p:nvPr/>
          </p:nvSpPr>
          <p:spPr bwMode="auto">
            <a:xfrm>
              <a:off x="3187700" y="2606675"/>
              <a:ext cx="11113"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73"/>
            <p:cNvSpPr>
              <a:spLocks noChangeArrowheads="1"/>
            </p:cNvSpPr>
            <p:nvPr/>
          </p:nvSpPr>
          <p:spPr bwMode="auto">
            <a:xfrm>
              <a:off x="3222625" y="2606675"/>
              <a:ext cx="9525" cy="11113"/>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4"/>
            <p:cNvSpPr>
              <a:spLocks/>
            </p:cNvSpPr>
            <p:nvPr/>
          </p:nvSpPr>
          <p:spPr bwMode="auto">
            <a:xfrm>
              <a:off x="3124200" y="2341563"/>
              <a:ext cx="11113" cy="93663"/>
            </a:xfrm>
            <a:custGeom>
              <a:avLst/>
              <a:gdLst>
                <a:gd name="T0" fmla="*/ 3 w 6"/>
                <a:gd name="T1" fmla="*/ 52 h 52"/>
                <a:gd name="T2" fmla="*/ 6 w 6"/>
                <a:gd name="T3" fmla="*/ 49 h 52"/>
                <a:gd name="T4" fmla="*/ 6 w 6"/>
                <a:gd name="T5" fmla="*/ 3 h 52"/>
                <a:gd name="T6" fmla="*/ 3 w 6"/>
                <a:gd name="T7" fmla="*/ 0 h 52"/>
                <a:gd name="T8" fmla="*/ 0 w 6"/>
                <a:gd name="T9" fmla="*/ 3 h 52"/>
                <a:gd name="T10" fmla="*/ 0 w 6"/>
                <a:gd name="T11" fmla="*/ 49 h 52"/>
                <a:gd name="T12" fmla="*/ 3 w 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6" h="52">
                  <a:moveTo>
                    <a:pt x="3" y="52"/>
                  </a:moveTo>
                  <a:cubicBezTo>
                    <a:pt x="5" y="52"/>
                    <a:pt x="6" y="51"/>
                    <a:pt x="6" y="49"/>
                  </a:cubicBezTo>
                  <a:cubicBezTo>
                    <a:pt x="6" y="3"/>
                    <a:pt x="6" y="3"/>
                    <a:pt x="6" y="3"/>
                  </a:cubicBezTo>
                  <a:cubicBezTo>
                    <a:pt x="6" y="2"/>
                    <a:pt x="5" y="0"/>
                    <a:pt x="3" y="0"/>
                  </a:cubicBezTo>
                  <a:cubicBezTo>
                    <a:pt x="2" y="0"/>
                    <a:pt x="0" y="2"/>
                    <a:pt x="0" y="3"/>
                  </a:cubicBezTo>
                  <a:cubicBezTo>
                    <a:pt x="0" y="49"/>
                    <a:pt x="0" y="49"/>
                    <a:pt x="0" y="49"/>
                  </a:cubicBezTo>
                  <a:cubicBezTo>
                    <a:pt x="0" y="51"/>
                    <a:pt x="2" y="52"/>
                    <a:pt x="3" y="52"/>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5"/>
            <p:cNvSpPr>
              <a:spLocks/>
            </p:cNvSpPr>
            <p:nvPr/>
          </p:nvSpPr>
          <p:spPr bwMode="auto">
            <a:xfrm>
              <a:off x="3090863" y="2347913"/>
              <a:ext cx="9525" cy="77788"/>
            </a:xfrm>
            <a:custGeom>
              <a:avLst/>
              <a:gdLst>
                <a:gd name="T0" fmla="*/ 3 w 6"/>
                <a:gd name="T1" fmla="*/ 43 h 43"/>
                <a:gd name="T2" fmla="*/ 6 w 6"/>
                <a:gd name="T3" fmla="*/ 40 h 43"/>
                <a:gd name="T4" fmla="*/ 6 w 6"/>
                <a:gd name="T5" fmla="*/ 3 h 43"/>
                <a:gd name="T6" fmla="*/ 3 w 6"/>
                <a:gd name="T7" fmla="*/ 0 h 43"/>
                <a:gd name="T8" fmla="*/ 0 w 6"/>
                <a:gd name="T9" fmla="*/ 3 h 43"/>
                <a:gd name="T10" fmla="*/ 0 w 6"/>
                <a:gd name="T11" fmla="*/ 40 h 43"/>
                <a:gd name="T12" fmla="*/ 3 w 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6" h="43">
                  <a:moveTo>
                    <a:pt x="3" y="43"/>
                  </a:moveTo>
                  <a:cubicBezTo>
                    <a:pt x="4" y="43"/>
                    <a:pt x="6" y="42"/>
                    <a:pt x="6" y="40"/>
                  </a:cubicBezTo>
                  <a:cubicBezTo>
                    <a:pt x="6" y="3"/>
                    <a:pt x="6" y="3"/>
                    <a:pt x="6" y="3"/>
                  </a:cubicBezTo>
                  <a:cubicBezTo>
                    <a:pt x="6" y="1"/>
                    <a:pt x="4" y="0"/>
                    <a:pt x="3" y="0"/>
                  </a:cubicBezTo>
                  <a:cubicBezTo>
                    <a:pt x="1" y="0"/>
                    <a:pt x="0" y="1"/>
                    <a:pt x="0" y="3"/>
                  </a:cubicBezTo>
                  <a:cubicBezTo>
                    <a:pt x="0" y="40"/>
                    <a:pt x="0" y="40"/>
                    <a:pt x="0" y="40"/>
                  </a:cubicBezTo>
                  <a:cubicBezTo>
                    <a:pt x="0" y="42"/>
                    <a:pt x="1" y="43"/>
                    <a:pt x="3" y="43"/>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6"/>
            <p:cNvSpPr>
              <a:spLocks/>
            </p:cNvSpPr>
            <p:nvPr/>
          </p:nvSpPr>
          <p:spPr bwMode="auto">
            <a:xfrm>
              <a:off x="3054350" y="2374900"/>
              <a:ext cx="11113" cy="47625"/>
            </a:xfrm>
            <a:custGeom>
              <a:avLst/>
              <a:gdLst>
                <a:gd name="T0" fmla="*/ 3 w 6"/>
                <a:gd name="T1" fmla="*/ 26 h 26"/>
                <a:gd name="T2" fmla="*/ 6 w 6"/>
                <a:gd name="T3" fmla="*/ 23 h 26"/>
                <a:gd name="T4" fmla="*/ 6 w 6"/>
                <a:gd name="T5" fmla="*/ 3 h 26"/>
                <a:gd name="T6" fmla="*/ 3 w 6"/>
                <a:gd name="T7" fmla="*/ 0 h 26"/>
                <a:gd name="T8" fmla="*/ 0 w 6"/>
                <a:gd name="T9" fmla="*/ 3 h 26"/>
                <a:gd name="T10" fmla="*/ 0 w 6"/>
                <a:gd name="T11" fmla="*/ 23 h 26"/>
                <a:gd name="T12" fmla="*/ 3 w 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 h="26">
                  <a:moveTo>
                    <a:pt x="3" y="26"/>
                  </a:moveTo>
                  <a:cubicBezTo>
                    <a:pt x="5" y="26"/>
                    <a:pt x="6" y="25"/>
                    <a:pt x="6" y="23"/>
                  </a:cubicBezTo>
                  <a:cubicBezTo>
                    <a:pt x="6" y="3"/>
                    <a:pt x="6" y="3"/>
                    <a:pt x="6" y="3"/>
                  </a:cubicBezTo>
                  <a:cubicBezTo>
                    <a:pt x="6" y="1"/>
                    <a:pt x="5" y="0"/>
                    <a:pt x="3" y="0"/>
                  </a:cubicBezTo>
                  <a:cubicBezTo>
                    <a:pt x="2" y="0"/>
                    <a:pt x="0" y="1"/>
                    <a:pt x="0" y="3"/>
                  </a:cubicBezTo>
                  <a:cubicBezTo>
                    <a:pt x="0" y="23"/>
                    <a:pt x="0" y="23"/>
                    <a:pt x="0" y="23"/>
                  </a:cubicBezTo>
                  <a:cubicBezTo>
                    <a:pt x="0" y="25"/>
                    <a:pt x="2" y="26"/>
                    <a:pt x="3" y="26"/>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7"/>
            <p:cNvSpPr>
              <a:spLocks/>
            </p:cNvSpPr>
            <p:nvPr/>
          </p:nvSpPr>
          <p:spPr bwMode="auto">
            <a:xfrm>
              <a:off x="3194050" y="2374900"/>
              <a:ext cx="11113" cy="47625"/>
            </a:xfrm>
            <a:custGeom>
              <a:avLst/>
              <a:gdLst>
                <a:gd name="T0" fmla="*/ 3 w 6"/>
                <a:gd name="T1" fmla="*/ 26 h 26"/>
                <a:gd name="T2" fmla="*/ 6 w 6"/>
                <a:gd name="T3" fmla="*/ 23 h 26"/>
                <a:gd name="T4" fmla="*/ 6 w 6"/>
                <a:gd name="T5" fmla="*/ 3 h 26"/>
                <a:gd name="T6" fmla="*/ 3 w 6"/>
                <a:gd name="T7" fmla="*/ 0 h 26"/>
                <a:gd name="T8" fmla="*/ 0 w 6"/>
                <a:gd name="T9" fmla="*/ 3 h 26"/>
                <a:gd name="T10" fmla="*/ 0 w 6"/>
                <a:gd name="T11" fmla="*/ 23 h 26"/>
                <a:gd name="T12" fmla="*/ 3 w 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 h="26">
                  <a:moveTo>
                    <a:pt x="3" y="26"/>
                  </a:moveTo>
                  <a:cubicBezTo>
                    <a:pt x="5" y="26"/>
                    <a:pt x="6" y="25"/>
                    <a:pt x="6" y="23"/>
                  </a:cubicBezTo>
                  <a:cubicBezTo>
                    <a:pt x="6" y="3"/>
                    <a:pt x="6" y="3"/>
                    <a:pt x="6" y="3"/>
                  </a:cubicBezTo>
                  <a:cubicBezTo>
                    <a:pt x="6" y="1"/>
                    <a:pt x="5" y="0"/>
                    <a:pt x="3" y="0"/>
                  </a:cubicBezTo>
                  <a:cubicBezTo>
                    <a:pt x="1" y="0"/>
                    <a:pt x="0" y="1"/>
                    <a:pt x="0" y="3"/>
                  </a:cubicBezTo>
                  <a:cubicBezTo>
                    <a:pt x="0" y="23"/>
                    <a:pt x="0" y="23"/>
                    <a:pt x="0" y="23"/>
                  </a:cubicBezTo>
                  <a:cubicBezTo>
                    <a:pt x="0" y="25"/>
                    <a:pt x="1" y="26"/>
                    <a:pt x="3" y="26"/>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8"/>
            <p:cNvSpPr>
              <a:spLocks/>
            </p:cNvSpPr>
            <p:nvPr/>
          </p:nvSpPr>
          <p:spPr bwMode="auto">
            <a:xfrm>
              <a:off x="3160713" y="2347913"/>
              <a:ext cx="7938" cy="77788"/>
            </a:xfrm>
            <a:custGeom>
              <a:avLst/>
              <a:gdLst>
                <a:gd name="T0" fmla="*/ 3 w 5"/>
                <a:gd name="T1" fmla="*/ 43 h 43"/>
                <a:gd name="T2" fmla="*/ 5 w 5"/>
                <a:gd name="T3" fmla="*/ 40 h 43"/>
                <a:gd name="T4" fmla="*/ 5 w 5"/>
                <a:gd name="T5" fmla="*/ 3 h 43"/>
                <a:gd name="T6" fmla="*/ 3 w 5"/>
                <a:gd name="T7" fmla="*/ 0 h 43"/>
                <a:gd name="T8" fmla="*/ 0 w 5"/>
                <a:gd name="T9" fmla="*/ 3 h 43"/>
                <a:gd name="T10" fmla="*/ 0 w 5"/>
                <a:gd name="T11" fmla="*/ 40 h 43"/>
                <a:gd name="T12" fmla="*/ 3 w 5"/>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 h="43">
                  <a:moveTo>
                    <a:pt x="3" y="43"/>
                  </a:moveTo>
                  <a:cubicBezTo>
                    <a:pt x="4" y="43"/>
                    <a:pt x="5" y="42"/>
                    <a:pt x="5" y="40"/>
                  </a:cubicBezTo>
                  <a:cubicBezTo>
                    <a:pt x="5" y="3"/>
                    <a:pt x="5" y="3"/>
                    <a:pt x="5" y="3"/>
                  </a:cubicBezTo>
                  <a:cubicBezTo>
                    <a:pt x="5" y="1"/>
                    <a:pt x="4" y="0"/>
                    <a:pt x="3" y="0"/>
                  </a:cubicBezTo>
                  <a:cubicBezTo>
                    <a:pt x="1" y="0"/>
                    <a:pt x="0" y="1"/>
                    <a:pt x="0" y="3"/>
                  </a:cubicBezTo>
                  <a:cubicBezTo>
                    <a:pt x="0" y="40"/>
                    <a:pt x="0" y="40"/>
                    <a:pt x="0" y="40"/>
                  </a:cubicBezTo>
                  <a:cubicBezTo>
                    <a:pt x="0" y="42"/>
                    <a:pt x="1" y="43"/>
                    <a:pt x="3" y="43"/>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5549186" y="979987"/>
            <a:ext cx="914400" cy="914400"/>
          </a:xfrm>
          <a:prstGeom prst="rect">
            <a:avLst/>
          </a:prstGeom>
          <a:noFill/>
        </p:spPr>
        <p:txBody>
          <a:bodyPr wrap="none" rtlCol="0">
            <a:noAutofit/>
          </a:bodyPr>
          <a:lstStyle/>
          <a:p>
            <a:pPr>
              <a:lnSpc>
                <a:spcPct val="90000"/>
              </a:lnSpc>
            </a:pPr>
            <a:r>
              <a:rPr lang="en-US" dirty="0">
                <a:solidFill>
                  <a:schemeClr val="tx1"/>
                </a:solidFill>
              </a:rPr>
              <a:t>Volatility controlled indexes</a:t>
            </a:r>
          </a:p>
        </p:txBody>
      </p:sp>
      <p:sp>
        <p:nvSpPr>
          <p:cNvPr id="25" name="Freeform 323"/>
          <p:cNvSpPr>
            <a:spLocks noChangeAspect="1" noEditPoints="1"/>
          </p:cNvSpPr>
          <p:nvPr/>
        </p:nvSpPr>
        <p:spPr bwMode="auto">
          <a:xfrm>
            <a:off x="4448398" y="5513869"/>
            <a:ext cx="457200" cy="457200"/>
          </a:xfrm>
          <a:custGeom>
            <a:avLst/>
            <a:gdLst>
              <a:gd name="T0" fmla="*/ 177 w 192"/>
              <a:gd name="T1" fmla="*/ 56 h 181"/>
              <a:gd name="T2" fmla="*/ 119 w 192"/>
              <a:gd name="T3" fmla="*/ 7 h 181"/>
              <a:gd name="T4" fmla="*/ 97 w 192"/>
              <a:gd name="T5" fmla="*/ 9 h 181"/>
              <a:gd name="T6" fmla="*/ 73 w 192"/>
              <a:gd name="T7" fmla="*/ 5 h 181"/>
              <a:gd name="T8" fmla="*/ 16 w 192"/>
              <a:gd name="T9" fmla="*/ 54 h 181"/>
              <a:gd name="T10" fmla="*/ 0 w 192"/>
              <a:gd name="T11" fmla="*/ 46 h 181"/>
              <a:gd name="T12" fmla="*/ 174 w 192"/>
              <a:gd name="T13" fmla="*/ 181 h 181"/>
              <a:gd name="T14" fmla="*/ 191 w 192"/>
              <a:gd name="T15" fmla="*/ 44 h 181"/>
              <a:gd name="T16" fmla="*/ 112 w 192"/>
              <a:gd name="T17" fmla="*/ 15 h 181"/>
              <a:gd name="T18" fmla="*/ 148 w 192"/>
              <a:gd name="T19" fmla="*/ 81 h 181"/>
              <a:gd name="T20" fmla="*/ 109 w 192"/>
              <a:gd name="T21" fmla="*/ 37 h 181"/>
              <a:gd name="T22" fmla="*/ 109 w 192"/>
              <a:gd name="T23" fmla="*/ 31 h 181"/>
              <a:gd name="T24" fmla="*/ 72 w 192"/>
              <a:gd name="T25" fmla="*/ 52 h 181"/>
              <a:gd name="T26" fmla="*/ 85 w 192"/>
              <a:gd name="T27" fmla="*/ 20 h 181"/>
              <a:gd name="T28" fmla="*/ 63 w 192"/>
              <a:gd name="T29" fmla="*/ 33 h 181"/>
              <a:gd name="T30" fmla="*/ 73 w 192"/>
              <a:gd name="T31" fmla="*/ 58 h 181"/>
              <a:gd name="T32" fmla="*/ 99 w 192"/>
              <a:gd name="T33" fmla="*/ 40 h 181"/>
              <a:gd name="T34" fmla="*/ 148 w 192"/>
              <a:gd name="T35" fmla="*/ 98 h 181"/>
              <a:gd name="T36" fmla="*/ 106 w 192"/>
              <a:gd name="T37" fmla="*/ 69 h 181"/>
              <a:gd name="T38" fmla="*/ 136 w 192"/>
              <a:gd name="T39" fmla="*/ 102 h 181"/>
              <a:gd name="T40" fmla="*/ 131 w 192"/>
              <a:gd name="T41" fmla="*/ 115 h 181"/>
              <a:gd name="T42" fmla="*/ 94 w 192"/>
              <a:gd name="T43" fmla="*/ 86 h 181"/>
              <a:gd name="T44" fmla="*/ 127 w 192"/>
              <a:gd name="T45" fmla="*/ 128 h 181"/>
              <a:gd name="T46" fmla="*/ 85 w 192"/>
              <a:gd name="T47" fmla="*/ 95 h 181"/>
              <a:gd name="T48" fmla="*/ 81 w 192"/>
              <a:gd name="T49" fmla="*/ 99 h 181"/>
              <a:gd name="T50" fmla="*/ 108 w 192"/>
              <a:gd name="T51" fmla="*/ 126 h 181"/>
              <a:gd name="T52" fmla="*/ 100 w 192"/>
              <a:gd name="T53" fmla="*/ 135 h 181"/>
              <a:gd name="T54" fmla="*/ 49 w 192"/>
              <a:gd name="T55" fmla="*/ 112 h 181"/>
              <a:gd name="T56" fmla="*/ 67 w 192"/>
              <a:gd name="T57" fmla="*/ 111 h 181"/>
              <a:gd name="T58" fmla="*/ 47 w 192"/>
              <a:gd name="T59" fmla="*/ 116 h 181"/>
              <a:gd name="T60" fmla="*/ 41 w 192"/>
              <a:gd name="T61" fmla="*/ 97 h 181"/>
              <a:gd name="T62" fmla="*/ 54 w 192"/>
              <a:gd name="T63" fmla="*/ 98 h 181"/>
              <a:gd name="T64" fmla="*/ 62 w 192"/>
              <a:gd name="T65" fmla="*/ 124 h 181"/>
              <a:gd name="T66" fmla="*/ 75 w 192"/>
              <a:gd name="T67" fmla="*/ 129 h 181"/>
              <a:gd name="T68" fmla="*/ 62 w 192"/>
              <a:gd name="T69" fmla="*/ 133 h 181"/>
              <a:gd name="T70" fmla="*/ 79 w 192"/>
              <a:gd name="T71" fmla="*/ 133 h 181"/>
              <a:gd name="T72" fmla="*/ 88 w 192"/>
              <a:gd name="T73" fmla="*/ 141 h 181"/>
              <a:gd name="T74" fmla="*/ 79 w 192"/>
              <a:gd name="T75" fmla="*/ 133 h 181"/>
              <a:gd name="T76" fmla="*/ 19 w 192"/>
              <a:gd name="T77" fmla="*/ 175 h 181"/>
              <a:gd name="T78" fmla="*/ 14 w 192"/>
              <a:gd name="T79" fmla="*/ 61 h 181"/>
              <a:gd name="T80" fmla="*/ 38 w 192"/>
              <a:gd name="T81" fmla="*/ 88 h 181"/>
              <a:gd name="T82" fmla="*/ 44 w 192"/>
              <a:gd name="T83" fmla="*/ 109 h 181"/>
              <a:gd name="T84" fmla="*/ 54 w 192"/>
              <a:gd name="T85" fmla="*/ 128 h 181"/>
              <a:gd name="T86" fmla="*/ 72 w 192"/>
              <a:gd name="T87" fmla="*/ 139 h 181"/>
              <a:gd name="T88" fmla="*/ 92 w 192"/>
              <a:gd name="T89" fmla="*/ 146 h 181"/>
              <a:gd name="T90" fmla="*/ 112 w 192"/>
              <a:gd name="T91" fmla="*/ 139 h 181"/>
              <a:gd name="T92" fmla="*/ 135 w 192"/>
              <a:gd name="T93" fmla="*/ 124 h 181"/>
              <a:gd name="T94" fmla="*/ 146 w 192"/>
              <a:gd name="T95" fmla="*/ 106 h 181"/>
              <a:gd name="T96" fmla="*/ 153 w 192"/>
              <a:gd name="T97" fmla="*/ 85 h 181"/>
              <a:gd name="T98" fmla="*/ 179 w 192"/>
              <a:gd name="T99" fmla="*/ 6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81">
                <a:moveTo>
                  <a:pt x="191" y="44"/>
                </a:moveTo>
                <a:cubicBezTo>
                  <a:pt x="189" y="44"/>
                  <a:pt x="188" y="44"/>
                  <a:pt x="187" y="45"/>
                </a:cubicBezTo>
                <a:cubicBezTo>
                  <a:pt x="177" y="56"/>
                  <a:pt x="177" y="56"/>
                  <a:pt x="177" y="56"/>
                </a:cubicBezTo>
                <a:cubicBezTo>
                  <a:pt x="124" y="3"/>
                  <a:pt x="124" y="3"/>
                  <a:pt x="124" y="3"/>
                </a:cubicBezTo>
                <a:cubicBezTo>
                  <a:pt x="122" y="1"/>
                  <a:pt x="121" y="1"/>
                  <a:pt x="119" y="3"/>
                </a:cubicBezTo>
                <a:cubicBezTo>
                  <a:pt x="118" y="4"/>
                  <a:pt x="118" y="6"/>
                  <a:pt x="119" y="7"/>
                </a:cubicBezTo>
                <a:cubicBezTo>
                  <a:pt x="120" y="7"/>
                  <a:pt x="120" y="7"/>
                  <a:pt x="120" y="7"/>
                </a:cubicBezTo>
                <a:cubicBezTo>
                  <a:pt x="117" y="8"/>
                  <a:pt x="115" y="9"/>
                  <a:pt x="112" y="9"/>
                </a:cubicBezTo>
                <a:cubicBezTo>
                  <a:pt x="97" y="9"/>
                  <a:pt x="97" y="9"/>
                  <a:pt x="97" y="9"/>
                </a:cubicBezTo>
                <a:cubicBezTo>
                  <a:pt x="91" y="9"/>
                  <a:pt x="86" y="11"/>
                  <a:pt x="82" y="15"/>
                </a:cubicBezTo>
                <a:cubicBezTo>
                  <a:pt x="73" y="6"/>
                  <a:pt x="73" y="6"/>
                  <a:pt x="73" y="6"/>
                </a:cubicBezTo>
                <a:cubicBezTo>
                  <a:pt x="73" y="5"/>
                  <a:pt x="73" y="5"/>
                  <a:pt x="73" y="5"/>
                </a:cubicBezTo>
                <a:cubicBezTo>
                  <a:pt x="74" y="4"/>
                  <a:pt x="74" y="2"/>
                  <a:pt x="73" y="1"/>
                </a:cubicBezTo>
                <a:cubicBezTo>
                  <a:pt x="72" y="0"/>
                  <a:pt x="70" y="0"/>
                  <a:pt x="69" y="1"/>
                </a:cubicBezTo>
                <a:cubicBezTo>
                  <a:pt x="16" y="54"/>
                  <a:pt x="16" y="54"/>
                  <a:pt x="16" y="54"/>
                </a:cubicBezTo>
                <a:cubicBezTo>
                  <a:pt x="5" y="44"/>
                  <a:pt x="5" y="44"/>
                  <a:pt x="5" y="44"/>
                </a:cubicBezTo>
                <a:cubicBezTo>
                  <a:pt x="4" y="43"/>
                  <a:pt x="3" y="43"/>
                  <a:pt x="2" y="43"/>
                </a:cubicBezTo>
                <a:cubicBezTo>
                  <a:pt x="1" y="44"/>
                  <a:pt x="0" y="45"/>
                  <a:pt x="0" y="46"/>
                </a:cubicBezTo>
                <a:cubicBezTo>
                  <a:pt x="0" y="162"/>
                  <a:pt x="0" y="162"/>
                  <a:pt x="0" y="162"/>
                </a:cubicBezTo>
                <a:cubicBezTo>
                  <a:pt x="0" y="172"/>
                  <a:pt x="9" y="181"/>
                  <a:pt x="19" y="181"/>
                </a:cubicBezTo>
                <a:cubicBezTo>
                  <a:pt x="174" y="181"/>
                  <a:pt x="174" y="181"/>
                  <a:pt x="174" y="181"/>
                </a:cubicBezTo>
                <a:cubicBezTo>
                  <a:pt x="184" y="181"/>
                  <a:pt x="192" y="172"/>
                  <a:pt x="192" y="162"/>
                </a:cubicBezTo>
                <a:cubicBezTo>
                  <a:pt x="192" y="47"/>
                  <a:pt x="192" y="47"/>
                  <a:pt x="192" y="47"/>
                </a:cubicBezTo>
                <a:cubicBezTo>
                  <a:pt x="192" y="46"/>
                  <a:pt x="192" y="45"/>
                  <a:pt x="191" y="44"/>
                </a:cubicBezTo>
                <a:close/>
                <a:moveTo>
                  <a:pt x="85" y="20"/>
                </a:moveTo>
                <a:cubicBezTo>
                  <a:pt x="88" y="17"/>
                  <a:pt x="92" y="15"/>
                  <a:pt x="97" y="15"/>
                </a:cubicBezTo>
                <a:cubicBezTo>
                  <a:pt x="112" y="15"/>
                  <a:pt x="112" y="15"/>
                  <a:pt x="112" y="15"/>
                </a:cubicBezTo>
                <a:cubicBezTo>
                  <a:pt x="116" y="15"/>
                  <a:pt x="120" y="13"/>
                  <a:pt x="124" y="11"/>
                </a:cubicBezTo>
                <a:cubicBezTo>
                  <a:pt x="171" y="58"/>
                  <a:pt x="171" y="58"/>
                  <a:pt x="171" y="58"/>
                </a:cubicBezTo>
                <a:cubicBezTo>
                  <a:pt x="148" y="81"/>
                  <a:pt x="148" y="81"/>
                  <a:pt x="148" y="81"/>
                </a:cubicBezTo>
                <a:cubicBezTo>
                  <a:pt x="105" y="37"/>
                  <a:pt x="105" y="37"/>
                  <a:pt x="105" y="37"/>
                </a:cubicBezTo>
                <a:cubicBezTo>
                  <a:pt x="106" y="37"/>
                  <a:pt x="107" y="37"/>
                  <a:pt x="109" y="37"/>
                </a:cubicBezTo>
                <a:cubicBezTo>
                  <a:pt x="109" y="37"/>
                  <a:pt x="109" y="37"/>
                  <a:pt x="109" y="37"/>
                </a:cubicBezTo>
                <a:cubicBezTo>
                  <a:pt x="110" y="37"/>
                  <a:pt x="112" y="36"/>
                  <a:pt x="112" y="34"/>
                </a:cubicBezTo>
                <a:cubicBezTo>
                  <a:pt x="112" y="33"/>
                  <a:pt x="110" y="31"/>
                  <a:pt x="109" y="31"/>
                </a:cubicBezTo>
                <a:cubicBezTo>
                  <a:pt x="109" y="31"/>
                  <a:pt x="109" y="31"/>
                  <a:pt x="109" y="31"/>
                </a:cubicBezTo>
                <a:cubicBezTo>
                  <a:pt x="101" y="31"/>
                  <a:pt x="94" y="34"/>
                  <a:pt x="89" y="39"/>
                </a:cubicBezTo>
                <a:cubicBezTo>
                  <a:pt x="79" y="49"/>
                  <a:pt x="79" y="49"/>
                  <a:pt x="79" y="49"/>
                </a:cubicBezTo>
                <a:cubicBezTo>
                  <a:pt x="77" y="51"/>
                  <a:pt x="75" y="52"/>
                  <a:pt x="72" y="52"/>
                </a:cubicBezTo>
                <a:cubicBezTo>
                  <a:pt x="70" y="51"/>
                  <a:pt x="68" y="50"/>
                  <a:pt x="66" y="48"/>
                </a:cubicBezTo>
                <a:cubicBezTo>
                  <a:pt x="64" y="45"/>
                  <a:pt x="64" y="40"/>
                  <a:pt x="67" y="37"/>
                </a:cubicBezTo>
                <a:lnTo>
                  <a:pt x="85" y="20"/>
                </a:lnTo>
                <a:close/>
                <a:moveTo>
                  <a:pt x="69" y="10"/>
                </a:moveTo>
                <a:cubicBezTo>
                  <a:pt x="78" y="19"/>
                  <a:pt x="78" y="19"/>
                  <a:pt x="78" y="19"/>
                </a:cubicBezTo>
                <a:cubicBezTo>
                  <a:pt x="63" y="33"/>
                  <a:pt x="63" y="33"/>
                  <a:pt x="63" y="33"/>
                </a:cubicBezTo>
                <a:cubicBezTo>
                  <a:pt x="58" y="38"/>
                  <a:pt x="57" y="46"/>
                  <a:pt x="61" y="51"/>
                </a:cubicBezTo>
                <a:cubicBezTo>
                  <a:pt x="64" y="55"/>
                  <a:pt x="68" y="57"/>
                  <a:pt x="72" y="57"/>
                </a:cubicBezTo>
                <a:cubicBezTo>
                  <a:pt x="72" y="58"/>
                  <a:pt x="73" y="58"/>
                  <a:pt x="73" y="58"/>
                </a:cubicBezTo>
                <a:cubicBezTo>
                  <a:pt x="77" y="58"/>
                  <a:pt x="81" y="56"/>
                  <a:pt x="83" y="53"/>
                </a:cubicBezTo>
                <a:cubicBezTo>
                  <a:pt x="93" y="44"/>
                  <a:pt x="93" y="44"/>
                  <a:pt x="93" y="44"/>
                </a:cubicBezTo>
                <a:cubicBezTo>
                  <a:pt x="95" y="42"/>
                  <a:pt x="97" y="41"/>
                  <a:pt x="99" y="40"/>
                </a:cubicBezTo>
                <a:cubicBezTo>
                  <a:pt x="148" y="89"/>
                  <a:pt x="148" y="89"/>
                  <a:pt x="148" y="89"/>
                </a:cubicBezTo>
                <a:cubicBezTo>
                  <a:pt x="150" y="91"/>
                  <a:pt x="150" y="92"/>
                  <a:pt x="150" y="94"/>
                </a:cubicBezTo>
                <a:cubicBezTo>
                  <a:pt x="150" y="95"/>
                  <a:pt x="150" y="97"/>
                  <a:pt x="148" y="98"/>
                </a:cubicBezTo>
                <a:cubicBezTo>
                  <a:pt x="146" y="100"/>
                  <a:pt x="142" y="101"/>
                  <a:pt x="140" y="98"/>
                </a:cubicBezTo>
                <a:cubicBezTo>
                  <a:pt x="111" y="69"/>
                  <a:pt x="111" y="69"/>
                  <a:pt x="111" y="69"/>
                </a:cubicBezTo>
                <a:cubicBezTo>
                  <a:pt x="109" y="68"/>
                  <a:pt x="108" y="68"/>
                  <a:pt x="106" y="69"/>
                </a:cubicBezTo>
                <a:cubicBezTo>
                  <a:pt x="105" y="70"/>
                  <a:pt x="105" y="72"/>
                  <a:pt x="106" y="73"/>
                </a:cubicBezTo>
                <a:cubicBezTo>
                  <a:pt x="136" y="102"/>
                  <a:pt x="136" y="102"/>
                  <a:pt x="136" y="102"/>
                </a:cubicBezTo>
                <a:cubicBezTo>
                  <a:pt x="136" y="102"/>
                  <a:pt x="136" y="102"/>
                  <a:pt x="136" y="102"/>
                </a:cubicBezTo>
                <a:cubicBezTo>
                  <a:pt x="140" y="107"/>
                  <a:pt x="140" y="107"/>
                  <a:pt x="140" y="107"/>
                </a:cubicBezTo>
                <a:cubicBezTo>
                  <a:pt x="143" y="109"/>
                  <a:pt x="143" y="113"/>
                  <a:pt x="140" y="115"/>
                </a:cubicBezTo>
                <a:cubicBezTo>
                  <a:pt x="138" y="118"/>
                  <a:pt x="134" y="118"/>
                  <a:pt x="131" y="115"/>
                </a:cubicBezTo>
                <a:cubicBezTo>
                  <a:pt x="98" y="82"/>
                  <a:pt x="98" y="82"/>
                  <a:pt x="98" y="82"/>
                </a:cubicBezTo>
                <a:cubicBezTo>
                  <a:pt x="97" y="81"/>
                  <a:pt x="95" y="81"/>
                  <a:pt x="94" y="82"/>
                </a:cubicBezTo>
                <a:cubicBezTo>
                  <a:pt x="92" y="83"/>
                  <a:pt x="92" y="85"/>
                  <a:pt x="94" y="86"/>
                </a:cubicBezTo>
                <a:cubicBezTo>
                  <a:pt x="127" y="120"/>
                  <a:pt x="127" y="120"/>
                  <a:pt x="127" y="120"/>
                </a:cubicBezTo>
                <a:cubicBezTo>
                  <a:pt x="128" y="121"/>
                  <a:pt x="129" y="122"/>
                  <a:pt x="129" y="124"/>
                </a:cubicBezTo>
                <a:cubicBezTo>
                  <a:pt x="129" y="126"/>
                  <a:pt x="128" y="127"/>
                  <a:pt x="127" y="128"/>
                </a:cubicBezTo>
                <a:cubicBezTo>
                  <a:pt x="125" y="131"/>
                  <a:pt x="121" y="131"/>
                  <a:pt x="119" y="128"/>
                </a:cubicBezTo>
                <a:cubicBezTo>
                  <a:pt x="113" y="122"/>
                  <a:pt x="113" y="122"/>
                  <a:pt x="113" y="122"/>
                </a:cubicBezTo>
                <a:cubicBezTo>
                  <a:pt x="113" y="122"/>
                  <a:pt x="85" y="95"/>
                  <a:pt x="85" y="95"/>
                </a:cubicBezTo>
                <a:cubicBezTo>
                  <a:pt x="84" y="93"/>
                  <a:pt x="82" y="93"/>
                  <a:pt x="81" y="95"/>
                </a:cubicBezTo>
                <a:cubicBezTo>
                  <a:pt x="80" y="95"/>
                  <a:pt x="80" y="96"/>
                  <a:pt x="80" y="97"/>
                </a:cubicBezTo>
                <a:cubicBezTo>
                  <a:pt x="80" y="97"/>
                  <a:pt x="80" y="98"/>
                  <a:pt x="81" y="99"/>
                </a:cubicBezTo>
                <a:cubicBezTo>
                  <a:pt x="108" y="126"/>
                  <a:pt x="108" y="126"/>
                  <a:pt x="108" y="126"/>
                </a:cubicBezTo>
                <a:cubicBezTo>
                  <a:pt x="108" y="126"/>
                  <a:pt x="108" y="126"/>
                  <a:pt x="108" y="126"/>
                </a:cubicBezTo>
                <a:cubicBezTo>
                  <a:pt x="108" y="126"/>
                  <a:pt x="108" y="126"/>
                  <a:pt x="108" y="126"/>
                </a:cubicBezTo>
                <a:cubicBezTo>
                  <a:pt x="109" y="127"/>
                  <a:pt x="110" y="129"/>
                  <a:pt x="110" y="131"/>
                </a:cubicBezTo>
                <a:cubicBezTo>
                  <a:pt x="110" y="132"/>
                  <a:pt x="109" y="134"/>
                  <a:pt x="108" y="135"/>
                </a:cubicBezTo>
                <a:cubicBezTo>
                  <a:pt x="106" y="137"/>
                  <a:pt x="102" y="137"/>
                  <a:pt x="100" y="135"/>
                </a:cubicBezTo>
                <a:cubicBezTo>
                  <a:pt x="22" y="57"/>
                  <a:pt x="22" y="57"/>
                  <a:pt x="22" y="57"/>
                </a:cubicBezTo>
                <a:lnTo>
                  <a:pt x="69" y="10"/>
                </a:lnTo>
                <a:close/>
                <a:moveTo>
                  <a:pt x="49" y="112"/>
                </a:moveTo>
                <a:cubicBezTo>
                  <a:pt x="58" y="103"/>
                  <a:pt x="58" y="103"/>
                  <a:pt x="58" y="103"/>
                </a:cubicBezTo>
                <a:cubicBezTo>
                  <a:pt x="59" y="102"/>
                  <a:pt x="59" y="102"/>
                  <a:pt x="59" y="102"/>
                </a:cubicBezTo>
                <a:cubicBezTo>
                  <a:pt x="67" y="111"/>
                  <a:pt x="67" y="111"/>
                  <a:pt x="67" y="111"/>
                </a:cubicBezTo>
                <a:cubicBezTo>
                  <a:pt x="58" y="120"/>
                  <a:pt x="58" y="120"/>
                  <a:pt x="58" y="120"/>
                </a:cubicBezTo>
                <a:cubicBezTo>
                  <a:pt x="55" y="123"/>
                  <a:pt x="51" y="123"/>
                  <a:pt x="49" y="120"/>
                </a:cubicBezTo>
                <a:cubicBezTo>
                  <a:pt x="48" y="119"/>
                  <a:pt x="47" y="118"/>
                  <a:pt x="47" y="116"/>
                </a:cubicBezTo>
                <a:cubicBezTo>
                  <a:pt x="47" y="114"/>
                  <a:pt x="48" y="113"/>
                  <a:pt x="49" y="112"/>
                </a:cubicBezTo>
                <a:close/>
                <a:moveTo>
                  <a:pt x="42" y="101"/>
                </a:moveTo>
                <a:cubicBezTo>
                  <a:pt x="41" y="100"/>
                  <a:pt x="41" y="99"/>
                  <a:pt x="41" y="97"/>
                </a:cubicBezTo>
                <a:cubicBezTo>
                  <a:pt x="41" y="95"/>
                  <a:pt x="41" y="94"/>
                  <a:pt x="42" y="93"/>
                </a:cubicBezTo>
                <a:cubicBezTo>
                  <a:pt x="46" y="89"/>
                  <a:pt x="46" y="89"/>
                  <a:pt x="46" y="89"/>
                </a:cubicBezTo>
                <a:cubicBezTo>
                  <a:pt x="54" y="98"/>
                  <a:pt x="54" y="98"/>
                  <a:pt x="54" y="98"/>
                </a:cubicBezTo>
                <a:cubicBezTo>
                  <a:pt x="51" y="101"/>
                  <a:pt x="51" y="101"/>
                  <a:pt x="51" y="101"/>
                </a:cubicBezTo>
                <a:cubicBezTo>
                  <a:pt x="49" y="104"/>
                  <a:pt x="45" y="104"/>
                  <a:pt x="42" y="101"/>
                </a:cubicBezTo>
                <a:close/>
                <a:moveTo>
                  <a:pt x="62" y="124"/>
                </a:moveTo>
                <a:cubicBezTo>
                  <a:pt x="71" y="115"/>
                  <a:pt x="71" y="115"/>
                  <a:pt x="71" y="115"/>
                </a:cubicBezTo>
                <a:cubicBezTo>
                  <a:pt x="80" y="124"/>
                  <a:pt x="80" y="124"/>
                  <a:pt x="80" y="124"/>
                </a:cubicBezTo>
                <a:cubicBezTo>
                  <a:pt x="75" y="129"/>
                  <a:pt x="75" y="129"/>
                  <a:pt x="75" y="129"/>
                </a:cubicBezTo>
                <a:cubicBezTo>
                  <a:pt x="75" y="129"/>
                  <a:pt x="75" y="129"/>
                  <a:pt x="75" y="129"/>
                </a:cubicBezTo>
                <a:cubicBezTo>
                  <a:pt x="71" y="133"/>
                  <a:pt x="71" y="133"/>
                  <a:pt x="71" y="133"/>
                </a:cubicBezTo>
                <a:cubicBezTo>
                  <a:pt x="68" y="136"/>
                  <a:pt x="64" y="136"/>
                  <a:pt x="62" y="133"/>
                </a:cubicBezTo>
                <a:cubicBezTo>
                  <a:pt x="61" y="132"/>
                  <a:pt x="60" y="130"/>
                  <a:pt x="60" y="129"/>
                </a:cubicBezTo>
                <a:cubicBezTo>
                  <a:pt x="60" y="127"/>
                  <a:pt x="61" y="126"/>
                  <a:pt x="62" y="124"/>
                </a:cubicBezTo>
                <a:close/>
                <a:moveTo>
                  <a:pt x="79" y="133"/>
                </a:moveTo>
                <a:cubicBezTo>
                  <a:pt x="84" y="128"/>
                  <a:pt x="84" y="128"/>
                  <a:pt x="84" y="128"/>
                </a:cubicBezTo>
                <a:cubicBezTo>
                  <a:pt x="93" y="136"/>
                  <a:pt x="93" y="136"/>
                  <a:pt x="93" y="136"/>
                </a:cubicBezTo>
                <a:cubicBezTo>
                  <a:pt x="88" y="141"/>
                  <a:pt x="88" y="141"/>
                  <a:pt x="88" y="141"/>
                </a:cubicBezTo>
                <a:cubicBezTo>
                  <a:pt x="86" y="144"/>
                  <a:pt x="82" y="144"/>
                  <a:pt x="79" y="141"/>
                </a:cubicBezTo>
                <a:cubicBezTo>
                  <a:pt x="78" y="140"/>
                  <a:pt x="77" y="139"/>
                  <a:pt x="77" y="137"/>
                </a:cubicBezTo>
                <a:cubicBezTo>
                  <a:pt x="77" y="135"/>
                  <a:pt x="78" y="134"/>
                  <a:pt x="79" y="133"/>
                </a:cubicBezTo>
                <a:close/>
                <a:moveTo>
                  <a:pt x="187" y="162"/>
                </a:moveTo>
                <a:cubicBezTo>
                  <a:pt x="187" y="169"/>
                  <a:pt x="181" y="175"/>
                  <a:pt x="174" y="175"/>
                </a:cubicBezTo>
                <a:cubicBezTo>
                  <a:pt x="19" y="175"/>
                  <a:pt x="19" y="175"/>
                  <a:pt x="19" y="175"/>
                </a:cubicBezTo>
                <a:cubicBezTo>
                  <a:pt x="12" y="175"/>
                  <a:pt x="6" y="169"/>
                  <a:pt x="6" y="162"/>
                </a:cubicBezTo>
                <a:cubicBezTo>
                  <a:pt x="6" y="53"/>
                  <a:pt x="6" y="53"/>
                  <a:pt x="6" y="53"/>
                </a:cubicBezTo>
                <a:cubicBezTo>
                  <a:pt x="14" y="61"/>
                  <a:pt x="14" y="61"/>
                  <a:pt x="14" y="61"/>
                </a:cubicBezTo>
                <a:cubicBezTo>
                  <a:pt x="15" y="62"/>
                  <a:pt x="16" y="62"/>
                  <a:pt x="17" y="61"/>
                </a:cubicBezTo>
                <a:cubicBezTo>
                  <a:pt x="42" y="85"/>
                  <a:pt x="42" y="85"/>
                  <a:pt x="42" y="85"/>
                </a:cubicBezTo>
                <a:cubicBezTo>
                  <a:pt x="38" y="88"/>
                  <a:pt x="38" y="88"/>
                  <a:pt x="38" y="88"/>
                </a:cubicBezTo>
                <a:cubicBezTo>
                  <a:pt x="36" y="91"/>
                  <a:pt x="35" y="94"/>
                  <a:pt x="35" y="97"/>
                </a:cubicBezTo>
                <a:cubicBezTo>
                  <a:pt x="35" y="100"/>
                  <a:pt x="36" y="103"/>
                  <a:pt x="38" y="105"/>
                </a:cubicBezTo>
                <a:cubicBezTo>
                  <a:pt x="40" y="107"/>
                  <a:pt x="42" y="108"/>
                  <a:pt x="44" y="109"/>
                </a:cubicBezTo>
                <a:cubicBezTo>
                  <a:pt x="42" y="111"/>
                  <a:pt x="41" y="113"/>
                  <a:pt x="41" y="116"/>
                </a:cubicBezTo>
                <a:cubicBezTo>
                  <a:pt x="41" y="119"/>
                  <a:pt x="43" y="122"/>
                  <a:pt x="45" y="124"/>
                </a:cubicBezTo>
                <a:cubicBezTo>
                  <a:pt x="47" y="127"/>
                  <a:pt x="51" y="128"/>
                  <a:pt x="54" y="128"/>
                </a:cubicBezTo>
                <a:cubicBezTo>
                  <a:pt x="54" y="128"/>
                  <a:pt x="54" y="129"/>
                  <a:pt x="54" y="129"/>
                </a:cubicBezTo>
                <a:cubicBezTo>
                  <a:pt x="54" y="132"/>
                  <a:pt x="55" y="135"/>
                  <a:pt x="58" y="137"/>
                </a:cubicBezTo>
                <a:cubicBezTo>
                  <a:pt x="62" y="141"/>
                  <a:pt x="67" y="142"/>
                  <a:pt x="72" y="139"/>
                </a:cubicBezTo>
                <a:cubicBezTo>
                  <a:pt x="72" y="142"/>
                  <a:pt x="73" y="144"/>
                  <a:pt x="75" y="146"/>
                </a:cubicBezTo>
                <a:cubicBezTo>
                  <a:pt x="77" y="148"/>
                  <a:pt x="81" y="149"/>
                  <a:pt x="84" y="149"/>
                </a:cubicBezTo>
                <a:cubicBezTo>
                  <a:pt x="87" y="149"/>
                  <a:pt x="90" y="148"/>
                  <a:pt x="92" y="146"/>
                </a:cubicBezTo>
                <a:cubicBezTo>
                  <a:pt x="97" y="140"/>
                  <a:pt x="97" y="140"/>
                  <a:pt x="97" y="140"/>
                </a:cubicBezTo>
                <a:cubicBezTo>
                  <a:pt x="99" y="142"/>
                  <a:pt x="101" y="143"/>
                  <a:pt x="104" y="143"/>
                </a:cubicBezTo>
                <a:cubicBezTo>
                  <a:pt x="107" y="143"/>
                  <a:pt x="110" y="141"/>
                  <a:pt x="112" y="139"/>
                </a:cubicBezTo>
                <a:cubicBezTo>
                  <a:pt x="114" y="137"/>
                  <a:pt x="115" y="136"/>
                  <a:pt x="116" y="133"/>
                </a:cubicBezTo>
                <a:cubicBezTo>
                  <a:pt x="120" y="137"/>
                  <a:pt x="127" y="137"/>
                  <a:pt x="131" y="132"/>
                </a:cubicBezTo>
                <a:cubicBezTo>
                  <a:pt x="134" y="130"/>
                  <a:pt x="135" y="127"/>
                  <a:pt x="135" y="124"/>
                </a:cubicBezTo>
                <a:cubicBezTo>
                  <a:pt x="135" y="124"/>
                  <a:pt x="135" y="123"/>
                  <a:pt x="135" y="123"/>
                </a:cubicBezTo>
                <a:cubicBezTo>
                  <a:pt x="138" y="123"/>
                  <a:pt x="142" y="122"/>
                  <a:pt x="144" y="120"/>
                </a:cubicBezTo>
                <a:cubicBezTo>
                  <a:pt x="148" y="116"/>
                  <a:pt x="149" y="110"/>
                  <a:pt x="146" y="106"/>
                </a:cubicBezTo>
                <a:cubicBezTo>
                  <a:pt x="149" y="105"/>
                  <a:pt x="151" y="104"/>
                  <a:pt x="153" y="102"/>
                </a:cubicBezTo>
                <a:cubicBezTo>
                  <a:pt x="155" y="100"/>
                  <a:pt x="156" y="97"/>
                  <a:pt x="156" y="94"/>
                </a:cubicBezTo>
                <a:cubicBezTo>
                  <a:pt x="156" y="91"/>
                  <a:pt x="155" y="88"/>
                  <a:pt x="153" y="85"/>
                </a:cubicBezTo>
                <a:cubicBezTo>
                  <a:pt x="152" y="85"/>
                  <a:pt x="152" y="85"/>
                  <a:pt x="152" y="85"/>
                </a:cubicBezTo>
                <a:cubicBezTo>
                  <a:pt x="175" y="62"/>
                  <a:pt x="175" y="62"/>
                  <a:pt x="175" y="62"/>
                </a:cubicBezTo>
                <a:cubicBezTo>
                  <a:pt x="176" y="63"/>
                  <a:pt x="178" y="63"/>
                  <a:pt x="179" y="62"/>
                </a:cubicBezTo>
                <a:cubicBezTo>
                  <a:pt x="187" y="54"/>
                  <a:pt x="187" y="54"/>
                  <a:pt x="187" y="54"/>
                </a:cubicBezTo>
                <a:lnTo>
                  <a:pt x="187" y="162"/>
                </a:ln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a:grpSpLocks noChangeAspect="1"/>
          </p:cNvGrpSpPr>
          <p:nvPr/>
        </p:nvGrpSpPr>
        <p:grpSpPr>
          <a:xfrm>
            <a:off x="4366202" y="3232053"/>
            <a:ext cx="572004" cy="572004"/>
            <a:chOff x="9572625" y="3505200"/>
            <a:chExt cx="463550" cy="465138"/>
          </a:xfrm>
        </p:grpSpPr>
        <p:sp>
          <p:nvSpPr>
            <p:cNvPr id="27" name="Freeform 123"/>
            <p:cNvSpPr>
              <a:spLocks noEditPoints="1"/>
            </p:cNvSpPr>
            <p:nvPr/>
          </p:nvSpPr>
          <p:spPr bwMode="auto">
            <a:xfrm>
              <a:off x="9572625" y="3505200"/>
              <a:ext cx="463550" cy="465138"/>
            </a:xfrm>
            <a:custGeom>
              <a:avLst/>
              <a:gdLst>
                <a:gd name="T0" fmla="*/ 180 w 193"/>
                <a:gd name="T1" fmla="*/ 131 h 193"/>
                <a:gd name="T2" fmla="*/ 177 w 193"/>
                <a:gd name="T3" fmla="*/ 122 h 193"/>
                <a:gd name="T4" fmla="*/ 159 w 193"/>
                <a:gd name="T5" fmla="*/ 98 h 193"/>
                <a:gd name="T6" fmla="*/ 192 w 193"/>
                <a:gd name="T7" fmla="*/ 84 h 193"/>
                <a:gd name="T8" fmla="*/ 171 w 193"/>
                <a:gd name="T9" fmla="*/ 58 h 193"/>
                <a:gd name="T10" fmla="*/ 159 w 193"/>
                <a:gd name="T11" fmla="*/ 37 h 193"/>
                <a:gd name="T12" fmla="*/ 131 w 193"/>
                <a:gd name="T13" fmla="*/ 34 h 193"/>
                <a:gd name="T14" fmla="*/ 117 w 193"/>
                <a:gd name="T15" fmla="*/ 1 h 193"/>
                <a:gd name="T16" fmla="*/ 92 w 193"/>
                <a:gd name="T17" fmla="*/ 22 h 193"/>
                <a:gd name="T18" fmla="*/ 46 w 193"/>
                <a:gd name="T19" fmla="*/ 34 h 193"/>
                <a:gd name="T20" fmla="*/ 43 w 193"/>
                <a:gd name="T21" fmla="*/ 68 h 193"/>
                <a:gd name="T22" fmla="*/ 48 w 193"/>
                <a:gd name="T23" fmla="*/ 70 h 193"/>
                <a:gd name="T24" fmla="*/ 72 w 193"/>
                <a:gd name="T25" fmla="*/ 70 h 193"/>
                <a:gd name="T26" fmla="*/ 63 w 193"/>
                <a:gd name="T27" fmla="*/ 95 h 193"/>
                <a:gd name="T28" fmla="*/ 47 w 193"/>
                <a:gd name="T29" fmla="*/ 89 h 193"/>
                <a:gd name="T30" fmla="*/ 43 w 193"/>
                <a:gd name="T31" fmla="*/ 92 h 193"/>
                <a:gd name="T32" fmla="*/ 28 w 193"/>
                <a:gd name="T33" fmla="*/ 115 h 193"/>
                <a:gd name="T34" fmla="*/ 0 w 193"/>
                <a:gd name="T35" fmla="*/ 118 h 193"/>
                <a:gd name="T36" fmla="*/ 3 w 193"/>
                <a:gd name="T37" fmla="*/ 173 h 193"/>
                <a:gd name="T38" fmla="*/ 88 w 193"/>
                <a:gd name="T39" fmla="*/ 182 h 193"/>
                <a:gd name="T40" fmla="*/ 192 w 193"/>
                <a:gd name="T41" fmla="*/ 140 h 193"/>
                <a:gd name="T42" fmla="*/ 25 w 193"/>
                <a:gd name="T43" fmla="*/ 167 h 193"/>
                <a:gd name="T44" fmla="*/ 6 w 193"/>
                <a:gd name="T45" fmla="*/ 121 h 193"/>
                <a:gd name="T46" fmla="*/ 25 w 193"/>
                <a:gd name="T47" fmla="*/ 167 h 193"/>
                <a:gd name="T48" fmla="*/ 175 w 193"/>
                <a:gd name="T49" fmla="*/ 129 h 193"/>
                <a:gd name="T50" fmla="*/ 170 w 193"/>
                <a:gd name="T51" fmla="*/ 135 h 193"/>
                <a:gd name="T52" fmla="*/ 159 w 193"/>
                <a:gd name="T53" fmla="*/ 131 h 193"/>
                <a:gd name="T54" fmla="*/ 49 w 193"/>
                <a:gd name="T55" fmla="*/ 98 h 193"/>
                <a:gd name="T56" fmla="*/ 81 w 193"/>
                <a:gd name="T57" fmla="*/ 84 h 193"/>
                <a:gd name="T58" fmla="*/ 60 w 193"/>
                <a:gd name="T59" fmla="*/ 58 h 193"/>
                <a:gd name="T60" fmla="*/ 49 w 193"/>
                <a:gd name="T61" fmla="*/ 39 h 193"/>
                <a:gd name="T62" fmla="*/ 104 w 193"/>
                <a:gd name="T63" fmla="*/ 37 h 193"/>
                <a:gd name="T64" fmla="*/ 97 w 193"/>
                <a:gd name="T65" fmla="*/ 22 h 193"/>
                <a:gd name="T66" fmla="*/ 116 w 193"/>
                <a:gd name="T67" fmla="*/ 7 h 193"/>
                <a:gd name="T68" fmla="*/ 123 w 193"/>
                <a:gd name="T69" fmla="*/ 34 h 193"/>
                <a:gd name="T70" fmla="*/ 122 w 193"/>
                <a:gd name="T71" fmla="*/ 38 h 193"/>
                <a:gd name="T72" fmla="*/ 154 w 193"/>
                <a:gd name="T73" fmla="*/ 39 h 193"/>
                <a:gd name="T74" fmla="*/ 155 w 193"/>
                <a:gd name="T75" fmla="*/ 71 h 193"/>
                <a:gd name="T76" fmla="*/ 171 w 193"/>
                <a:gd name="T77" fmla="*/ 64 h 193"/>
                <a:gd name="T78" fmla="*/ 186 w 193"/>
                <a:gd name="T79" fmla="*/ 83 h 193"/>
                <a:gd name="T80" fmla="*/ 159 w 193"/>
                <a:gd name="T81" fmla="*/ 90 h 193"/>
                <a:gd name="T82" fmla="*/ 155 w 193"/>
                <a:gd name="T83" fmla="*/ 89 h 193"/>
                <a:gd name="T84" fmla="*/ 154 w 193"/>
                <a:gd name="T85" fmla="*/ 142 h 193"/>
                <a:gd name="T86" fmla="*/ 136 w 193"/>
                <a:gd name="T87" fmla="*/ 144 h 193"/>
                <a:gd name="T88" fmla="*/ 122 w 193"/>
                <a:gd name="T89" fmla="*/ 128 h 193"/>
                <a:gd name="T90" fmla="*/ 49 w 193"/>
                <a:gd name="T91" fmla="*/ 115 h 193"/>
                <a:gd name="T92" fmla="*/ 182 w 193"/>
                <a:gd name="T93" fmla="*/ 146 h 193"/>
                <a:gd name="T94" fmla="*/ 30 w 193"/>
                <a:gd name="T95" fmla="*/ 121 h 193"/>
                <a:gd name="T96" fmla="*/ 122 w 193"/>
                <a:gd name="T97" fmla="*/ 134 h 193"/>
                <a:gd name="T98" fmla="*/ 130 w 193"/>
                <a:gd name="T99" fmla="*/ 144 h 193"/>
                <a:gd name="T100" fmla="*/ 124 w 193"/>
                <a:gd name="T101" fmla="*/ 150 h 193"/>
                <a:gd name="T102" fmla="*/ 77 w 193"/>
                <a:gd name="T103" fmla="*/ 153 h 193"/>
                <a:gd name="T104" fmla="*/ 106 w 193"/>
                <a:gd name="T105" fmla="*/ 158 h 193"/>
                <a:gd name="T106" fmla="*/ 126 w 193"/>
                <a:gd name="T107" fmla="*/ 155 h 193"/>
                <a:gd name="T108" fmla="*/ 185 w 193"/>
                <a:gd name="T109" fmla="*/ 137 h 193"/>
                <a:gd name="T110" fmla="*/ 182 w 193"/>
                <a:gd name="T111" fmla="*/ 14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3" h="193">
                  <a:moveTo>
                    <a:pt x="189" y="132"/>
                  </a:moveTo>
                  <a:cubicBezTo>
                    <a:pt x="186" y="131"/>
                    <a:pt x="184" y="130"/>
                    <a:pt x="180" y="131"/>
                  </a:cubicBezTo>
                  <a:cubicBezTo>
                    <a:pt x="181" y="130"/>
                    <a:pt x="181" y="130"/>
                    <a:pt x="181" y="129"/>
                  </a:cubicBezTo>
                  <a:cubicBezTo>
                    <a:pt x="181" y="127"/>
                    <a:pt x="180" y="124"/>
                    <a:pt x="177" y="122"/>
                  </a:cubicBezTo>
                  <a:cubicBezTo>
                    <a:pt x="173" y="119"/>
                    <a:pt x="168" y="121"/>
                    <a:pt x="159" y="125"/>
                  </a:cubicBezTo>
                  <a:cubicBezTo>
                    <a:pt x="159" y="98"/>
                    <a:pt x="159" y="98"/>
                    <a:pt x="159" y="98"/>
                  </a:cubicBezTo>
                  <a:cubicBezTo>
                    <a:pt x="164" y="101"/>
                    <a:pt x="169" y="102"/>
                    <a:pt x="174" y="101"/>
                  </a:cubicBezTo>
                  <a:cubicBezTo>
                    <a:pt x="183" y="100"/>
                    <a:pt x="190" y="92"/>
                    <a:pt x="192" y="84"/>
                  </a:cubicBezTo>
                  <a:cubicBezTo>
                    <a:pt x="193" y="77"/>
                    <a:pt x="191" y="71"/>
                    <a:pt x="187" y="66"/>
                  </a:cubicBezTo>
                  <a:cubicBezTo>
                    <a:pt x="183" y="61"/>
                    <a:pt x="177" y="58"/>
                    <a:pt x="171" y="58"/>
                  </a:cubicBezTo>
                  <a:cubicBezTo>
                    <a:pt x="167" y="58"/>
                    <a:pt x="163" y="60"/>
                    <a:pt x="159" y="62"/>
                  </a:cubicBezTo>
                  <a:cubicBezTo>
                    <a:pt x="159" y="37"/>
                    <a:pt x="159" y="37"/>
                    <a:pt x="159" y="37"/>
                  </a:cubicBezTo>
                  <a:cubicBezTo>
                    <a:pt x="159" y="35"/>
                    <a:pt x="158" y="34"/>
                    <a:pt x="156" y="34"/>
                  </a:cubicBezTo>
                  <a:cubicBezTo>
                    <a:pt x="131" y="34"/>
                    <a:pt x="131" y="34"/>
                    <a:pt x="131" y="34"/>
                  </a:cubicBezTo>
                  <a:cubicBezTo>
                    <a:pt x="134" y="29"/>
                    <a:pt x="135" y="24"/>
                    <a:pt x="134" y="19"/>
                  </a:cubicBezTo>
                  <a:cubicBezTo>
                    <a:pt x="133" y="10"/>
                    <a:pt x="126" y="3"/>
                    <a:pt x="117" y="1"/>
                  </a:cubicBezTo>
                  <a:cubicBezTo>
                    <a:pt x="111" y="0"/>
                    <a:pt x="104" y="2"/>
                    <a:pt x="99" y="6"/>
                  </a:cubicBezTo>
                  <a:cubicBezTo>
                    <a:pt x="94" y="10"/>
                    <a:pt x="92" y="16"/>
                    <a:pt x="92" y="22"/>
                  </a:cubicBezTo>
                  <a:cubicBezTo>
                    <a:pt x="92" y="26"/>
                    <a:pt x="93" y="30"/>
                    <a:pt x="95" y="34"/>
                  </a:cubicBezTo>
                  <a:cubicBezTo>
                    <a:pt x="46" y="34"/>
                    <a:pt x="46" y="34"/>
                    <a:pt x="46" y="34"/>
                  </a:cubicBezTo>
                  <a:cubicBezTo>
                    <a:pt x="44" y="34"/>
                    <a:pt x="43" y="35"/>
                    <a:pt x="43" y="37"/>
                  </a:cubicBezTo>
                  <a:cubicBezTo>
                    <a:pt x="43" y="68"/>
                    <a:pt x="43" y="68"/>
                    <a:pt x="43" y="68"/>
                  </a:cubicBezTo>
                  <a:cubicBezTo>
                    <a:pt x="43" y="69"/>
                    <a:pt x="44" y="70"/>
                    <a:pt x="45" y="71"/>
                  </a:cubicBezTo>
                  <a:cubicBezTo>
                    <a:pt x="46" y="71"/>
                    <a:pt x="47" y="71"/>
                    <a:pt x="48" y="70"/>
                  </a:cubicBezTo>
                  <a:cubicBezTo>
                    <a:pt x="51" y="66"/>
                    <a:pt x="55" y="64"/>
                    <a:pt x="60" y="64"/>
                  </a:cubicBezTo>
                  <a:cubicBezTo>
                    <a:pt x="65" y="64"/>
                    <a:pt x="69" y="66"/>
                    <a:pt x="72" y="70"/>
                  </a:cubicBezTo>
                  <a:cubicBezTo>
                    <a:pt x="75" y="73"/>
                    <a:pt x="76" y="78"/>
                    <a:pt x="75" y="83"/>
                  </a:cubicBezTo>
                  <a:cubicBezTo>
                    <a:pt x="74" y="89"/>
                    <a:pt x="69" y="94"/>
                    <a:pt x="63" y="95"/>
                  </a:cubicBezTo>
                  <a:cubicBezTo>
                    <a:pt x="57" y="96"/>
                    <a:pt x="52" y="94"/>
                    <a:pt x="48" y="90"/>
                  </a:cubicBezTo>
                  <a:cubicBezTo>
                    <a:pt x="48" y="90"/>
                    <a:pt x="48" y="89"/>
                    <a:pt x="47" y="89"/>
                  </a:cubicBezTo>
                  <a:cubicBezTo>
                    <a:pt x="46" y="89"/>
                    <a:pt x="45" y="89"/>
                    <a:pt x="44" y="89"/>
                  </a:cubicBezTo>
                  <a:cubicBezTo>
                    <a:pt x="43" y="90"/>
                    <a:pt x="43" y="91"/>
                    <a:pt x="43" y="92"/>
                  </a:cubicBezTo>
                  <a:cubicBezTo>
                    <a:pt x="43" y="115"/>
                    <a:pt x="43" y="115"/>
                    <a:pt x="43" y="115"/>
                  </a:cubicBezTo>
                  <a:cubicBezTo>
                    <a:pt x="38" y="115"/>
                    <a:pt x="33" y="115"/>
                    <a:pt x="28" y="115"/>
                  </a:cubicBezTo>
                  <a:cubicBezTo>
                    <a:pt x="3" y="115"/>
                    <a:pt x="3" y="115"/>
                    <a:pt x="3" y="115"/>
                  </a:cubicBezTo>
                  <a:cubicBezTo>
                    <a:pt x="1" y="115"/>
                    <a:pt x="0" y="116"/>
                    <a:pt x="0" y="118"/>
                  </a:cubicBezTo>
                  <a:cubicBezTo>
                    <a:pt x="0" y="170"/>
                    <a:pt x="0" y="170"/>
                    <a:pt x="0" y="170"/>
                  </a:cubicBezTo>
                  <a:cubicBezTo>
                    <a:pt x="0" y="172"/>
                    <a:pt x="1" y="173"/>
                    <a:pt x="3" y="173"/>
                  </a:cubicBezTo>
                  <a:cubicBezTo>
                    <a:pt x="27" y="173"/>
                    <a:pt x="27" y="173"/>
                    <a:pt x="27" y="173"/>
                  </a:cubicBezTo>
                  <a:cubicBezTo>
                    <a:pt x="31" y="174"/>
                    <a:pt x="56" y="182"/>
                    <a:pt x="88" y="182"/>
                  </a:cubicBezTo>
                  <a:cubicBezTo>
                    <a:pt x="118" y="182"/>
                    <a:pt x="154" y="175"/>
                    <a:pt x="185" y="150"/>
                  </a:cubicBezTo>
                  <a:cubicBezTo>
                    <a:pt x="186" y="150"/>
                    <a:pt x="192" y="146"/>
                    <a:pt x="192" y="140"/>
                  </a:cubicBezTo>
                  <a:cubicBezTo>
                    <a:pt x="192" y="138"/>
                    <a:pt x="192" y="135"/>
                    <a:pt x="189" y="132"/>
                  </a:cubicBezTo>
                  <a:close/>
                  <a:moveTo>
                    <a:pt x="25" y="167"/>
                  </a:moveTo>
                  <a:cubicBezTo>
                    <a:pt x="6" y="167"/>
                    <a:pt x="6" y="167"/>
                    <a:pt x="6" y="167"/>
                  </a:cubicBezTo>
                  <a:cubicBezTo>
                    <a:pt x="6" y="121"/>
                    <a:pt x="6" y="121"/>
                    <a:pt x="6" y="121"/>
                  </a:cubicBezTo>
                  <a:cubicBezTo>
                    <a:pt x="25" y="121"/>
                    <a:pt x="25" y="121"/>
                    <a:pt x="25" y="121"/>
                  </a:cubicBezTo>
                  <a:lnTo>
                    <a:pt x="25" y="167"/>
                  </a:lnTo>
                  <a:close/>
                  <a:moveTo>
                    <a:pt x="173" y="127"/>
                  </a:moveTo>
                  <a:cubicBezTo>
                    <a:pt x="175" y="128"/>
                    <a:pt x="175" y="129"/>
                    <a:pt x="175" y="129"/>
                  </a:cubicBezTo>
                  <a:cubicBezTo>
                    <a:pt x="175" y="130"/>
                    <a:pt x="174" y="133"/>
                    <a:pt x="172" y="134"/>
                  </a:cubicBezTo>
                  <a:cubicBezTo>
                    <a:pt x="171" y="135"/>
                    <a:pt x="170" y="135"/>
                    <a:pt x="170" y="135"/>
                  </a:cubicBezTo>
                  <a:cubicBezTo>
                    <a:pt x="167" y="137"/>
                    <a:pt x="163" y="138"/>
                    <a:pt x="159" y="140"/>
                  </a:cubicBezTo>
                  <a:cubicBezTo>
                    <a:pt x="159" y="131"/>
                    <a:pt x="159" y="131"/>
                    <a:pt x="159" y="131"/>
                  </a:cubicBezTo>
                  <a:cubicBezTo>
                    <a:pt x="165" y="129"/>
                    <a:pt x="172" y="126"/>
                    <a:pt x="173" y="127"/>
                  </a:cubicBezTo>
                  <a:close/>
                  <a:moveTo>
                    <a:pt x="49" y="98"/>
                  </a:moveTo>
                  <a:cubicBezTo>
                    <a:pt x="53" y="101"/>
                    <a:pt x="58" y="102"/>
                    <a:pt x="64" y="101"/>
                  </a:cubicBezTo>
                  <a:cubicBezTo>
                    <a:pt x="72" y="100"/>
                    <a:pt x="80" y="92"/>
                    <a:pt x="81" y="84"/>
                  </a:cubicBezTo>
                  <a:cubicBezTo>
                    <a:pt x="82" y="77"/>
                    <a:pt x="81" y="71"/>
                    <a:pt x="76" y="66"/>
                  </a:cubicBezTo>
                  <a:cubicBezTo>
                    <a:pt x="72" y="61"/>
                    <a:pt x="66" y="58"/>
                    <a:pt x="60" y="58"/>
                  </a:cubicBezTo>
                  <a:cubicBezTo>
                    <a:pt x="56" y="58"/>
                    <a:pt x="52" y="60"/>
                    <a:pt x="49" y="62"/>
                  </a:cubicBezTo>
                  <a:cubicBezTo>
                    <a:pt x="49" y="39"/>
                    <a:pt x="49" y="39"/>
                    <a:pt x="49" y="39"/>
                  </a:cubicBezTo>
                  <a:cubicBezTo>
                    <a:pt x="101" y="39"/>
                    <a:pt x="101" y="39"/>
                    <a:pt x="101" y="39"/>
                  </a:cubicBezTo>
                  <a:cubicBezTo>
                    <a:pt x="102" y="39"/>
                    <a:pt x="104" y="39"/>
                    <a:pt x="104" y="37"/>
                  </a:cubicBezTo>
                  <a:cubicBezTo>
                    <a:pt x="104" y="36"/>
                    <a:pt x="104" y="35"/>
                    <a:pt x="103" y="34"/>
                  </a:cubicBezTo>
                  <a:cubicBezTo>
                    <a:pt x="99" y="31"/>
                    <a:pt x="97" y="27"/>
                    <a:pt x="97" y="22"/>
                  </a:cubicBezTo>
                  <a:cubicBezTo>
                    <a:pt x="97" y="18"/>
                    <a:pt x="99" y="13"/>
                    <a:pt x="103" y="10"/>
                  </a:cubicBezTo>
                  <a:cubicBezTo>
                    <a:pt x="107" y="7"/>
                    <a:pt x="111" y="6"/>
                    <a:pt x="116" y="7"/>
                  </a:cubicBezTo>
                  <a:cubicBezTo>
                    <a:pt x="122" y="8"/>
                    <a:pt x="128" y="13"/>
                    <a:pt x="129" y="20"/>
                  </a:cubicBezTo>
                  <a:cubicBezTo>
                    <a:pt x="129" y="25"/>
                    <a:pt x="127" y="31"/>
                    <a:pt x="123" y="34"/>
                  </a:cubicBezTo>
                  <a:cubicBezTo>
                    <a:pt x="123" y="34"/>
                    <a:pt x="123" y="34"/>
                    <a:pt x="123" y="35"/>
                  </a:cubicBezTo>
                  <a:cubicBezTo>
                    <a:pt x="122" y="35"/>
                    <a:pt x="122" y="37"/>
                    <a:pt x="122" y="38"/>
                  </a:cubicBezTo>
                  <a:cubicBezTo>
                    <a:pt x="123" y="39"/>
                    <a:pt x="124" y="39"/>
                    <a:pt x="125" y="39"/>
                  </a:cubicBezTo>
                  <a:cubicBezTo>
                    <a:pt x="154" y="39"/>
                    <a:pt x="154" y="39"/>
                    <a:pt x="154" y="39"/>
                  </a:cubicBezTo>
                  <a:cubicBezTo>
                    <a:pt x="154" y="68"/>
                    <a:pt x="154" y="68"/>
                    <a:pt x="154" y="68"/>
                  </a:cubicBezTo>
                  <a:cubicBezTo>
                    <a:pt x="154" y="69"/>
                    <a:pt x="154" y="70"/>
                    <a:pt x="155" y="71"/>
                  </a:cubicBezTo>
                  <a:cubicBezTo>
                    <a:pt x="157" y="71"/>
                    <a:pt x="158" y="71"/>
                    <a:pt x="159" y="70"/>
                  </a:cubicBezTo>
                  <a:cubicBezTo>
                    <a:pt x="162" y="66"/>
                    <a:pt x="166" y="64"/>
                    <a:pt x="171" y="64"/>
                  </a:cubicBezTo>
                  <a:cubicBezTo>
                    <a:pt x="175" y="64"/>
                    <a:pt x="180" y="66"/>
                    <a:pt x="183" y="70"/>
                  </a:cubicBezTo>
                  <a:cubicBezTo>
                    <a:pt x="186" y="73"/>
                    <a:pt x="187" y="78"/>
                    <a:pt x="186" y="83"/>
                  </a:cubicBezTo>
                  <a:cubicBezTo>
                    <a:pt x="185" y="89"/>
                    <a:pt x="180" y="94"/>
                    <a:pt x="173" y="95"/>
                  </a:cubicBezTo>
                  <a:cubicBezTo>
                    <a:pt x="168" y="96"/>
                    <a:pt x="162" y="94"/>
                    <a:pt x="159" y="90"/>
                  </a:cubicBezTo>
                  <a:cubicBezTo>
                    <a:pt x="159" y="90"/>
                    <a:pt x="158" y="89"/>
                    <a:pt x="158" y="89"/>
                  </a:cubicBezTo>
                  <a:cubicBezTo>
                    <a:pt x="157" y="89"/>
                    <a:pt x="156" y="89"/>
                    <a:pt x="155" y="89"/>
                  </a:cubicBezTo>
                  <a:cubicBezTo>
                    <a:pt x="154" y="90"/>
                    <a:pt x="154" y="91"/>
                    <a:pt x="154" y="92"/>
                  </a:cubicBezTo>
                  <a:cubicBezTo>
                    <a:pt x="154" y="142"/>
                    <a:pt x="154" y="142"/>
                    <a:pt x="154" y="142"/>
                  </a:cubicBezTo>
                  <a:cubicBezTo>
                    <a:pt x="148" y="144"/>
                    <a:pt x="142" y="145"/>
                    <a:pt x="135" y="147"/>
                  </a:cubicBezTo>
                  <a:cubicBezTo>
                    <a:pt x="136" y="146"/>
                    <a:pt x="136" y="145"/>
                    <a:pt x="136" y="144"/>
                  </a:cubicBezTo>
                  <a:cubicBezTo>
                    <a:pt x="136" y="139"/>
                    <a:pt x="135" y="135"/>
                    <a:pt x="132" y="132"/>
                  </a:cubicBezTo>
                  <a:cubicBezTo>
                    <a:pt x="128" y="128"/>
                    <a:pt x="122" y="128"/>
                    <a:pt x="122" y="128"/>
                  </a:cubicBezTo>
                  <a:cubicBezTo>
                    <a:pt x="95" y="129"/>
                    <a:pt x="91" y="126"/>
                    <a:pt x="86" y="123"/>
                  </a:cubicBezTo>
                  <a:cubicBezTo>
                    <a:pt x="80" y="120"/>
                    <a:pt x="74" y="116"/>
                    <a:pt x="49" y="115"/>
                  </a:cubicBezTo>
                  <a:lnTo>
                    <a:pt x="49" y="98"/>
                  </a:lnTo>
                  <a:close/>
                  <a:moveTo>
                    <a:pt x="182" y="146"/>
                  </a:moveTo>
                  <a:cubicBezTo>
                    <a:pt x="122" y="193"/>
                    <a:pt x="44" y="172"/>
                    <a:pt x="30" y="168"/>
                  </a:cubicBezTo>
                  <a:cubicBezTo>
                    <a:pt x="30" y="121"/>
                    <a:pt x="30" y="121"/>
                    <a:pt x="30" y="121"/>
                  </a:cubicBezTo>
                  <a:cubicBezTo>
                    <a:pt x="70" y="121"/>
                    <a:pt x="77" y="125"/>
                    <a:pt x="83" y="128"/>
                  </a:cubicBezTo>
                  <a:cubicBezTo>
                    <a:pt x="89" y="132"/>
                    <a:pt x="94" y="135"/>
                    <a:pt x="122" y="134"/>
                  </a:cubicBezTo>
                  <a:cubicBezTo>
                    <a:pt x="122" y="134"/>
                    <a:pt x="126" y="134"/>
                    <a:pt x="128" y="136"/>
                  </a:cubicBezTo>
                  <a:cubicBezTo>
                    <a:pt x="129" y="138"/>
                    <a:pt x="130" y="141"/>
                    <a:pt x="130" y="144"/>
                  </a:cubicBezTo>
                  <a:cubicBezTo>
                    <a:pt x="130" y="145"/>
                    <a:pt x="130" y="148"/>
                    <a:pt x="125" y="150"/>
                  </a:cubicBezTo>
                  <a:cubicBezTo>
                    <a:pt x="125" y="150"/>
                    <a:pt x="124" y="150"/>
                    <a:pt x="124" y="150"/>
                  </a:cubicBezTo>
                  <a:cubicBezTo>
                    <a:pt x="119" y="152"/>
                    <a:pt x="107" y="154"/>
                    <a:pt x="81" y="150"/>
                  </a:cubicBezTo>
                  <a:cubicBezTo>
                    <a:pt x="79" y="150"/>
                    <a:pt x="78" y="151"/>
                    <a:pt x="77" y="153"/>
                  </a:cubicBezTo>
                  <a:cubicBezTo>
                    <a:pt x="77" y="154"/>
                    <a:pt x="78" y="156"/>
                    <a:pt x="80" y="156"/>
                  </a:cubicBezTo>
                  <a:cubicBezTo>
                    <a:pt x="90" y="157"/>
                    <a:pt x="99" y="158"/>
                    <a:pt x="106" y="158"/>
                  </a:cubicBezTo>
                  <a:cubicBezTo>
                    <a:pt x="115" y="158"/>
                    <a:pt x="121" y="157"/>
                    <a:pt x="126" y="155"/>
                  </a:cubicBezTo>
                  <a:cubicBezTo>
                    <a:pt x="126" y="155"/>
                    <a:pt x="126" y="155"/>
                    <a:pt x="126" y="155"/>
                  </a:cubicBezTo>
                  <a:cubicBezTo>
                    <a:pt x="148" y="151"/>
                    <a:pt x="162" y="145"/>
                    <a:pt x="172" y="141"/>
                  </a:cubicBezTo>
                  <a:cubicBezTo>
                    <a:pt x="178" y="138"/>
                    <a:pt x="184" y="136"/>
                    <a:pt x="185" y="137"/>
                  </a:cubicBezTo>
                  <a:cubicBezTo>
                    <a:pt x="186" y="138"/>
                    <a:pt x="186" y="139"/>
                    <a:pt x="186" y="139"/>
                  </a:cubicBezTo>
                  <a:cubicBezTo>
                    <a:pt x="186" y="142"/>
                    <a:pt x="183" y="145"/>
                    <a:pt x="182" y="146"/>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124"/>
            <p:cNvSpPr>
              <a:spLocks noChangeArrowheads="1"/>
            </p:cNvSpPr>
            <p:nvPr/>
          </p:nvSpPr>
          <p:spPr bwMode="auto">
            <a:xfrm>
              <a:off x="9601200" y="3811588"/>
              <a:ext cx="14288" cy="14288"/>
            </a:xfrm>
            <a:prstGeom prst="ellipse">
              <a:avLst/>
            </a:pr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a:grpSpLocks noChangeAspect="1"/>
          </p:cNvGrpSpPr>
          <p:nvPr/>
        </p:nvGrpSpPr>
        <p:grpSpPr>
          <a:xfrm>
            <a:off x="4393663" y="2069311"/>
            <a:ext cx="447239" cy="533161"/>
            <a:chOff x="6770688" y="388938"/>
            <a:chExt cx="322262" cy="384175"/>
          </a:xfrm>
        </p:grpSpPr>
        <p:sp>
          <p:nvSpPr>
            <p:cNvPr id="30" name="Freeform 192"/>
            <p:cNvSpPr>
              <a:spLocks noEditPoints="1"/>
            </p:cNvSpPr>
            <p:nvPr/>
          </p:nvSpPr>
          <p:spPr bwMode="auto">
            <a:xfrm>
              <a:off x="6770688" y="388938"/>
              <a:ext cx="322262" cy="384175"/>
            </a:xfrm>
            <a:custGeom>
              <a:avLst/>
              <a:gdLst>
                <a:gd name="T0" fmla="*/ 143 w 161"/>
                <a:gd name="T1" fmla="*/ 78 h 192"/>
                <a:gd name="T2" fmla="*/ 142 w 161"/>
                <a:gd name="T3" fmla="*/ 78 h 192"/>
                <a:gd name="T4" fmla="*/ 142 w 161"/>
                <a:gd name="T5" fmla="*/ 30 h 192"/>
                <a:gd name="T6" fmla="*/ 112 w 161"/>
                <a:gd name="T7" fmla="*/ 0 h 192"/>
                <a:gd name="T8" fmla="*/ 50 w 161"/>
                <a:gd name="T9" fmla="*/ 0 h 192"/>
                <a:gd name="T10" fmla="*/ 19 w 161"/>
                <a:gd name="T11" fmla="*/ 30 h 192"/>
                <a:gd name="T12" fmla="*/ 19 w 161"/>
                <a:gd name="T13" fmla="*/ 78 h 192"/>
                <a:gd name="T14" fmla="*/ 19 w 161"/>
                <a:gd name="T15" fmla="*/ 78 h 192"/>
                <a:gd name="T16" fmla="*/ 0 w 161"/>
                <a:gd name="T17" fmla="*/ 96 h 192"/>
                <a:gd name="T18" fmla="*/ 0 w 161"/>
                <a:gd name="T19" fmla="*/ 174 h 192"/>
                <a:gd name="T20" fmla="*/ 19 w 161"/>
                <a:gd name="T21" fmla="*/ 192 h 192"/>
                <a:gd name="T22" fmla="*/ 143 w 161"/>
                <a:gd name="T23" fmla="*/ 192 h 192"/>
                <a:gd name="T24" fmla="*/ 161 w 161"/>
                <a:gd name="T25" fmla="*/ 174 h 192"/>
                <a:gd name="T26" fmla="*/ 161 w 161"/>
                <a:gd name="T27" fmla="*/ 96 h 192"/>
                <a:gd name="T28" fmla="*/ 143 w 161"/>
                <a:gd name="T29" fmla="*/ 78 h 192"/>
                <a:gd name="T30" fmla="*/ 25 w 161"/>
                <a:gd name="T31" fmla="*/ 30 h 192"/>
                <a:gd name="T32" fmla="*/ 50 w 161"/>
                <a:gd name="T33" fmla="*/ 6 h 192"/>
                <a:gd name="T34" fmla="*/ 112 w 161"/>
                <a:gd name="T35" fmla="*/ 6 h 192"/>
                <a:gd name="T36" fmla="*/ 136 w 161"/>
                <a:gd name="T37" fmla="*/ 30 h 192"/>
                <a:gd name="T38" fmla="*/ 136 w 161"/>
                <a:gd name="T39" fmla="*/ 78 h 192"/>
                <a:gd name="T40" fmla="*/ 118 w 161"/>
                <a:gd name="T41" fmla="*/ 78 h 192"/>
                <a:gd name="T42" fmla="*/ 118 w 161"/>
                <a:gd name="T43" fmla="*/ 38 h 192"/>
                <a:gd name="T44" fmla="*/ 104 w 161"/>
                <a:gd name="T45" fmla="*/ 23 h 192"/>
                <a:gd name="T46" fmla="*/ 57 w 161"/>
                <a:gd name="T47" fmla="*/ 23 h 192"/>
                <a:gd name="T48" fmla="*/ 43 w 161"/>
                <a:gd name="T49" fmla="*/ 38 h 192"/>
                <a:gd name="T50" fmla="*/ 43 w 161"/>
                <a:gd name="T51" fmla="*/ 78 h 192"/>
                <a:gd name="T52" fmla="*/ 25 w 161"/>
                <a:gd name="T53" fmla="*/ 78 h 192"/>
                <a:gd name="T54" fmla="*/ 25 w 161"/>
                <a:gd name="T55" fmla="*/ 30 h 192"/>
                <a:gd name="T56" fmla="*/ 113 w 161"/>
                <a:gd name="T57" fmla="*/ 38 h 192"/>
                <a:gd name="T58" fmla="*/ 113 w 161"/>
                <a:gd name="T59" fmla="*/ 78 h 192"/>
                <a:gd name="T60" fmla="*/ 49 w 161"/>
                <a:gd name="T61" fmla="*/ 78 h 192"/>
                <a:gd name="T62" fmla="*/ 49 w 161"/>
                <a:gd name="T63" fmla="*/ 38 h 192"/>
                <a:gd name="T64" fmla="*/ 57 w 161"/>
                <a:gd name="T65" fmla="*/ 29 h 192"/>
                <a:gd name="T66" fmla="*/ 104 w 161"/>
                <a:gd name="T67" fmla="*/ 29 h 192"/>
                <a:gd name="T68" fmla="*/ 113 w 161"/>
                <a:gd name="T69" fmla="*/ 38 h 192"/>
                <a:gd name="T70" fmla="*/ 155 w 161"/>
                <a:gd name="T71" fmla="*/ 174 h 192"/>
                <a:gd name="T72" fmla="*/ 143 w 161"/>
                <a:gd name="T73" fmla="*/ 186 h 192"/>
                <a:gd name="T74" fmla="*/ 19 w 161"/>
                <a:gd name="T75" fmla="*/ 186 h 192"/>
                <a:gd name="T76" fmla="*/ 6 w 161"/>
                <a:gd name="T77" fmla="*/ 174 h 192"/>
                <a:gd name="T78" fmla="*/ 6 w 161"/>
                <a:gd name="T79" fmla="*/ 96 h 192"/>
                <a:gd name="T80" fmla="*/ 19 w 161"/>
                <a:gd name="T81" fmla="*/ 83 h 192"/>
                <a:gd name="T82" fmla="*/ 143 w 161"/>
                <a:gd name="T83" fmla="*/ 83 h 192"/>
                <a:gd name="T84" fmla="*/ 155 w 161"/>
                <a:gd name="T85" fmla="*/ 96 h 192"/>
                <a:gd name="T86" fmla="*/ 155 w 161"/>
                <a:gd name="T8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192">
                  <a:moveTo>
                    <a:pt x="143" y="78"/>
                  </a:moveTo>
                  <a:cubicBezTo>
                    <a:pt x="142" y="78"/>
                    <a:pt x="142" y="78"/>
                    <a:pt x="142" y="78"/>
                  </a:cubicBezTo>
                  <a:cubicBezTo>
                    <a:pt x="142" y="30"/>
                    <a:pt x="142" y="30"/>
                    <a:pt x="142" y="30"/>
                  </a:cubicBezTo>
                  <a:cubicBezTo>
                    <a:pt x="142" y="14"/>
                    <a:pt x="128" y="0"/>
                    <a:pt x="112" y="0"/>
                  </a:cubicBezTo>
                  <a:cubicBezTo>
                    <a:pt x="50" y="0"/>
                    <a:pt x="50" y="0"/>
                    <a:pt x="50" y="0"/>
                  </a:cubicBezTo>
                  <a:cubicBezTo>
                    <a:pt x="33" y="0"/>
                    <a:pt x="19" y="14"/>
                    <a:pt x="19" y="30"/>
                  </a:cubicBezTo>
                  <a:cubicBezTo>
                    <a:pt x="19" y="78"/>
                    <a:pt x="19" y="78"/>
                    <a:pt x="19" y="78"/>
                  </a:cubicBezTo>
                  <a:cubicBezTo>
                    <a:pt x="19" y="78"/>
                    <a:pt x="19" y="78"/>
                    <a:pt x="19" y="78"/>
                  </a:cubicBezTo>
                  <a:cubicBezTo>
                    <a:pt x="8" y="78"/>
                    <a:pt x="0" y="86"/>
                    <a:pt x="0" y="96"/>
                  </a:cubicBezTo>
                  <a:cubicBezTo>
                    <a:pt x="0" y="174"/>
                    <a:pt x="0" y="174"/>
                    <a:pt x="0" y="174"/>
                  </a:cubicBezTo>
                  <a:cubicBezTo>
                    <a:pt x="0" y="184"/>
                    <a:pt x="8" y="192"/>
                    <a:pt x="19" y="192"/>
                  </a:cubicBezTo>
                  <a:cubicBezTo>
                    <a:pt x="143" y="192"/>
                    <a:pt x="143" y="192"/>
                    <a:pt x="143" y="192"/>
                  </a:cubicBezTo>
                  <a:cubicBezTo>
                    <a:pt x="153" y="192"/>
                    <a:pt x="161" y="184"/>
                    <a:pt x="161" y="174"/>
                  </a:cubicBezTo>
                  <a:cubicBezTo>
                    <a:pt x="161" y="96"/>
                    <a:pt x="161" y="96"/>
                    <a:pt x="161" y="96"/>
                  </a:cubicBezTo>
                  <a:cubicBezTo>
                    <a:pt x="161" y="86"/>
                    <a:pt x="153" y="78"/>
                    <a:pt x="143" y="78"/>
                  </a:cubicBezTo>
                  <a:close/>
                  <a:moveTo>
                    <a:pt x="25" y="30"/>
                  </a:moveTo>
                  <a:cubicBezTo>
                    <a:pt x="25" y="17"/>
                    <a:pt x="36" y="6"/>
                    <a:pt x="50" y="6"/>
                  </a:cubicBezTo>
                  <a:cubicBezTo>
                    <a:pt x="112" y="6"/>
                    <a:pt x="112" y="6"/>
                    <a:pt x="112" y="6"/>
                  </a:cubicBezTo>
                  <a:cubicBezTo>
                    <a:pt x="125" y="6"/>
                    <a:pt x="136" y="17"/>
                    <a:pt x="136" y="30"/>
                  </a:cubicBezTo>
                  <a:cubicBezTo>
                    <a:pt x="136" y="78"/>
                    <a:pt x="136" y="78"/>
                    <a:pt x="136" y="78"/>
                  </a:cubicBezTo>
                  <a:cubicBezTo>
                    <a:pt x="118" y="78"/>
                    <a:pt x="118" y="78"/>
                    <a:pt x="118" y="78"/>
                  </a:cubicBezTo>
                  <a:cubicBezTo>
                    <a:pt x="118" y="38"/>
                    <a:pt x="118" y="38"/>
                    <a:pt x="118" y="38"/>
                  </a:cubicBezTo>
                  <a:cubicBezTo>
                    <a:pt x="118" y="30"/>
                    <a:pt x="112" y="23"/>
                    <a:pt x="104" y="23"/>
                  </a:cubicBezTo>
                  <a:cubicBezTo>
                    <a:pt x="57" y="23"/>
                    <a:pt x="57" y="23"/>
                    <a:pt x="57" y="23"/>
                  </a:cubicBezTo>
                  <a:cubicBezTo>
                    <a:pt x="49" y="23"/>
                    <a:pt x="43" y="30"/>
                    <a:pt x="43" y="38"/>
                  </a:cubicBezTo>
                  <a:cubicBezTo>
                    <a:pt x="43" y="78"/>
                    <a:pt x="43" y="78"/>
                    <a:pt x="43" y="78"/>
                  </a:cubicBezTo>
                  <a:cubicBezTo>
                    <a:pt x="25" y="78"/>
                    <a:pt x="25" y="78"/>
                    <a:pt x="25" y="78"/>
                  </a:cubicBezTo>
                  <a:lnTo>
                    <a:pt x="25" y="30"/>
                  </a:lnTo>
                  <a:close/>
                  <a:moveTo>
                    <a:pt x="113" y="38"/>
                  </a:moveTo>
                  <a:cubicBezTo>
                    <a:pt x="113" y="78"/>
                    <a:pt x="113" y="78"/>
                    <a:pt x="113" y="78"/>
                  </a:cubicBezTo>
                  <a:cubicBezTo>
                    <a:pt x="49" y="78"/>
                    <a:pt x="49" y="78"/>
                    <a:pt x="49" y="78"/>
                  </a:cubicBezTo>
                  <a:cubicBezTo>
                    <a:pt x="49" y="38"/>
                    <a:pt x="49" y="38"/>
                    <a:pt x="49" y="38"/>
                  </a:cubicBezTo>
                  <a:cubicBezTo>
                    <a:pt x="49" y="33"/>
                    <a:pt x="52" y="29"/>
                    <a:pt x="57" y="29"/>
                  </a:cubicBezTo>
                  <a:cubicBezTo>
                    <a:pt x="104" y="29"/>
                    <a:pt x="104" y="29"/>
                    <a:pt x="104" y="29"/>
                  </a:cubicBezTo>
                  <a:cubicBezTo>
                    <a:pt x="109" y="29"/>
                    <a:pt x="113" y="33"/>
                    <a:pt x="113" y="38"/>
                  </a:cubicBezTo>
                  <a:close/>
                  <a:moveTo>
                    <a:pt x="155" y="174"/>
                  </a:moveTo>
                  <a:cubicBezTo>
                    <a:pt x="155" y="181"/>
                    <a:pt x="150" y="186"/>
                    <a:pt x="143" y="186"/>
                  </a:cubicBezTo>
                  <a:cubicBezTo>
                    <a:pt x="19" y="186"/>
                    <a:pt x="19" y="186"/>
                    <a:pt x="19" y="186"/>
                  </a:cubicBezTo>
                  <a:cubicBezTo>
                    <a:pt x="12" y="186"/>
                    <a:pt x="6" y="181"/>
                    <a:pt x="6" y="174"/>
                  </a:cubicBezTo>
                  <a:cubicBezTo>
                    <a:pt x="6" y="96"/>
                    <a:pt x="6" y="96"/>
                    <a:pt x="6" y="96"/>
                  </a:cubicBezTo>
                  <a:cubicBezTo>
                    <a:pt x="6" y="89"/>
                    <a:pt x="12" y="83"/>
                    <a:pt x="19" y="83"/>
                  </a:cubicBezTo>
                  <a:cubicBezTo>
                    <a:pt x="143" y="83"/>
                    <a:pt x="143" y="83"/>
                    <a:pt x="143" y="83"/>
                  </a:cubicBezTo>
                  <a:cubicBezTo>
                    <a:pt x="150" y="83"/>
                    <a:pt x="155" y="89"/>
                    <a:pt x="155" y="96"/>
                  </a:cubicBezTo>
                  <a:lnTo>
                    <a:pt x="155" y="174"/>
                  </a:ln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3"/>
            <p:cNvSpPr>
              <a:spLocks noEditPoints="1"/>
            </p:cNvSpPr>
            <p:nvPr/>
          </p:nvSpPr>
          <p:spPr bwMode="auto">
            <a:xfrm>
              <a:off x="6894513" y="590550"/>
              <a:ext cx="74612" cy="136525"/>
            </a:xfrm>
            <a:custGeom>
              <a:avLst/>
              <a:gdLst>
                <a:gd name="T0" fmla="*/ 19 w 37"/>
                <a:gd name="T1" fmla="*/ 0 h 68"/>
                <a:gd name="T2" fmla="*/ 0 w 37"/>
                <a:gd name="T3" fmla="*/ 18 h 68"/>
                <a:gd name="T4" fmla="*/ 6 w 37"/>
                <a:gd name="T5" fmla="*/ 32 h 68"/>
                <a:gd name="T6" fmla="*/ 0 w 37"/>
                <a:gd name="T7" fmla="*/ 64 h 68"/>
                <a:gd name="T8" fmla="*/ 1 w 37"/>
                <a:gd name="T9" fmla="*/ 67 h 68"/>
                <a:gd name="T10" fmla="*/ 3 w 37"/>
                <a:gd name="T11" fmla="*/ 68 h 68"/>
                <a:gd name="T12" fmla="*/ 34 w 37"/>
                <a:gd name="T13" fmla="*/ 68 h 68"/>
                <a:gd name="T14" fmla="*/ 36 w 37"/>
                <a:gd name="T15" fmla="*/ 67 h 68"/>
                <a:gd name="T16" fmla="*/ 37 w 37"/>
                <a:gd name="T17" fmla="*/ 64 h 68"/>
                <a:gd name="T18" fmla="*/ 31 w 37"/>
                <a:gd name="T19" fmla="*/ 32 h 68"/>
                <a:gd name="T20" fmla="*/ 37 w 37"/>
                <a:gd name="T21" fmla="*/ 18 h 68"/>
                <a:gd name="T22" fmla="*/ 19 w 37"/>
                <a:gd name="T23" fmla="*/ 0 h 68"/>
                <a:gd name="T24" fmla="*/ 26 w 37"/>
                <a:gd name="T25" fmla="*/ 28 h 68"/>
                <a:gd name="T26" fmla="*/ 25 w 37"/>
                <a:gd name="T27" fmla="*/ 31 h 68"/>
                <a:gd name="T28" fmla="*/ 31 w 37"/>
                <a:gd name="T29" fmla="*/ 62 h 68"/>
                <a:gd name="T30" fmla="*/ 6 w 37"/>
                <a:gd name="T31" fmla="*/ 62 h 68"/>
                <a:gd name="T32" fmla="*/ 12 w 37"/>
                <a:gd name="T33" fmla="*/ 31 h 68"/>
                <a:gd name="T34" fmla="*/ 11 w 37"/>
                <a:gd name="T35" fmla="*/ 28 h 68"/>
                <a:gd name="T36" fmla="*/ 6 w 37"/>
                <a:gd name="T37" fmla="*/ 18 h 68"/>
                <a:gd name="T38" fmla="*/ 19 w 37"/>
                <a:gd name="T39" fmla="*/ 6 h 68"/>
                <a:gd name="T40" fmla="*/ 31 w 37"/>
                <a:gd name="T41" fmla="*/ 18 h 68"/>
                <a:gd name="T42" fmla="*/ 26 w 37"/>
                <a:gd name="T43"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68">
                  <a:moveTo>
                    <a:pt x="19" y="0"/>
                  </a:moveTo>
                  <a:cubicBezTo>
                    <a:pt x="8" y="0"/>
                    <a:pt x="0" y="8"/>
                    <a:pt x="0" y="18"/>
                  </a:cubicBezTo>
                  <a:cubicBezTo>
                    <a:pt x="0" y="24"/>
                    <a:pt x="2" y="28"/>
                    <a:pt x="6" y="32"/>
                  </a:cubicBezTo>
                  <a:cubicBezTo>
                    <a:pt x="0" y="64"/>
                    <a:pt x="0" y="64"/>
                    <a:pt x="0" y="64"/>
                  </a:cubicBezTo>
                  <a:cubicBezTo>
                    <a:pt x="0" y="65"/>
                    <a:pt x="0" y="66"/>
                    <a:pt x="1" y="67"/>
                  </a:cubicBezTo>
                  <a:cubicBezTo>
                    <a:pt x="1" y="67"/>
                    <a:pt x="2" y="68"/>
                    <a:pt x="3" y="68"/>
                  </a:cubicBezTo>
                  <a:cubicBezTo>
                    <a:pt x="34" y="68"/>
                    <a:pt x="34" y="68"/>
                    <a:pt x="34" y="68"/>
                  </a:cubicBezTo>
                  <a:cubicBezTo>
                    <a:pt x="35" y="68"/>
                    <a:pt x="36" y="67"/>
                    <a:pt x="36" y="67"/>
                  </a:cubicBezTo>
                  <a:cubicBezTo>
                    <a:pt x="37" y="66"/>
                    <a:pt x="37" y="65"/>
                    <a:pt x="37" y="64"/>
                  </a:cubicBezTo>
                  <a:cubicBezTo>
                    <a:pt x="31" y="32"/>
                    <a:pt x="31" y="32"/>
                    <a:pt x="31" y="32"/>
                  </a:cubicBezTo>
                  <a:cubicBezTo>
                    <a:pt x="35" y="28"/>
                    <a:pt x="37" y="24"/>
                    <a:pt x="37" y="18"/>
                  </a:cubicBezTo>
                  <a:cubicBezTo>
                    <a:pt x="37" y="8"/>
                    <a:pt x="29" y="0"/>
                    <a:pt x="19" y="0"/>
                  </a:cubicBezTo>
                  <a:close/>
                  <a:moveTo>
                    <a:pt x="26" y="28"/>
                  </a:moveTo>
                  <a:cubicBezTo>
                    <a:pt x="25" y="29"/>
                    <a:pt x="25" y="30"/>
                    <a:pt x="25" y="31"/>
                  </a:cubicBezTo>
                  <a:cubicBezTo>
                    <a:pt x="31" y="62"/>
                    <a:pt x="31" y="62"/>
                    <a:pt x="31" y="62"/>
                  </a:cubicBezTo>
                  <a:cubicBezTo>
                    <a:pt x="6" y="62"/>
                    <a:pt x="6" y="62"/>
                    <a:pt x="6" y="62"/>
                  </a:cubicBezTo>
                  <a:cubicBezTo>
                    <a:pt x="12" y="31"/>
                    <a:pt x="12" y="31"/>
                    <a:pt x="12" y="31"/>
                  </a:cubicBezTo>
                  <a:cubicBezTo>
                    <a:pt x="12" y="30"/>
                    <a:pt x="12" y="29"/>
                    <a:pt x="11" y="28"/>
                  </a:cubicBezTo>
                  <a:cubicBezTo>
                    <a:pt x="8" y="26"/>
                    <a:pt x="6" y="22"/>
                    <a:pt x="6" y="18"/>
                  </a:cubicBezTo>
                  <a:cubicBezTo>
                    <a:pt x="6" y="11"/>
                    <a:pt x="12" y="6"/>
                    <a:pt x="19" y="6"/>
                  </a:cubicBezTo>
                  <a:cubicBezTo>
                    <a:pt x="26" y="6"/>
                    <a:pt x="31" y="11"/>
                    <a:pt x="31" y="18"/>
                  </a:cubicBezTo>
                  <a:cubicBezTo>
                    <a:pt x="31" y="22"/>
                    <a:pt x="29" y="26"/>
                    <a:pt x="26" y="28"/>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a:grpSpLocks noChangeAspect="1"/>
          </p:cNvGrpSpPr>
          <p:nvPr/>
        </p:nvGrpSpPr>
        <p:grpSpPr>
          <a:xfrm>
            <a:off x="4473385" y="4433638"/>
            <a:ext cx="450652" cy="450652"/>
            <a:chOff x="10598151" y="2032000"/>
            <a:chExt cx="438150" cy="438150"/>
          </a:xfrm>
        </p:grpSpPr>
        <p:sp>
          <p:nvSpPr>
            <p:cNvPr id="33" name="Freeform 346"/>
            <p:cNvSpPr>
              <a:spLocks noEditPoints="1"/>
            </p:cNvSpPr>
            <p:nvPr/>
          </p:nvSpPr>
          <p:spPr bwMode="auto">
            <a:xfrm>
              <a:off x="10598151" y="2032000"/>
              <a:ext cx="438150" cy="438150"/>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96 w 192"/>
                <a:gd name="T11" fmla="*/ 186 h 192"/>
                <a:gd name="T12" fmla="*/ 5 w 192"/>
                <a:gd name="T13" fmla="*/ 96 h 192"/>
                <a:gd name="T14" fmla="*/ 96 w 192"/>
                <a:gd name="T15" fmla="*/ 6 h 192"/>
                <a:gd name="T16" fmla="*/ 186 w 192"/>
                <a:gd name="T17" fmla="*/ 96 h 192"/>
                <a:gd name="T18" fmla="*/ 96 w 192"/>
                <a:gd name="T19" fmla="*/ 1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96" y="186"/>
                  </a:moveTo>
                  <a:cubicBezTo>
                    <a:pt x="46" y="186"/>
                    <a:pt x="5" y="146"/>
                    <a:pt x="5" y="96"/>
                  </a:cubicBezTo>
                  <a:cubicBezTo>
                    <a:pt x="5" y="46"/>
                    <a:pt x="46" y="6"/>
                    <a:pt x="96" y="6"/>
                  </a:cubicBezTo>
                  <a:cubicBezTo>
                    <a:pt x="145" y="6"/>
                    <a:pt x="186" y="46"/>
                    <a:pt x="186" y="96"/>
                  </a:cubicBezTo>
                  <a:cubicBezTo>
                    <a:pt x="186" y="146"/>
                    <a:pt x="145" y="186"/>
                    <a:pt x="96" y="186"/>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7"/>
            <p:cNvSpPr>
              <a:spLocks/>
            </p:cNvSpPr>
            <p:nvPr/>
          </p:nvSpPr>
          <p:spPr bwMode="auto">
            <a:xfrm>
              <a:off x="10704513" y="2219325"/>
              <a:ext cx="279400" cy="193675"/>
            </a:xfrm>
            <a:custGeom>
              <a:avLst/>
              <a:gdLst>
                <a:gd name="T0" fmla="*/ 118 w 122"/>
                <a:gd name="T1" fmla="*/ 2 h 85"/>
                <a:gd name="T2" fmla="*/ 115 w 122"/>
                <a:gd name="T3" fmla="*/ 0 h 85"/>
                <a:gd name="T4" fmla="*/ 113 w 122"/>
                <a:gd name="T5" fmla="*/ 3 h 85"/>
                <a:gd name="T6" fmla="*/ 94 w 122"/>
                <a:gd name="T7" fmla="*/ 60 h 85"/>
                <a:gd name="T8" fmla="*/ 18 w 122"/>
                <a:gd name="T9" fmla="*/ 71 h 85"/>
                <a:gd name="T10" fmla="*/ 23 w 122"/>
                <a:gd name="T11" fmla="*/ 65 h 85"/>
                <a:gd name="T12" fmla="*/ 0 w 122"/>
                <a:gd name="T13" fmla="*/ 62 h 85"/>
                <a:gd name="T14" fmla="*/ 9 w 122"/>
                <a:gd name="T15" fmla="*/ 83 h 85"/>
                <a:gd name="T16" fmla="*/ 15 w 122"/>
                <a:gd name="T17" fmla="*/ 76 h 85"/>
                <a:gd name="T18" fmla="*/ 49 w 122"/>
                <a:gd name="T19" fmla="*/ 85 h 85"/>
                <a:gd name="T20" fmla="*/ 98 w 122"/>
                <a:gd name="T21" fmla="*/ 64 h 85"/>
                <a:gd name="T22" fmla="*/ 118 w 122"/>
                <a:gd name="T23"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85">
                  <a:moveTo>
                    <a:pt x="118" y="2"/>
                  </a:moveTo>
                  <a:cubicBezTo>
                    <a:pt x="118" y="1"/>
                    <a:pt x="117" y="0"/>
                    <a:pt x="115" y="0"/>
                  </a:cubicBezTo>
                  <a:cubicBezTo>
                    <a:pt x="113" y="0"/>
                    <a:pt x="112" y="2"/>
                    <a:pt x="113" y="3"/>
                  </a:cubicBezTo>
                  <a:cubicBezTo>
                    <a:pt x="116" y="24"/>
                    <a:pt x="109" y="45"/>
                    <a:pt x="94" y="60"/>
                  </a:cubicBezTo>
                  <a:cubicBezTo>
                    <a:pt x="74" y="80"/>
                    <a:pt x="43" y="85"/>
                    <a:pt x="18" y="71"/>
                  </a:cubicBezTo>
                  <a:cubicBezTo>
                    <a:pt x="23" y="65"/>
                    <a:pt x="23" y="65"/>
                    <a:pt x="23" y="65"/>
                  </a:cubicBezTo>
                  <a:cubicBezTo>
                    <a:pt x="0" y="62"/>
                    <a:pt x="0" y="62"/>
                    <a:pt x="0" y="62"/>
                  </a:cubicBezTo>
                  <a:cubicBezTo>
                    <a:pt x="9" y="83"/>
                    <a:pt x="9" y="83"/>
                    <a:pt x="9" y="83"/>
                  </a:cubicBezTo>
                  <a:cubicBezTo>
                    <a:pt x="15" y="76"/>
                    <a:pt x="15" y="76"/>
                    <a:pt x="15" y="76"/>
                  </a:cubicBezTo>
                  <a:cubicBezTo>
                    <a:pt x="25" y="82"/>
                    <a:pt x="37" y="85"/>
                    <a:pt x="49" y="85"/>
                  </a:cubicBezTo>
                  <a:cubicBezTo>
                    <a:pt x="67" y="85"/>
                    <a:pt x="85" y="78"/>
                    <a:pt x="98" y="64"/>
                  </a:cubicBezTo>
                  <a:cubicBezTo>
                    <a:pt x="115" y="48"/>
                    <a:pt x="122" y="25"/>
                    <a:pt x="118" y="2"/>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8"/>
            <p:cNvSpPr>
              <a:spLocks/>
            </p:cNvSpPr>
            <p:nvPr/>
          </p:nvSpPr>
          <p:spPr bwMode="auto">
            <a:xfrm>
              <a:off x="10647363" y="2074863"/>
              <a:ext cx="279400" cy="211138"/>
            </a:xfrm>
            <a:custGeom>
              <a:avLst/>
              <a:gdLst>
                <a:gd name="T0" fmla="*/ 104 w 122"/>
                <a:gd name="T1" fmla="*/ 20 h 92"/>
                <a:gd name="T2" fmla="*/ 99 w 122"/>
                <a:gd name="T3" fmla="*/ 26 h 92"/>
                <a:gd name="T4" fmla="*/ 122 w 122"/>
                <a:gd name="T5" fmla="*/ 29 h 92"/>
                <a:gd name="T6" fmla="*/ 113 w 122"/>
                <a:gd name="T7" fmla="*/ 8 h 92"/>
                <a:gd name="T8" fmla="*/ 108 w 122"/>
                <a:gd name="T9" fmla="*/ 15 h 92"/>
                <a:gd name="T10" fmla="*/ 24 w 122"/>
                <a:gd name="T11" fmla="*/ 27 h 92"/>
                <a:gd name="T12" fmla="*/ 4 w 122"/>
                <a:gd name="T13" fmla="*/ 89 h 92"/>
                <a:gd name="T14" fmla="*/ 7 w 122"/>
                <a:gd name="T15" fmla="*/ 92 h 92"/>
                <a:gd name="T16" fmla="*/ 7 w 122"/>
                <a:gd name="T17" fmla="*/ 92 h 92"/>
                <a:gd name="T18" fmla="*/ 10 w 122"/>
                <a:gd name="T19" fmla="*/ 88 h 92"/>
                <a:gd name="T20" fmla="*/ 28 w 122"/>
                <a:gd name="T21" fmla="*/ 31 h 92"/>
                <a:gd name="T22" fmla="*/ 104 w 122"/>
                <a:gd name="T23"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92">
                  <a:moveTo>
                    <a:pt x="104" y="20"/>
                  </a:moveTo>
                  <a:cubicBezTo>
                    <a:pt x="99" y="26"/>
                    <a:pt x="99" y="26"/>
                    <a:pt x="99" y="26"/>
                  </a:cubicBezTo>
                  <a:cubicBezTo>
                    <a:pt x="122" y="29"/>
                    <a:pt x="122" y="29"/>
                    <a:pt x="122" y="29"/>
                  </a:cubicBezTo>
                  <a:cubicBezTo>
                    <a:pt x="113" y="8"/>
                    <a:pt x="113" y="8"/>
                    <a:pt x="113" y="8"/>
                  </a:cubicBezTo>
                  <a:cubicBezTo>
                    <a:pt x="108" y="15"/>
                    <a:pt x="108" y="15"/>
                    <a:pt x="108" y="15"/>
                  </a:cubicBezTo>
                  <a:cubicBezTo>
                    <a:pt x="80" y="0"/>
                    <a:pt x="46" y="5"/>
                    <a:pt x="24" y="27"/>
                  </a:cubicBezTo>
                  <a:cubicBezTo>
                    <a:pt x="7" y="43"/>
                    <a:pt x="0" y="66"/>
                    <a:pt x="4" y="89"/>
                  </a:cubicBezTo>
                  <a:cubicBezTo>
                    <a:pt x="4" y="91"/>
                    <a:pt x="5" y="92"/>
                    <a:pt x="7" y="92"/>
                  </a:cubicBezTo>
                  <a:cubicBezTo>
                    <a:pt x="7" y="92"/>
                    <a:pt x="7" y="92"/>
                    <a:pt x="7" y="92"/>
                  </a:cubicBezTo>
                  <a:cubicBezTo>
                    <a:pt x="9" y="91"/>
                    <a:pt x="10" y="90"/>
                    <a:pt x="10" y="88"/>
                  </a:cubicBezTo>
                  <a:cubicBezTo>
                    <a:pt x="6" y="67"/>
                    <a:pt x="13" y="46"/>
                    <a:pt x="28" y="31"/>
                  </a:cubicBezTo>
                  <a:cubicBezTo>
                    <a:pt x="48" y="11"/>
                    <a:pt x="79" y="6"/>
                    <a:pt x="104" y="20"/>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49"/>
            <p:cNvSpPr>
              <a:spLocks/>
            </p:cNvSpPr>
            <p:nvPr/>
          </p:nvSpPr>
          <p:spPr bwMode="auto">
            <a:xfrm>
              <a:off x="10717213" y="2151063"/>
              <a:ext cx="198438" cy="200025"/>
            </a:xfrm>
            <a:custGeom>
              <a:avLst/>
              <a:gdLst>
                <a:gd name="T0" fmla="*/ 44 w 87"/>
                <a:gd name="T1" fmla="*/ 6 h 88"/>
                <a:gd name="T2" fmla="*/ 66 w 87"/>
                <a:gd name="T3" fmla="*/ 14 h 88"/>
                <a:gd name="T4" fmla="*/ 70 w 87"/>
                <a:gd name="T5" fmla="*/ 13 h 88"/>
                <a:gd name="T6" fmla="*/ 70 w 87"/>
                <a:gd name="T7" fmla="*/ 9 h 88"/>
                <a:gd name="T8" fmla="*/ 44 w 87"/>
                <a:gd name="T9" fmla="*/ 0 h 88"/>
                <a:gd name="T10" fmla="*/ 0 w 87"/>
                <a:gd name="T11" fmla="*/ 44 h 88"/>
                <a:gd name="T12" fmla="*/ 44 w 87"/>
                <a:gd name="T13" fmla="*/ 88 h 88"/>
                <a:gd name="T14" fmla="*/ 87 w 87"/>
                <a:gd name="T15" fmla="*/ 48 h 88"/>
                <a:gd name="T16" fmla="*/ 84 w 87"/>
                <a:gd name="T17" fmla="*/ 45 h 88"/>
                <a:gd name="T18" fmla="*/ 81 w 87"/>
                <a:gd name="T19" fmla="*/ 48 h 88"/>
                <a:gd name="T20" fmla="*/ 44 w 87"/>
                <a:gd name="T21" fmla="*/ 82 h 88"/>
                <a:gd name="T22" fmla="*/ 6 w 87"/>
                <a:gd name="T23" fmla="*/ 44 h 88"/>
                <a:gd name="T24" fmla="*/ 44 w 87"/>
                <a:gd name="T25"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44" y="6"/>
                  </a:moveTo>
                  <a:cubicBezTo>
                    <a:pt x="52" y="6"/>
                    <a:pt x="60" y="9"/>
                    <a:pt x="66" y="14"/>
                  </a:cubicBezTo>
                  <a:cubicBezTo>
                    <a:pt x="67" y="15"/>
                    <a:pt x="69" y="14"/>
                    <a:pt x="70" y="13"/>
                  </a:cubicBezTo>
                  <a:cubicBezTo>
                    <a:pt x="71" y="12"/>
                    <a:pt x="71" y="10"/>
                    <a:pt x="70" y="9"/>
                  </a:cubicBezTo>
                  <a:cubicBezTo>
                    <a:pt x="62" y="3"/>
                    <a:pt x="53" y="0"/>
                    <a:pt x="44" y="0"/>
                  </a:cubicBezTo>
                  <a:cubicBezTo>
                    <a:pt x="20" y="0"/>
                    <a:pt x="0" y="20"/>
                    <a:pt x="0" y="44"/>
                  </a:cubicBezTo>
                  <a:cubicBezTo>
                    <a:pt x="0" y="68"/>
                    <a:pt x="20" y="88"/>
                    <a:pt x="44" y="88"/>
                  </a:cubicBezTo>
                  <a:cubicBezTo>
                    <a:pt x="66" y="88"/>
                    <a:pt x="85" y="71"/>
                    <a:pt x="87" y="48"/>
                  </a:cubicBezTo>
                  <a:cubicBezTo>
                    <a:pt x="87" y="47"/>
                    <a:pt x="86" y="45"/>
                    <a:pt x="84" y="45"/>
                  </a:cubicBezTo>
                  <a:cubicBezTo>
                    <a:pt x="83" y="45"/>
                    <a:pt x="81" y="46"/>
                    <a:pt x="81" y="48"/>
                  </a:cubicBezTo>
                  <a:cubicBezTo>
                    <a:pt x="79" y="67"/>
                    <a:pt x="63" y="82"/>
                    <a:pt x="44" y="82"/>
                  </a:cubicBezTo>
                  <a:cubicBezTo>
                    <a:pt x="23" y="82"/>
                    <a:pt x="6" y="65"/>
                    <a:pt x="6" y="44"/>
                  </a:cubicBezTo>
                  <a:cubicBezTo>
                    <a:pt x="6" y="23"/>
                    <a:pt x="23" y="6"/>
                    <a:pt x="44" y="6"/>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0"/>
            <p:cNvSpPr>
              <a:spLocks/>
            </p:cNvSpPr>
            <p:nvPr/>
          </p:nvSpPr>
          <p:spPr bwMode="auto">
            <a:xfrm>
              <a:off x="10761663" y="2179638"/>
              <a:ext cx="169863" cy="119063"/>
            </a:xfrm>
            <a:custGeom>
              <a:avLst/>
              <a:gdLst>
                <a:gd name="T0" fmla="*/ 69 w 74"/>
                <a:gd name="T1" fmla="*/ 1 h 52"/>
                <a:gd name="T2" fmla="*/ 24 w 74"/>
                <a:gd name="T3" fmla="*/ 45 h 52"/>
                <a:gd name="T4" fmla="*/ 5 w 74"/>
                <a:gd name="T5" fmla="*/ 26 h 52"/>
                <a:gd name="T6" fmla="*/ 1 w 74"/>
                <a:gd name="T7" fmla="*/ 26 h 52"/>
                <a:gd name="T8" fmla="*/ 1 w 74"/>
                <a:gd name="T9" fmla="*/ 30 h 52"/>
                <a:gd name="T10" fmla="*/ 22 w 74"/>
                <a:gd name="T11" fmla="*/ 52 h 52"/>
                <a:gd name="T12" fmla="*/ 24 w 74"/>
                <a:gd name="T13" fmla="*/ 52 h 52"/>
                <a:gd name="T14" fmla="*/ 26 w 74"/>
                <a:gd name="T15" fmla="*/ 52 h 52"/>
                <a:gd name="T16" fmla="*/ 73 w 74"/>
                <a:gd name="T17" fmla="*/ 5 h 52"/>
                <a:gd name="T18" fmla="*/ 73 w 74"/>
                <a:gd name="T19" fmla="*/ 1 h 52"/>
                <a:gd name="T20" fmla="*/ 69 w 74"/>
                <a:gd name="T2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52">
                  <a:moveTo>
                    <a:pt x="69" y="1"/>
                  </a:moveTo>
                  <a:cubicBezTo>
                    <a:pt x="24" y="45"/>
                    <a:pt x="24" y="45"/>
                    <a:pt x="24" y="45"/>
                  </a:cubicBezTo>
                  <a:cubicBezTo>
                    <a:pt x="5" y="26"/>
                    <a:pt x="5" y="26"/>
                    <a:pt x="5" y="26"/>
                  </a:cubicBezTo>
                  <a:cubicBezTo>
                    <a:pt x="4" y="25"/>
                    <a:pt x="2" y="25"/>
                    <a:pt x="1" y="26"/>
                  </a:cubicBezTo>
                  <a:cubicBezTo>
                    <a:pt x="0" y="27"/>
                    <a:pt x="0" y="29"/>
                    <a:pt x="1" y="30"/>
                  </a:cubicBezTo>
                  <a:cubicBezTo>
                    <a:pt x="22" y="52"/>
                    <a:pt x="22" y="52"/>
                    <a:pt x="22" y="52"/>
                  </a:cubicBezTo>
                  <a:cubicBezTo>
                    <a:pt x="23" y="52"/>
                    <a:pt x="23" y="52"/>
                    <a:pt x="24" y="52"/>
                  </a:cubicBezTo>
                  <a:cubicBezTo>
                    <a:pt x="25" y="52"/>
                    <a:pt x="26" y="52"/>
                    <a:pt x="26" y="52"/>
                  </a:cubicBezTo>
                  <a:cubicBezTo>
                    <a:pt x="73" y="5"/>
                    <a:pt x="73" y="5"/>
                    <a:pt x="73" y="5"/>
                  </a:cubicBezTo>
                  <a:cubicBezTo>
                    <a:pt x="74" y="4"/>
                    <a:pt x="74" y="2"/>
                    <a:pt x="73" y="1"/>
                  </a:cubicBezTo>
                  <a:cubicBezTo>
                    <a:pt x="72" y="0"/>
                    <a:pt x="70" y="0"/>
                    <a:pt x="69" y="1"/>
                  </a:cubicBez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Chevron 37"/>
          <p:cNvSpPr/>
          <p:nvPr/>
        </p:nvSpPr>
        <p:spPr>
          <a:xfrm>
            <a:off x="4942272" y="1965349"/>
            <a:ext cx="460856" cy="748891"/>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39" name="Chevron 38"/>
          <p:cNvSpPr/>
          <p:nvPr/>
        </p:nvSpPr>
        <p:spPr>
          <a:xfrm>
            <a:off x="4942272" y="3143609"/>
            <a:ext cx="460856" cy="74889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40" name="Chevron 39"/>
          <p:cNvSpPr/>
          <p:nvPr/>
        </p:nvSpPr>
        <p:spPr>
          <a:xfrm>
            <a:off x="4947751" y="4272273"/>
            <a:ext cx="460856" cy="748891"/>
          </a:xfrm>
          <a:prstGeom prst="chevron">
            <a:avLst/>
          </a:prstGeom>
          <a:solidFill>
            <a:srgbClr val="80CA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41" name="Chevron 40"/>
          <p:cNvSpPr/>
          <p:nvPr/>
        </p:nvSpPr>
        <p:spPr>
          <a:xfrm>
            <a:off x="4947751" y="5387638"/>
            <a:ext cx="460856" cy="748891"/>
          </a:xfrm>
          <a:prstGeom prst="chevron">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42" name="TextBox 41"/>
          <p:cNvSpPr txBox="1"/>
          <p:nvPr/>
        </p:nvSpPr>
        <p:spPr>
          <a:xfrm>
            <a:off x="5549186" y="2081380"/>
            <a:ext cx="914400" cy="914400"/>
          </a:xfrm>
          <a:prstGeom prst="rect">
            <a:avLst/>
          </a:prstGeom>
          <a:noFill/>
        </p:spPr>
        <p:txBody>
          <a:bodyPr wrap="none" rtlCol="0">
            <a:noAutofit/>
          </a:bodyPr>
          <a:lstStyle/>
          <a:p>
            <a:pPr>
              <a:lnSpc>
                <a:spcPct val="90000"/>
              </a:lnSpc>
            </a:pPr>
            <a:r>
              <a:rPr lang="en-US" dirty="0">
                <a:solidFill>
                  <a:schemeClr val="tx1"/>
                </a:solidFill>
              </a:rPr>
              <a:t>Index lock and index lock report</a:t>
            </a:r>
          </a:p>
        </p:txBody>
      </p:sp>
      <p:sp>
        <p:nvSpPr>
          <p:cNvPr id="43" name="TextBox 42"/>
          <p:cNvSpPr txBox="1"/>
          <p:nvPr/>
        </p:nvSpPr>
        <p:spPr>
          <a:xfrm>
            <a:off x="5573165" y="3232053"/>
            <a:ext cx="914400" cy="914400"/>
          </a:xfrm>
          <a:prstGeom prst="rect">
            <a:avLst/>
          </a:prstGeom>
          <a:noFill/>
        </p:spPr>
        <p:txBody>
          <a:bodyPr wrap="none" rtlCol="0">
            <a:noAutofit/>
          </a:bodyPr>
          <a:lstStyle/>
          <a:p>
            <a:pPr>
              <a:lnSpc>
                <a:spcPct val="90000"/>
              </a:lnSpc>
            </a:pPr>
            <a:r>
              <a:rPr lang="en-US" dirty="0">
                <a:solidFill>
                  <a:schemeClr val="tx1"/>
                </a:solidFill>
              </a:rPr>
              <a:t>Commitment to inforce</a:t>
            </a:r>
          </a:p>
        </p:txBody>
      </p:sp>
      <p:sp>
        <p:nvSpPr>
          <p:cNvPr id="44" name="TextBox 43"/>
          <p:cNvSpPr txBox="1"/>
          <p:nvPr/>
        </p:nvSpPr>
        <p:spPr>
          <a:xfrm>
            <a:off x="5597144" y="4382726"/>
            <a:ext cx="914400" cy="914400"/>
          </a:xfrm>
          <a:prstGeom prst="rect">
            <a:avLst/>
          </a:prstGeom>
          <a:noFill/>
        </p:spPr>
        <p:txBody>
          <a:bodyPr wrap="none" rtlCol="0">
            <a:noAutofit/>
          </a:bodyPr>
          <a:lstStyle/>
          <a:p>
            <a:pPr>
              <a:lnSpc>
                <a:spcPct val="90000"/>
              </a:lnSpc>
            </a:pPr>
            <a:r>
              <a:rPr lang="en-US" dirty="0">
                <a:solidFill>
                  <a:schemeClr val="tx1"/>
                </a:solidFill>
              </a:rPr>
              <a:t>Loan flexibility </a:t>
            </a:r>
          </a:p>
        </p:txBody>
      </p:sp>
      <p:sp>
        <p:nvSpPr>
          <p:cNvPr id="45" name="TextBox 44"/>
          <p:cNvSpPr txBox="1"/>
          <p:nvPr/>
        </p:nvSpPr>
        <p:spPr>
          <a:xfrm>
            <a:off x="5597144" y="5477330"/>
            <a:ext cx="914400" cy="914400"/>
          </a:xfrm>
          <a:prstGeom prst="rect">
            <a:avLst/>
          </a:prstGeom>
          <a:noFill/>
        </p:spPr>
        <p:txBody>
          <a:bodyPr wrap="none" rtlCol="0">
            <a:noAutofit/>
          </a:bodyPr>
          <a:lstStyle/>
          <a:p>
            <a:pPr>
              <a:lnSpc>
                <a:spcPct val="90000"/>
              </a:lnSpc>
            </a:pPr>
            <a:r>
              <a:rPr lang="en-US" dirty="0">
                <a:solidFill>
                  <a:schemeClr val="tx1"/>
                </a:solidFill>
              </a:rPr>
              <a:t>Delivering customer value</a:t>
            </a:r>
          </a:p>
        </p:txBody>
      </p:sp>
    </p:spTree>
    <p:custDataLst>
      <p:tags r:id="rId1"/>
    </p:custDataLst>
    <p:extLst>
      <p:ext uri="{BB962C8B-B14F-4D97-AF65-F5344CB8AC3E}">
        <p14:creationId xmlns:p14="http://schemas.microsoft.com/office/powerpoint/2010/main" val="1911568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58345" y="887103"/>
            <a:ext cx="6330479" cy="1280160"/>
          </a:xfrm>
          <a:prstGeom prst="rect">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3" name="Slide Number Placeholder 2"/>
          <p:cNvSpPr>
            <a:spLocks noGrp="1"/>
          </p:cNvSpPr>
          <p:nvPr>
            <p:ph type="sldNum" sz="quarter" idx="11"/>
          </p:nvPr>
        </p:nvSpPr>
        <p:spPr/>
        <p:txBody>
          <a:bodyPr/>
          <a:lstStyle/>
          <a:p>
            <a:fld id="{67FC5CDF-15F9-4054-9F50-C9080AAD3281}" type="slidenum">
              <a:rPr lang="en-US" smtClean="0"/>
              <a:pPr/>
              <a:t>6</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6" y="-2022067"/>
            <a:ext cx="5933521" cy="8891180"/>
          </a:xfrm>
          <a:prstGeom prst="rect">
            <a:avLst/>
          </a:prstGeom>
        </p:spPr>
      </p:pic>
      <p:sp>
        <p:nvSpPr>
          <p:cNvPr id="8" name="TextBox 7"/>
          <p:cNvSpPr txBox="1"/>
          <p:nvPr/>
        </p:nvSpPr>
        <p:spPr>
          <a:xfrm>
            <a:off x="6191732" y="1078081"/>
            <a:ext cx="5600133" cy="914400"/>
          </a:xfrm>
          <a:prstGeom prst="rect">
            <a:avLst/>
          </a:prstGeom>
          <a:noFill/>
        </p:spPr>
        <p:txBody>
          <a:bodyPr wrap="none" rtlCol="0">
            <a:noAutofit/>
          </a:bodyPr>
          <a:lstStyle/>
          <a:p>
            <a:pPr>
              <a:lnSpc>
                <a:spcPct val="90000"/>
              </a:lnSpc>
            </a:pPr>
            <a:r>
              <a:rPr lang="en-US" sz="3600" b="1" dirty="0">
                <a:solidFill>
                  <a:schemeClr val="tx1"/>
                </a:solidFill>
              </a:rPr>
              <a:t>Allianz Life Pro+ Advantage</a:t>
            </a:r>
          </a:p>
        </p:txBody>
      </p:sp>
      <p:sp>
        <p:nvSpPr>
          <p:cNvPr id="9" name="TextBox 8"/>
          <p:cNvSpPr txBox="1"/>
          <p:nvPr/>
        </p:nvSpPr>
        <p:spPr>
          <a:xfrm>
            <a:off x="6191733" y="1535281"/>
            <a:ext cx="914400" cy="914400"/>
          </a:xfrm>
          <a:prstGeom prst="rect">
            <a:avLst/>
          </a:prstGeom>
          <a:noFill/>
        </p:spPr>
        <p:txBody>
          <a:bodyPr wrap="none" rtlCol="0">
            <a:noAutofit/>
          </a:bodyPr>
          <a:lstStyle/>
          <a:p>
            <a:pPr>
              <a:lnSpc>
                <a:spcPct val="90000"/>
              </a:lnSpc>
            </a:pPr>
            <a:r>
              <a:rPr lang="en-US" sz="2800" dirty="0">
                <a:solidFill>
                  <a:schemeClr val="tx1"/>
                </a:solidFill>
              </a:rPr>
              <a:t>Expanded. Enhanced. Exclusive.</a:t>
            </a:r>
          </a:p>
        </p:txBody>
      </p:sp>
      <p:sp>
        <p:nvSpPr>
          <p:cNvPr id="11" name="Rectangle 10"/>
          <p:cNvSpPr/>
          <p:nvPr/>
        </p:nvSpPr>
        <p:spPr>
          <a:xfrm>
            <a:off x="6191733" y="2925871"/>
            <a:ext cx="6092825" cy="2492990"/>
          </a:xfrm>
          <a:prstGeom prst="rect">
            <a:avLst/>
          </a:prstGeom>
        </p:spPr>
        <p:txBody>
          <a:bodyPr>
            <a:spAutoFit/>
          </a:bodyPr>
          <a:lstStyle/>
          <a:p>
            <a:pPr marL="457200" indent="-457200">
              <a:buFont typeface="Arial" panose="020B0604020202020204" pitchFamily="34" charset="0"/>
              <a:buChar char="•"/>
            </a:pPr>
            <a:r>
              <a:rPr lang="en-US" sz="2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Exclusive</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features</a:t>
            </a:r>
          </a:p>
          <a:p>
            <a:pPr marL="457200" indent="-457200">
              <a:buFont typeface="Arial" panose="020B0604020202020204" pitchFamily="34" charset="0"/>
              <a:buChar char="•"/>
            </a:pPr>
            <a:endPar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Expanded</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bonus opportunities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Enhanced</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sales tools  </a:t>
            </a:r>
          </a:p>
          <a:p>
            <a:pPr marL="457200" indent="-457200">
              <a:buFont typeface="Arial" panose="020B0604020202020204" pitchFamily="34" charset="0"/>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369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7</a:t>
            </a:fld>
            <a:endParaRPr lang="en-US" dirty="0"/>
          </a:p>
        </p:txBody>
      </p:sp>
      <p:sp>
        <p:nvSpPr>
          <p:cNvPr id="3" name="Content Placeholder 2"/>
          <p:cNvSpPr>
            <a:spLocks noGrp="1"/>
          </p:cNvSpPr>
          <p:nvPr>
            <p:ph sz="quarter" idx="23"/>
          </p:nvPr>
        </p:nvSpPr>
        <p:spPr>
          <a:xfrm>
            <a:off x="752582" y="2814515"/>
            <a:ext cx="4846320" cy="2743200"/>
          </a:xfrm>
          <a:solidFill>
            <a:schemeClr val="accent5">
              <a:lumMod val="20000"/>
              <a:lumOff val="80000"/>
            </a:schemeClr>
          </a:solidFill>
        </p:spPr>
        <p:txBody>
          <a:bodyPr>
            <a:normAutofit/>
          </a:bodyPr>
          <a:lstStyle/>
          <a:p>
            <a:pPr marL="341313" indent="-341313">
              <a:buFont typeface="Arial" panose="020B0604020202020204" pitchFamily="34" charset="0"/>
              <a:buChar char="•"/>
              <a:tabLst>
                <a:tab pos="231775" algn="l"/>
              </a:tabLst>
            </a:pPr>
            <a:r>
              <a:rPr lang="en-US" sz="2600" dirty="0"/>
              <a:t>The interest rates used to calculate the Guideline and MEC premiums were lowered.</a:t>
            </a:r>
          </a:p>
          <a:p>
            <a:pPr marL="341313" indent="-341313">
              <a:buFont typeface="Arial" panose="020B0604020202020204" pitchFamily="34" charset="0"/>
              <a:buChar char="•"/>
              <a:tabLst>
                <a:tab pos="231775" algn="l"/>
              </a:tabLst>
            </a:pPr>
            <a:r>
              <a:rPr lang="en-US" sz="2600" dirty="0"/>
              <a:t>Allows for increased funding limits for the policyholder.</a:t>
            </a:r>
          </a:p>
          <a:p>
            <a:endParaRPr lang="en-US" dirty="0"/>
          </a:p>
        </p:txBody>
      </p:sp>
      <p:sp>
        <p:nvSpPr>
          <p:cNvPr id="4" name="Content Placeholder 3"/>
          <p:cNvSpPr>
            <a:spLocks noGrp="1"/>
          </p:cNvSpPr>
          <p:nvPr>
            <p:ph sz="quarter" idx="17"/>
          </p:nvPr>
        </p:nvSpPr>
        <p:spPr>
          <a:xfrm>
            <a:off x="752582" y="1625795"/>
            <a:ext cx="4846320" cy="1188720"/>
          </a:xfrm>
          <a:prstGeom prst="round2SameRect">
            <a:avLst/>
          </a:prstGeom>
          <a:solidFill>
            <a:srgbClr val="6A0A19"/>
          </a:solidFill>
        </p:spPr>
        <p:txBody>
          <a:bodyPr anchor="ctr">
            <a:noAutofit/>
          </a:bodyPr>
          <a:lstStyle/>
          <a:p>
            <a:pPr algn="ctr">
              <a:lnSpc>
                <a:spcPct val="120000"/>
              </a:lnSpc>
            </a:pPr>
            <a:r>
              <a:rPr lang="en-US" sz="2800" b="1" dirty="0">
                <a:solidFill>
                  <a:schemeClr val="bg2"/>
                </a:solidFill>
              </a:rPr>
              <a:t>7702 changes</a:t>
            </a:r>
            <a:endParaRPr lang="en-US" sz="600" dirty="0"/>
          </a:p>
        </p:txBody>
      </p:sp>
      <p:sp>
        <p:nvSpPr>
          <p:cNvPr id="5" name="Content Placeholder 4"/>
          <p:cNvSpPr>
            <a:spLocks noGrp="1"/>
          </p:cNvSpPr>
          <p:nvPr>
            <p:ph sz="quarter" idx="18"/>
          </p:nvPr>
        </p:nvSpPr>
        <p:spPr>
          <a:xfrm>
            <a:off x="6324840" y="1585912"/>
            <a:ext cx="4846320" cy="1176929"/>
          </a:xfrm>
          <a:prstGeom prst="round2SameRect">
            <a:avLst/>
          </a:prstGeom>
          <a:solidFill>
            <a:srgbClr val="3F658A"/>
          </a:solidFill>
        </p:spPr>
        <p:txBody>
          <a:bodyPr anchor="t">
            <a:normAutofit/>
          </a:bodyPr>
          <a:lstStyle/>
          <a:p>
            <a:pPr algn="ctr">
              <a:lnSpc>
                <a:spcPct val="110000"/>
              </a:lnSpc>
            </a:pPr>
            <a:r>
              <a:rPr lang="en-US" sz="2800" b="1" dirty="0">
                <a:solidFill>
                  <a:schemeClr val="bg2"/>
                </a:solidFill>
              </a:rPr>
              <a:t>What you need to know </a:t>
            </a:r>
          </a:p>
          <a:p>
            <a:pPr algn="ctr">
              <a:lnSpc>
                <a:spcPct val="110000"/>
              </a:lnSpc>
            </a:pPr>
            <a:r>
              <a:rPr lang="en-US" sz="2800" b="1" dirty="0">
                <a:solidFill>
                  <a:schemeClr val="bg2"/>
                </a:solidFill>
              </a:rPr>
              <a:t>from Allianz</a:t>
            </a:r>
          </a:p>
          <a:p>
            <a:endParaRPr lang="en-US" dirty="0"/>
          </a:p>
        </p:txBody>
      </p:sp>
      <p:sp>
        <p:nvSpPr>
          <p:cNvPr id="7" name="Content Placeholder 6"/>
          <p:cNvSpPr>
            <a:spLocks noGrp="1"/>
          </p:cNvSpPr>
          <p:nvPr>
            <p:ph sz="quarter" idx="24"/>
          </p:nvPr>
        </p:nvSpPr>
        <p:spPr>
          <a:xfrm>
            <a:off x="6324840" y="2784355"/>
            <a:ext cx="4846320" cy="2743200"/>
          </a:xfrm>
          <a:solidFill>
            <a:srgbClr val="C4E5F4"/>
          </a:solidFill>
        </p:spPr>
        <p:txBody>
          <a:bodyPr>
            <a:normAutofit/>
          </a:bodyPr>
          <a:lstStyle/>
          <a:p>
            <a:r>
              <a:rPr lang="en-US" dirty="0"/>
              <a:t>Allianz took the time to review our product and find a balance that meets the needs for both consumers and financial professionals, adhering to the new guidelines. </a:t>
            </a:r>
          </a:p>
          <a:p>
            <a:endParaRPr lang="en-US" dirty="0"/>
          </a:p>
        </p:txBody>
      </p:sp>
      <p:sp>
        <p:nvSpPr>
          <p:cNvPr id="10" name="Text Placeholder 3"/>
          <p:cNvSpPr>
            <a:spLocks noGrp="1"/>
          </p:cNvSpPr>
          <p:nvPr>
            <p:ph type="body" sz="quarter" idx="12"/>
          </p:nvPr>
        </p:nvSpPr>
        <p:spPr>
          <a:xfrm>
            <a:off x="-7535" y="214313"/>
            <a:ext cx="10424160" cy="1371600"/>
          </a:xfrm>
          <a:noFill/>
        </p:spPr>
        <p:txBody>
          <a:bodyPr>
            <a:noAutofit/>
          </a:bodyPr>
          <a:lstStyle/>
          <a:p>
            <a:r>
              <a:rPr lang="en-US" sz="3600" dirty="0">
                <a:solidFill>
                  <a:schemeClr val="tx1"/>
                </a:solidFill>
              </a:rPr>
              <a:t>Allianz Life Pro+® Advantage </a:t>
            </a:r>
          </a:p>
          <a:p>
            <a:r>
              <a:rPr lang="en-US" sz="3600" dirty="0">
                <a:solidFill>
                  <a:schemeClr val="tx1"/>
                </a:solidFill>
              </a:rPr>
              <a:t>Fixed Index Universal Life Insurance Policy</a:t>
            </a:r>
          </a:p>
        </p:txBody>
      </p:sp>
    </p:spTree>
    <p:custDataLst>
      <p:tags r:id="rId1"/>
    </p:custDataLst>
    <p:extLst>
      <p:ext uri="{BB962C8B-B14F-4D97-AF65-F5344CB8AC3E}">
        <p14:creationId xmlns:p14="http://schemas.microsoft.com/office/powerpoint/2010/main" val="325491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7"/>
          <p:cNvPicPr>
            <a:picLocks noChangeAspect="1"/>
          </p:cNvPicPr>
          <p:nvPr/>
        </p:nvPicPr>
        <p:blipFill rotWithShape="1">
          <a:blip r:embed="rId4" cstate="email">
            <a:extLst>
              <a:ext uri="{28A0092B-C50C-407E-A947-70E740481C1C}">
                <a14:useLocalDpi xmlns:a14="http://schemas.microsoft.com/office/drawing/2010/main"/>
              </a:ext>
            </a:extLst>
          </a:blip>
          <a:srcRect l="8940" t="3387" r="8940"/>
          <a:stretch/>
        </p:blipFill>
        <p:spPr>
          <a:xfrm>
            <a:off x="11512" y="0"/>
            <a:ext cx="6202557" cy="4868862"/>
          </a:xfrm>
          <a:prstGeom prst="rect">
            <a:avLst/>
          </a:prstGeom>
        </p:spPr>
      </p:pic>
      <p:sp>
        <p:nvSpPr>
          <p:cNvPr id="3" name="Slide Number Placeholder 2"/>
          <p:cNvSpPr>
            <a:spLocks noGrp="1"/>
          </p:cNvSpPr>
          <p:nvPr>
            <p:ph type="sldNum" sz="quarter" idx="11"/>
          </p:nvPr>
        </p:nvSpPr>
        <p:spPr/>
        <p:txBody>
          <a:bodyPr/>
          <a:lstStyle/>
          <a:p>
            <a:fld id="{67FC5CDF-15F9-4054-9F50-C9080AAD3281}" type="slidenum">
              <a:rPr lang="en-US" smtClean="0"/>
              <a:pPr/>
              <a:t>8</a:t>
            </a:fld>
            <a:endParaRPr lang="en-US" dirty="0"/>
          </a:p>
        </p:txBody>
      </p:sp>
      <p:sp>
        <p:nvSpPr>
          <p:cNvPr id="4" name="Rectangle 3"/>
          <p:cNvSpPr/>
          <p:nvPr/>
        </p:nvSpPr>
        <p:spPr>
          <a:xfrm>
            <a:off x="6582599" y="788995"/>
            <a:ext cx="4999879" cy="38020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b="1" dirty="0">
                <a:solidFill>
                  <a:schemeClr val="tx1"/>
                </a:solidFill>
              </a:rPr>
              <a:t>Death benefit protection</a:t>
            </a:r>
          </a:p>
          <a:p>
            <a:endParaRPr lang="en-US" sz="2400" dirty="0">
              <a:solidFill>
                <a:schemeClr val="tx1"/>
              </a:solidFill>
            </a:endParaRPr>
          </a:p>
          <a:p>
            <a:endParaRPr lang="en-US" sz="2400" dirty="0">
              <a:solidFill>
                <a:schemeClr val="tx1"/>
              </a:solidFill>
            </a:endParaRPr>
          </a:p>
          <a:p>
            <a:r>
              <a:rPr lang="en-US" sz="2400" b="1" dirty="0">
                <a:solidFill>
                  <a:schemeClr val="tx1"/>
                </a:solidFill>
              </a:rPr>
              <a:t>Living advantages</a:t>
            </a:r>
          </a:p>
          <a:p>
            <a:pPr marL="829833" lvl="1" indent="-285750">
              <a:buClr>
                <a:schemeClr val="tx1"/>
              </a:buClr>
              <a:buSzPct val="100000"/>
              <a:buFont typeface="Arial" panose="020B0604020202020204" pitchFamily="34" charset="0"/>
              <a:buChar char="•"/>
            </a:pPr>
            <a:r>
              <a:rPr lang="en-US" sz="2000" dirty="0"/>
              <a:t>Accumulation potential</a:t>
            </a:r>
          </a:p>
          <a:p>
            <a:pPr marL="829833" lvl="1" indent="-285750">
              <a:buClr>
                <a:schemeClr val="tx1"/>
              </a:buClr>
              <a:buSzPct val="100000"/>
              <a:buFont typeface="Arial" panose="020B0604020202020204" pitchFamily="34" charset="0"/>
              <a:buChar char="•"/>
            </a:pPr>
            <a:r>
              <a:rPr lang="en-US" sz="2000" dirty="0"/>
              <a:t>Access to any available cash value</a:t>
            </a:r>
            <a:r>
              <a:rPr lang="en-US" sz="2000" baseline="30000" dirty="0"/>
              <a:t>1</a:t>
            </a:r>
          </a:p>
          <a:p>
            <a:pPr marL="829833" lvl="1" indent="-285750">
              <a:buClr>
                <a:schemeClr val="tx1"/>
              </a:buClr>
              <a:buSzPct val="100000"/>
              <a:buFont typeface="Arial" panose="020B0604020202020204" pitchFamily="34" charset="0"/>
              <a:buChar char="•"/>
            </a:pPr>
            <a:r>
              <a:rPr lang="en-US" sz="2000" dirty="0"/>
              <a:t>Access to death benefit in case of chronic</a:t>
            </a:r>
            <a:r>
              <a:rPr lang="en-US" sz="2000" baseline="30000" dirty="0"/>
              <a:t>2</a:t>
            </a:r>
            <a:r>
              <a:rPr lang="en-US" sz="2000" dirty="0"/>
              <a:t> or terminal illness</a:t>
            </a:r>
            <a:r>
              <a:rPr lang="en-US" sz="2000" baseline="30000" dirty="0"/>
              <a:t>3</a:t>
            </a:r>
          </a:p>
          <a:p>
            <a:pPr marL="829833" lvl="1" indent="-285750">
              <a:buClr>
                <a:schemeClr val="tx1"/>
              </a:buClr>
              <a:buSzPct val="100000"/>
              <a:buFont typeface="Arial" panose="020B0604020202020204" pitchFamily="34" charset="0"/>
              <a:buChar char="•"/>
            </a:pPr>
            <a:r>
              <a:rPr lang="en-US" sz="2000" dirty="0"/>
              <a:t>Tax</a:t>
            </a:r>
            <a:r>
              <a:rPr lang="en-US" sz="1800" dirty="0"/>
              <a:t> </a:t>
            </a:r>
            <a:r>
              <a:rPr lang="en-US" sz="2000" dirty="0"/>
              <a:t>advantages</a:t>
            </a:r>
          </a:p>
          <a:p>
            <a:pPr marL="457200" indent="-457200" algn="ctr">
              <a:buFont typeface="Arial" panose="020B0604020202020204" pitchFamily="34" charset="0"/>
              <a:buChar char="•"/>
            </a:pPr>
            <a:endParaRPr lang="en-US" sz="1800" dirty="0">
              <a:solidFill>
                <a:schemeClr val="tx1"/>
              </a:solidFill>
            </a:endParaRPr>
          </a:p>
        </p:txBody>
      </p:sp>
      <p:sp>
        <p:nvSpPr>
          <p:cNvPr id="5" name="TextBox 4"/>
          <p:cNvSpPr txBox="1"/>
          <p:nvPr/>
        </p:nvSpPr>
        <p:spPr>
          <a:xfrm>
            <a:off x="6209626" y="1931218"/>
            <a:ext cx="914400" cy="914400"/>
          </a:xfrm>
          <a:prstGeom prst="rect">
            <a:avLst/>
          </a:prstGeom>
          <a:noFill/>
        </p:spPr>
        <p:txBody>
          <a:bodyPr wrap="none" rtlCol="0">
            <a:noAutofit/>
          </a:bodyPr>
          <a:lstStyle/>
          <a:p>
            <a:pPr>
              <a:lnSpc>
                <a:spcPct val="90000"/>
              </a:lnSpc>
            </a:pPr>
            <a:endParaRPr lang="en-US" dirty="0" err="1">
              <a:solidFill>
                <a:schemeClr val="tx1"/>
              </a:solidFill>
            </a:endParaRPr>
          </a:p>
        </p:txBody>
      </p:sp>
      <p:sp>
        <p:nvSpPr>
          <p:cNvPr id="13" name="TextBox 12"/>
          <p:cNvSpPr txBox="1"/>
          <p:nvPr/>
        </p:nvSpPr>
        <p:spPr>
          <a:xfrm>
            <a:off x="630588" y="5101766"/>
            <a:ext cx="11109310" cy="990600"/>
          </a:xfrm>
          <a:prstGeom prst="rect">
            <a:avLst/>
          </a:prstGeom>
          <a:noFill/>
        </p:spPr>
        <p:txBody>
          <a:bodyPr wrap="square" rtlCol="0">
            <a:noAutofit/>
          </a:bodyPr>
          <a:lstStyle/>
          <a:p>
            <a:r>
              <a:rPr lang="en-US" sz="1000" baseline="30000" dirty="0"/>
              <a:t>1</a:t>
            </a:r>
            <a:r>
              <a:rPr lang="en-US" sz="1000" dirty="0"/>
              <a:t>Policy loans and withdrawals will reduce the available cash value and death benefit and may cause the policy to lapse, or affect guarantees against lapse. Withdrawals in excess of premiums paid will be subject to ordinary income tax.  Additional premium payments may be required to keep the policy in force. In the event of a lapse, outstanding policy loans in excess of unrecovered cost basis will be subject to ordinary income tax. If a policy is a Modified Endowment Contract (MEC), policy loans and withdrawals will be taxable as ordinary income to the extent there are earnings in the policy. If any of these features are exercised prior to age 59½ on a MEC, a 10% federal additional tax may be imposed.  Tax laws are subject to change and you should consult a tax professional.</a:t>
            </a:r>
          </a:p>
          <a:p>
            <a:r>
              <a:rPr lang="en-US" sz="1000" baseline="30000" dirty="0"/>
              <a:t>2</a:t>
            </a:r>
            <a:r>
              <a:rPr lang="en-US" sz="1000" dirty="0"/>
              <a:t>Additional cost applies when exercised. There is no cost if you do not exercise the rider. Charges are based on age, gender, premium class, current cash value, and current discount factor interest rate at the time of acceleration. Rider is not available in all states. Refer to appropriate consumer brochure for state specific information.</a:t>
            </a:r>
          </a:p>
          <a:p>
            <a:r>
              <a:rPr lang="en-US" sz="1000" baseline="30000" dirty="0"/>
              <a:t>3</a:t>
            </a:r>
            <a:r>
              <a:rPr lang="en-US" sz="1000" dirty="0"/>
              <a:t>Must be certified terminally ill with a life expectancy of 12 months or less to access a portion up to 100% of the policy’s death benefit while the insured is still living. May be taxable. Refer to appropriate consumer brochure for state specific information.</a:t>
            </a:r>
          </a:p>
          <a:p>
            <a:endParaRPr lang="en-US" sz="1000" dirty="0"/>
          </a:p>
        </p:txBody>
      </p:sp>
      <p:sp>
        <p:nvSpPr>
          <p:cNvPr id="15" name="Rectangle 14"/>
          <p:cNvSpPr/>
          <p:nvPr/>
        </p:nvSpPr>
        <p:spPr>
          <a:xfrm>
            <a:off x="0" y="280449"/>
            <a:ext cx="5173471" cy="101709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2" name="Title 1"/>
          <p:cNvSpPr>
            <a:spLocks noGrp="1"/>
          </p:cNvSpPr>
          <p:nvPr>
            <p:ph type="title"/>
          </p:nvPr>
        </p:nvSpPr>
        <p:spPr>
          <a:xfrm>
            <a:off x="173482" y="375829"/>
            <a:ext cx="4826505" cy="1297541"/>
          </a:xfrm>
        </p:spPr>
        <p:txBody>
          <a:bodyPr anchor="ctr"/>
          <a:lstStyle/>
          <a:p>
            <a:r>
              <a:rPr lang="en-US" dirty="0"/>
              <a:t>Allianz Life Pro+® Advantage </a:t>
            </a:r>
            <a:br>
              <a:rPr lang="en-US" dirty="0"/>
            </a:br>
            <a:endParaRPr lang="en-US" dirty="0"/>
          </a:p>
        </p:txBody>
      </p:sp>
      <p:sp>
        <p:nvSpPr>
          <p:cNvPr id="16" name="Plus 15"/>
          <p:cNvSpPr/>
          <p:nvPr/>
        </p:nvSpPr>
        <p:spPr>
          <a:xfrm>
            <a:off x="6559403" y="1367228"/>
            <a:ext cx="731427" cy="814747"/>
          </a:xfrm>
          <a:prstGeom prst="mathPlus">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custDataLst>
      <p:tags r:id="rId1"/>
    </p:custDataLst>
    <p:extLst>
      <p:ext uri="{BB962C8B-B14F-4D97-AF65-F5344CB8AC3E}">
        <p14:creationId xmlns:p14="http://schemas.microsoft.com/office/powerpoint/2010/main" val="215039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7FC5CDF-15F9-4054-9F50-C9080AAD3281}" type="slidenum">
              <a:rPr lang="en-US" smtClean="0"/>
              <a:pPr/>
              <a:t>9</a:t>
            </a:fld>
            <a:endParaRPr lang="en-US" dirty="0"/>
          </a:p>
        </p:txBody>
      </p:sp>
      <p:sp>
        <p:nvSpPr>
          <p:cNvPr id="4" name="Rectangle 3"/>
          <p:cNvSpPr/>
          <p:nvPr/>
        </p:nvSpPr>
        <p:spPr>
          <a:xfrm>
            <a:off x="6036805" y="2622502"/>
            <a:ext cx="5818307" cy="707886"/>
          </a:xfrm>
          <a:prstGeom prst="rect">
            <a:avLst/>
          </a:prstGeom>
        </p:spPr>
        <p:txBody>
          <a:bodyPr wrap="square">
            <a:spAutoFit/>
          </a:bodyPr>
          <a:lstStyle/>
          <a:p>
            <a:r>
              <a:rPr lang="en-US" sz="4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Exclusive</a:t>
            </a:r>
            <a:r>
              <a:rPr lang="en-US" sz="4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features</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Arrow 5"/>
          <p:cNvSpPr/>
          <p:nvPr/>
        </p:nvSpPr>
        <p:spPr>
          <a:xfrm>
            <a:off x="0" y="491043"/>
            <a:ext cx="3962953"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7" name="Right Arrow 6"/>
          <p:cNvSpPr/>
          <p:nvPr/>
        </p:nvSpPr>
        <p:spPr>
          <a:xfrm>
            <a:off x="0" y="2276860"/>
            <a:ext cx="5645486"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8" name="Right Arrow 7"/>
          <p:cNvSpPr/>
          <p:nvPr/>
        </p:nvSpPr>
        <p:spPr>
          <a:xfrm>
            <a:off x="-7365" y="4192974"/>
            <a:ext cx="4834421" cy="144017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9" name="Right Arrow 8"/>
          <p:cNvSpPr/>
          <p:nvPr/>
        </p:nvSpPr>
        <p:spPr>
          <a:xfrm>
            <a:off x="-7365" y="1830406"/>
            <a:ext cx="3962953"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0" name="Right Arrow 9"/>
          <p:cNvSpPr/>
          <p:nvPr/>
        </p:nvSpPr>
        <p:spPr>
          <a:xfrm>
            <a:off x="0" y="3515411"/>
            <a:ext cx="4654237"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1" name="Right Arrow 10"/>
          <p:cNvSpPr/>
          <p:nvPr/>
        </p:nvSpPr>
        <p:spPr>
          <a:xfrm>
            <a:off x="1" y="5705995"/>
            <a:ext cx="3559704" cy="547266"/>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2" name="Right Arrow 11"/>
          <p:cNvSpPr/>
          <p:nvPr/>
        </p:nvSpPr>
        <p:spPr>
          <a:xfrm>
            <a:off x="1" y="4134686"/>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3" name="Right Arrow 12"/>
          <p:cNvSpPr/>
          <p:nvPr/>
        </p:nvSpPr>
        <p:spPr>
          <a:xfrm>
            <a:off x="1" y="2361752"/>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4" name="Right Arrow 13"/>
          <p:cNvSpPr/>
          <p:nvPr/>
        </p:nvSpPr>
        <p:spPr>
          <a:xfrm>
            <a:off x="1" y="242044"/>
            <a:ext cx="3559704"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5" name="Right Arrow 14"/>
          <p:cNvSpPr/>
          <p:nvPr/>
        </p:nvSpPr>
        <p:spPr>
          <a:xfrm>
            <a:off x="1" y="5530138"/>
            <a:ext cx="2194560" cy="175857"/>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
        <p:nvSpPr>
          <p:cNvPr id="16" name="Right Arrow 15"/>
          <p:cNvSpPr/>
          <p:nvPr/>
        </p:nvSpPr>
        <p:spPr>
          <a:xfrm>
            <a:off x="0" y="6191947"/>
            <a:ext cx="3962953" cy="639825"/>
          </a:xfrm>
          <a:prstGeom prst="rightArrow">
            <a:avLst/>
          </a:prstGeom>
          <a:solidFill>
            <a:srgbClr val="B7DF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2"/>
              </a:solidFill>
            </a:endParaRPr>
          </a:p>
        </p:txBody>
      </p:sp>
    </p:spTree>
    <p:custDataLst>
      <p:tags r:id="rId1"/>
    </p:custDataLst>
    <p:extLst>
      <p:ext uri="{BB962C8B-B14F-4D97-AF65-F5344CB8AC3E}">
        <p14:creationId xmlns:p14="http://schemas.microsoft.com/office/powerpoint/2010/main" val="2653662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LLIANZLIFE_TEMPLATE_2019.1" val="c9CYlFZi"/>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lianzLife_Template_2019.1">
  <a:themeElements>
    <a:clrScheme name="AZL Brand">
      <a:dk1>
        <a:srgbClr val="003781"/>
      </a:dk1>
      <a:lt1>
        <a:srgbClr val="424242"/>
      </a:lt1>
      <a:dk2>
        <a:srgbClr val="FFFFFF"/>
      </a:dk2>
      <a:lt2>
        <a:srgbClr val="F2F2F2"/>
      </a:lt2>
      <a:accent1>
        <a:srgbClr val="0F898F"/>
      </a:accent1>
      <a:accent2>
        <a:srgbClr val="0076BA"/>
      </a:accent2>
      <a:accent3>
        <a:srgbClr val="008265"/>
      </a:accent3>
      <a:accent4>
        <a:srgbClr val="93218B"/>
      </a:accent4>
      <a:accent5>
        <a:srgbClr val="CA4A4D"/>
      </a:accent5>
      <a:accent6>
        <a:srgbClr val="DF9900"/>
      </a:accent6>
      <a:hlink>
        <a:srgbClr val="006D43"/>
      </a:hlink>
      <a:folHlink>
        <a:srgbClr val="6F0A3C"/>
      </a:folHlink>
    </a:clrScheme>
    <a:fontScheme name="AZL Standard">
      <a:majorFont>
        <a:latin typeface="Calibri"/>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7D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dirty="0" err="1" smtClean="0">
            <a:solidFill>
              <a:schemeClr val="tx1"/>
            </a:solidFill>
          </a:defRPr>
        </a:defPPr>
      </a:lstStyle>
    </a:txDef>
  </a:objectDefaults>
  <a:extraClrSchemeLst/>
  <a:custClrLst>
    <a:custClr name="Black">
      <a:srgbClr val="424242"/>
    </a:custClr>
    <a:custClr name="Teal">
      <a:srgbClr val="0F898F"/>
    </a:custClr>
    <a:custClr name="FIAPurple">
      <a:srgbClr val="4C3048"/>
    </a:custClr>
    <a:custClr name="VA Green">
      <a:srgbClr val="094437"/>
    </a:custClr>
    <a:custClr name="LifeRed">
      <a:srgbClr val="6A0A19"/>
    </a:custClr>
    <a:custClr name="Cerulean">
      <a:srgbClr val="0076BA"/>
    </a:custClr>
    <a:custClr name="Green">
      <a:srgbClr val="008265"/>
    </a:custClr>
    <a:custClr name="Purple">
      <a:srgbClr val="93218B"/>
    </a:custClr>
    <a:custClr name="Coral">
      <a:srgbClr val="CA4A4D"/>
    </a:custClr>
    <a:custClr name="Orange">
      <a:srgbClr val="DF9900"/>
    </a:custClr>
    <a:custClr name="Gray">
      <a:srgbClr val="7F7F7F"/>
    </a:custClr>
    <a:custClr name="Teal Lt1">
      <a:srgbClr val="80CAD4"/>
    </a:custClr>
    <a:custClr name="FIA Purple">
      <a:srgbClr val="551461"/>
    </a:custClr>
    <a:custClr name="VA Green Lt1">
      <a:srgbClr val="318F35"/>
    </a:custClr>
    <a:custClr name="LifeRed Lt 1">
      <a:srgbClr val="98051D"/>
    </a:custClr>
    <a:custClr name="Blue Lt 1">
      <a:srgbClr val="77A6D2"/>
    </a:custClr>
    <a:custClr name="Green Lt 1">
      <a:srgbClr val="6DB3A3"/>
    </a:custClr>
    <a:custClr name="Purple Lt 1">
      <a:srgbClr val="D27AB2"/>
    </a:custClr>
    <a:custClr name="Coral Lt 1">
      <a:srgbClr val="D87856"/>
    </a:custClr>
    <a:custClr name="Orange Lt 1">
      <a:srgbClr val="F5BB06"/>
    </a:custClr>
    <a:custClr name="Light Gray">
      <a:srgbClr val="D9D9D9"/>
    </a:custClr>
    <a:custClr name="Teal Lt 2">
      <a:srgbClr val="B7DEF4"/>
    </a:custClr>
    <a:custClr name="FIA Purple Lt2">
      <a:srgbClr val="AF9EB9"/>
    </a:custClr>
    <a:custClr name="VA Green Lt 2">
      <a:srgbClr val="8EC98D"/>
    </a:custClr>
    <a:custClr name="LifeRed Lt 2">
      <a:srgbClr val="CD8787"/>
    </a:custClr>
    <a:custClr name="Blue Lt 2">
      <a:srgbClr val="C8DEF0"/>
    </a:custClr>
    <a:custClr name="Green Lt 2">
      <a:srgbClr val="A3CFC2"/>
    </a:custClr>
    <a:custClr name="Purple Lt 2">
      <a:srgbClr val="DDC1DC"/>
    </a:custClr>
    <a:custClr name="Coral Lt 2">
      <a:srgbClr val="F8D8C9"/>
    </a:custClr>
    <a:custClr name="Orange Lt 2">
      <a:srgbClr val="FFF1BB"/>
    </a:custClr>
    <a:custClr name="Black">
      <a:srgbClr val="000000"/>
    </a:custClr>
    <a:custClr name="Black Font">
      <a:srgbClr val="424242"/>
    </a:custClr>
    <a:custClr name="AZ Gray Light">
      <a:srgbClr val="7F7F7F"/>
    </a:custClr>
    <a:custClr name="Light Gray">
      <a:srgbClr val="E6E6E6"/>
    </a:custClr>
    <a:custClr name="AZ Blue">
      <a:srgbClr val="003781"/>
    </a:custClr>
    <a:custClr name="AZ Blue Lt1">
      <a:srgbClr val="426BB3"/>
    </a:custClr>
    <a:custClr name="AZ Blue Lt2">
      <a:srgbClr val="95ABC9"/>
    </a:custClr>
    <a:custClr name="Teal">
      <a:srgbClr val="0F898F"/>
    </a:custClr>
    <a:custClr name="Teal Lt1">
      <a:srgbClr val="80CAD4"/>
    </a:custClr>
    <a:custClr name="Teal Lt2">
      <a:srgbClr val="B7DFE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C695AFA3320047B9AF17DF5C061793" ma:contentTypeVersion="9" ma:contentTypeDescription="Create a new document." ma:contentTypeScope="" ma:versionID="435a09b6baf3781a677edbb97776bdf8">
  <xsd:schema xmlns:xsd="http://www.w3.org/2001/XMLSchema" xmlns:xs="http://www.w3.org/2001/XMLSchema" xmlns:p="http://schemas.microsoft.com/office/2006/metadata/properties" xmlns:ns2="b07b7d9d-22c0-4001-81f7-8629fe1781e3" targetNamespace="http://schemas.microsoft.com/office/2006/metadata/properties" ma:root="true" ma:fieldsID="4f5980303473b43910d4892d251f4531" ns2:_="">
    <xsd:import namespace="b07b7d9d-22c0-4001-81f7-8629fe1781e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b7d9d-22c0-4001-81f7-8629fe1781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pecimen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b07b7d9d-22c0-4001-81f7-8629fe1781e3">5F5XAY6MNMWR-17-7</_dlc_DocId>
    <_dlc_DocIdUrl xmlns="b07b7d9d-22c0-4001-81f7-8629fe1781e3">
      <Url>http://spwamktg/ts/mktg/PPT/_layouts/15/DocIdRedir.aspx?ID=5F5XAY6MNMWR-17-7</Url>
      <Description>5F5XAY6MNMWR-17-7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462095-3FEB-4EA4-BBA6-0C4DDE94B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7b7d9d-22c0-4001-81f7-8629fe178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D98FE-0B49-4CA5-9B87-1D5B7A258DF7}">
  <ds:schemaRefs>
    <ds:schemaRef ds:uri="http://schemas.microsoft.com/sharepoint/events"/>
  </ds:schemaRefs>
</ds:datastoreItem>
</file>

<file path=customXml/itemProps3.xml><?xml version="1.0" encoding="utf-8"?>
<ds:datastoreItem xmlns:ds="http://schemas.openxmlformats.org/officeDocument/2006/customXml" ds:itemID="{C708C8DB-3AD5-4656-8C7A-5E3C25AFF3A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07b7d9d-22c0-4001-81f7-8629fe1781e3"/>
    <ds:schemaRef ds:uri="http://www.w3.org/XML/1998/namespace"/>
  </ds:schemaRefs>
</ds:datastoreItem>
</file>

<file path=customXml/itemProps4.xml><?xml version="1.0" encoding="utf-8"?>
<ds:datastoreItem xmlns:ds="http://schemas.openxmlformats.org/officeDocument/2006/customXml" ds:itemID="{EB34EB11-1892-43A3-A585-D153FD87C9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AllianzLife_Template_2019.1</Template>
  <TotalTime>5513</TotalTime>
  <Words>7917</Words>
  <Application>Microsoft Office PowerPoint</Application>
  <PresentationFormat>Custom</PresentationFormat>
  <Paragraphs>656</Paragraphs>
  <Slides>37</Slides>
  <Notes>32</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Rounded MT Bold</vt:lpstr>
      <vt:lpstr>Calibri</vt:lpstr>
      <vt:lpstr>Wingdings</vt:lpstr>
      <vt:lpstr>AllianzLife_Template_2019.1</vt:lpstr>
      <vt:lpstr>PowerPoint Presentation</vt:lpstr>
      <vt:lpstr>Industry evolution</vt:lpstr>
      <vt:lpstr>PowerPoint Presentation</vt:lpstr>
      <vt:lpstr>Life Growth Strategy</vt:lpstr>
      <vt:lpstr>What’s driving our growth?</vt:lpstr>
      <vt:lpstr>PowerPoint Presentation</vt:lpstr>
      <vt:lpstr>PowerPoint Presentation</vt:lpstr>
      <vt:lpstr>Allianz Life Pro+® Advantage  </vt:lpstr>
      <vt:lpstr>PowerPoint Presentation</vt:lpstr>
      <vt:lpstr>Volatility Controlled Indexes</vt:lpstr>
      <vt:lpstr>PowerPoint Presentation</vt:lpstr>
      <vt:lpstr>TWO ways to LOCK IN A GAIN on an FIUL policy</vt:lpstr>
      <vt:lpstr>PowerPoint Presentation</vt:lpstr>
      <vt:lpstr>How to activate an Index Lock</vt:lpstr>
      <vt:lpstr>Greater insight with on-demand Index Lock Report</vt:lpstr>
      <vt:lpstr>PowerPoint Presentation</vt:lpstr>
      <vt:lpstr>A simplified index story:  Choose an index. Choose a bonus opportunity or crediting method.</vt:lpstr>
      <vt:lpstr>Step 1: Choose an index</vt:lpstr>
      <vt:lpstr>Step 2: Choose a bonus opportunity</vt:lpstr>
      <vt:lpstr>Step 2: Choose a crediting method</vt:lpstr>
      <vt:lpstr>Available index allocation options</vt:lpstr>
      <vt:lpstr>Bloomberg US Dynamic Balance II ER Index 2019 Peaks and Valleys</vt:lpstr>
      <vt:lpstr>PowerPoint Presentation</vt:lpstr>
      <vt:lpstr>Updated consumer brochures</vt:lpstr>
      <vt:lpstr>Backcasting Tool</vt:lpstr>
      <vt:lpstr>Allianz Showcase</vt:lpstr>
      <vt:lpstr>PowerPoint Presentation</vt:lpstr>
      <vt:lpstr>5 Steps to Selling Fixed Index Universal Life Insurance</vt:lpstr>
      <vt:lpstr>PowerPoint Presentation</vt:lpstr>
      <vt:lpstr>PowerPoint Presentation</vt:lpstr>
      <vt:lpstr>PowerPoint Presentation</vt:lpstr>
      <vt:lpstr>PowerPoint Presentation</vt:lpstr>
      <vt:lpstr>PowerPoint Presentation</vt:lpstr>
      <vt:lpstr>PowerPoint Presentation</vt:lpstr>
      <vt:lpstr>Disclosure</vt:lpstr>
      <vt:lpstr>Disclosure</vt:lpstr>
      <vt:lpstr>Disclosure</vt:lpstr>
    </vt:vector>
  </TitlesOfParts>
  <Company>Allianz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Christensen</dc:creator>
  <cp:keywords>FINAL 1.1</cp:keywords>
  <dc:description>V1.1</dc:description>
  <cp:lastModifiedBy>Andrew Paris</cp:lastModifiedBy>
  <cp:revision>164</cp:revision>
  <cp:lastPrinted>2020-10-14T17:04:28Z</cp:lastPrinted>
  <dcterms:created xsi:type="dcterms:W3CDTF">2019-09-12T15:19:23Z</dcterms:created>
  <dcterms:modified xsi:type="dcterms:W3CDTF">2022-03-31T14:42:18Z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0x01010045C695AFA3320047B9AF17DF5C061793</vt:lpwstr>
  </property>
  <property fmtid="{D5CDD505-2E9C-101B-9397-08002B2CF9AE}" pid="3" name="_dlc_DocIdItemGuid">
    <vt:lpwstr>139bcd2d-c570-4288-b8c0-f1ef74df9bba</vt:lpwstr>
  </property>
  <property fmtid="{D5CDD505-2E9C-101B-9397-08002B2CF9AE}" pid="4" name="ArticulateGUID">
    <vt:lpwstr>5BD79B12-12A3-4573-A019-98117F5A8DC2</vt:lpwstr>
  </property>
  <property fmtid="{D5CDD505-2E9C-101B-9397-08002B2CF9AE}" pid="5" name="ArticulatePath">
    <vt:lpwstr>DRAFT_LPA-4 Short Deck</vt:lpwstr>
  </property>
</Properties>
</file>