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1016" r:id="rId3"/>
    <p:sldId id="1017" r:id="rId4"/>
    <p:sldId id="1013" r:id="rId5"/>
    <p:sldId id="1023" r:id="rId6"/>
    <p:sldId id="1014" r:id="rId7"/>
    <p:sldId id="1032" r:id="rId8"/>
    <p:sldId id="1015" r:id="rId9"/>
    <p:sldId id="1020" r:id="rId10"/>
    <p:sldId id="1021" r:id="rId11"/>
    <p:sldId id="1022" r:id="rId12"/>
    <p:sldId id="1024" r:id="rId13"/>
    <p:sldId id="1025" r:id="rId14"/>
    <p:sldId id="1026" r:id="rId15"/>
    <p:sldId id="1027" r:id="rId16"/>
    <p:sldId id="1028" r:id="rId17"/>
    <p:sldId id="795" r:id="rId18"/>
    <p:sldId id="988" r:id="rId19"/>
    <p:sldId id="979" r:id="rId20"/>
    <p:sldId id="102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718" autoAdjust="0"/>
  </p:normalViewPr>
  <p:slideViewPr>
    <p:cSldViewPr snapToGrid="0">
      <p:cViewPr varScale="1">
        <p:scale>
          <a:sx n="72" d="100"/>
          <a:sy n="72" d="100"/>
        </p:scale>
        <p:origin x="576" y="72"/>
      </p:cViewPr>
      <p:guideLst/>
    </p:cSldViewPr>
  </p:slideViewPr>
  <p:notesTextViewPr>
    <p:cViewPr>
      <p:scale>
        <a:sx n="1" d="1"/>
        <a:sy n="1" d="1"/>
      </p:scale>
      <p:origin x="0" y="0"/>
    </p:cViewPr>
  </p:notesTextViewPr>
  <p:notesViewPr>
    <p:cSldViewPr snapToGrid="0">
      <p:cViewPr varScale="1">
        <p:scale>
          <a:sx n="83" d="100"/>
          <a:sy n="83" d="100"/>
        </p:scale>
        <p:origin x="393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62C2A2-7E17-4231-AF21-9BF7B093A83C}" type="datetimeFigureOut">
              <a:rPr lang="en-US" smtClean="0"/>
              <a:t>3/31/2022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23222-D283-446F-A362-BEA959D1A126}" type="slidenum">
              <a:rPr lang="en-US" smtClean="0"/>
              <a:t>‹#›</a:t>
            </a:fld>
            <a:endParaRPr lang="en-US" dirty="0"/>
          </a:p>
        </p:txBody>
      </p:sp>
    </p:spTree>
    <p:extLst>
      <p:ext uri="{BB962C8B-B14F-4D97-AF65-F5344CB8AC3E}">
        <p14:creationId xmlns:p14="http://schemas.microsoft.com/office/powerpoint/2010/main" val="1908924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on the slide, we have the financial strength to take care of your customers today and more importantly tomorrow. We would love you to give us an opportunity to earn your business! </a:t>
            </a:r>
          </a:p>
        </p:txBody>
      </p:sp>
      <p:sp>
        <p:nvSpPr>
          <p:cNvPr id="4" name="Slide Number Placeholder 3"/>
          <p:cNvSpPr>
            <a:spLocks noGrp="1"/>
          </p:cNvSpPr>
          <p:nvPr>
            <p:ph type="sldNum" sz="quarter" idx="5"/>
          </p:nvPr>
        </p:nvSpPr>
        <p:spPr/>
        <p:txBody>
          <a:bodyPr/>
          <a:lstStyle/>
          <a:p>
            <a:fld id="{248661DD-93EE-9442-88CC-C79BCDF0D371}" type="slidenum">
              <a:rPr lang="en-US" smtClean="0"/>
              <a:t>17</a:t>
            </a:fld>
            <a:endParaRPr lang="en-US" dirty="0"/>
          </a:p>
        </p:txBody>
      </p:sp>
    </p:spTree>
    <p:extLst>
      <p:ext uri="{BB962C8B-B14F-4D97-AF65-F5344CB8AC3E}">
        <p14:creationId xmlns:p14="http://schemas.microsoft.com/office/powerpoint/2010/main" val="1566600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9078" y="1324305"/>
            <a:ext cx="7800973" cy="1399847"/>
          </a:xfrm>
        </p:spPr>
        <p:txBody>
          <a:bodyPr>
            <a:normAutofit/>
          </a:bodyPr>
          <a:lstStyle>
            <a:lvl1pPr>
              <a:defRPr sz="3467" baseline="0">
                <a:solidFill>
                  <a:srgbClr val="E9292D"/>
                </a:solidFill>
              </a:defRPr>
            </a:lvl1pPr>
          </a:lstStyle>
          <a:p>
            <a:r>
              <a:rPr lang="en-US" dirty="0"/>
              <a:t>Click to edit Master title style</a:t>
            </a:r>
          </a:p>
        </p:txBody>
      </p:sp>
      <p:sp>
        <p:nvSpPr>
          <p:cNvPr id="3" name="Subtitle 2"/>
          <p:cNvSpPr>
            <a:spLocks noGrp="1"/>
          </p:cNvSpPr>
          <p:nvPr>
            <p:ph type="subTitle" idx="1"/>
          </p:nvPr>
        </p:nvSpPr>
        <p:spPr>
          <a:xfrm>
            <a:off x="219075" y="2847975"/>
            <a:ext cx="7800975" cy="2143125"/>
          </a:xfrm>
        </p:spPr>
        <p:txBody>
          <a:bodyPr/>
          <a:lstStyle>
            <a:lvl1pPr marL="0" indent="0" algn="l">
              <a:buNone/>
              <a:defRPr>
                <a:solidFill>
                  <a:schemeClr val="bg1">
                    <a:lumMod val="50000"/>
                  </a:schemeClr>
                </a:solidFill>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baseline="0">
                <a:solidFill>
                  <a:schemeClr val="bg1">
                    <a:lumMod val="50000"/>
                  </a:schemeClr>
                </a:solidFill>
              </a:defRPr>
            </a:lvl1pPr>
          </a:lstStyle>
          <a:p>
            <a:pPr>
              <a:defRPr/>
            </a:pPr>
            <a:r>
              <a:rPr lang="en-US" dirty="0"/>
              <a:t>For financial professional and plan sponsor use only.</a:t>
            </a:r>
          </a:p>
        </p:txBody>
      </p:sp>
      <p:sp>
        <p:nvSpPr>
          <p:cNvPr id="6" name="Rectangle 6"/>
          <p:cNvSpPr>
            <a:spLocks noGrp="1" noChangeArrowheads="1"/>
          </p:cNvSpPr>
          <p:nvPr>
            <p:ph type="sldNum" sz="quarter" idx="12"/>
          </p:nvPr>
        </p:nvSpPr>
        <p:spPr>
          <a:ln/>
        </p:spPr>
        <p:txBody>
          <a:bodyPr/>
          <a:lstStyle>
            <a:lvl1pPr>
              <a:defRPr sz="667" baseline="0">
                <a:solidFill>
                  <a:schemeClr val="bg1">
                    <a:lumMod val="50000"/>
                  </a:schemeClr>
                </a:solidFill>
              </a:defRPr>
            </a:lvl1pPr>
          </a:lstStyle>
          <a:p>
            <a:pPr>
              <a:defRPr/>
            </a:pPr>
            <a:fld id="{00D2D945-4493-6844-B008-31005E5B42CC}" type="slidenum">
              <a:rPr lang="en-US" smtClean="0"/>
              <a:pPr>
                <a:defRPr/>
              </a:pPr>
              <a:t>‹#›</a:t>
            </a:fld>
            <a:endParaRPr lang="en-US" dirty="0"/>
          </a:p>
        </p:txBody>
      </p:sp>
    </p:spTree>
    <p:extLst>
      <p:ext uri="{BB962C8B-B14F-4D97-AF65-F5344CB8AC3E}">
        <p14:creationId xmlns:p14="http://schemas.microsoft.com/office/powerpoint/2010/main" val="4151912847"/>
      </p:ext>
    </p:extLst>
  </p:cSld>
  <p:clrMapOvr>
    <a:masterClrMapping/>
  </p:clrMapOvr>
  <p:transition spd="med">
    <p:strips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66702" y="96433"/>
            <a:ext cx="8934449" cy="1005668"/>
          </a:xfrm>
        </p:spPr>
        <p:txBody>
          <a:bodyPr/>
          <a:lstStyle>
            <a:lvl1pPr>
              <a:defRPr baseline="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829734" y="6545880"/>
            <a:ext cx="2731433" cy="228600"/>
          </a:xfrm>
          <a:prstGeom prst="rect">
            <a:avLst/>
          </a:prstGeom>
          <a:ln/>
        </p:spPr>
        <p:txBody>
          <a:bodyPr/>
          <a:lstStyle>
            <a:lvl1pPr>
              <a:defRPr/>
            </a:lvl1pPr>
          </a:lstStyle>
          <a:p>
            <a:pPr>
              <a:defRPr/>
            </a:pPr>
            <a:r>
              <a:rPr lang="en-US" dirty="0"/>
              <a:t>For financial professional and plan sponsor use only.</a:t>
            </a:r>
          </a:p>
        </p:txBody>
      </p:sp>
      <p:sp>
        <p:nvSpPr>
          <p:cNvPr id="6" name="Rectangle 6"/>
          <p:cNvSpPr>
            <a:spLocks noGrp="1" noChangeArrowheads="1"/>
          </p:cNvSpPr>
          <p:nvPr>
            <p:ph type="sldNum" sz="quarter" idx="12"/>
          </p:nvPr>
        </p:nvSpPr>
        <p:spPr>
          <a:ln/>
        </p:spPr>
        <p:txBody>
          <a:bodyPr/>
          <a:lstStyle>
            <a:lvl1pPr>
              <a:defRPr/>
            </a:lvl1pPr>
          </a:lstStyle>
          <a:p>
            <a:pPr>
              <a:defRPr/>
            </a:pPr>
            <a:fld id="{DA26D6C3-4B26-8743-A5B8-AAFF44D48BD7}" type="slidenum">
              <a:rPr lang="en-US"/>
              <a:pPr>
                <a:defRPr/>
              </a:pPr>
              <a:t>‹#›</a:t>
            </a:fld>
            <a:endParaRPr lang="en-US" dirty="0"/>
          </a:p>
        </p:txBody>
      </p:sp>
    </p:spTree>
    <p:extLst>
      <p:ext uri="{BB962C8B-B14F-4D97-AF65-F5344CB8AC3E}">
        <p14:creationId xmlns:p14="http://schemas.microsoft.com/office/powerpoint/2010/main" val="176676479"/>
      </p:ext>
    </p:extLst>
  </p:cSld>
  <p:clrMapOvr>
    <a:masterClrMapping/>
  </p:clrMapOvr>
  <p:transition spd="med">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70942" y="1476374"/>
            <a:ext cx="2142209" cy="4288995"/>
          </a:xfrm>
        </p:spPr>
        <p:txBody>
          <a:bodyPr vert="eaVert"/>
          <a:lstStyle>
            <a:lvl1pPr>
              <a:defRPr baseline="0">
                <a:solidFill>
                  <a:srgbClr val="DC1C1E"/>
                </a:solidFill>
              </a:defRPr>
            </a:lvl1pPr>
          </a:lstStyle>
          <a:p>
            <a:r>
              <a:rPr lang="en-US" dirty="0"/>
              <a:t>Click to edit Master title style</a:t>
            </a:r>
          </a:p>
        </p:txBody>
      </p:sp>
      <p:sp>
        <p:nvSpPr>
          <p:cNvPr id="3" name="Vertical Text Placeholder 2"/>
          <p:cNvSpPr>
            <a:spLocks noGrp="1"/>
          </p:cNvSpPr>
          <p:nvPr>
            <p:ph type="body" orient="vert" idx="1"/>
          </p:nvPr>
        </p:nvSpPr>
        <p:spPr>
          <a:xfrm>
            <a:off x="219075" y="1476374"/>
            <a:ext cx="9259000" cy="4288995"/>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829734" y="6545880"/>
            <a:ext cx="2731433" cy="228600"/>
          </a:xfrm>
          <a:prstGeom prst="rect">
            <a:avLst/>
          </a:prstGeom>
          <a:ln/>
        </p:spPr>
        <p:txBody>
          <a:bodyPr/>
          <a:lstStyle>
            <a:lvl1pPr>
              <a:defRPr/>
            </a:lvl1pPr>
          </a:lstStyle>
          <a:p>
            <a:pPr>
              <a:defRPr/>
            </a:pPr>
            <a:r>
              <a:rPr lang="en-US" dirty="0"/>
              <a:t>For financial professional and plan sponsor use only.</a:t>
            </a:r>
          </a:p>
        </p:txBody>
      </p:sp>
      <p:sp>
        <p:nvSpPr>
          <p:cNvPr id="6" name="Rectangle 6"/>
          <p:cNvSpPr>
            <a:spLocks noGrp="1" noChangeArrowheads="1"/>
          </p:cNvSpPr>
          <p:nvPr>
            <p:ph type="sldNum" sz="quarter" idx="12"/>
          </p:nvPr>
        </p:nvSpPr>
        <p:spPr>
          <a:ln/>
        </p:spPr>
        <p:txBody>
          <a:bodyPr/>
          <a:lstStyle>
            <a:lvl1pPr>
              <a:defRPr/>
            </a:lvl1pPr>
          </a:lstStyle>
          <a:p>
            <a:pPr>
              <a:defRPr/>
            </a:pPr>
            <a:fld id="{3491D57C-C7E8-1749-8FD6-60080BC7A3BE}" type="slidenum">
              <a:rPr lang="en-US"/>
              <a:pPr>
                <a:defRPr/>
              </a:pPr>
              <a:t>‹#›</a:t>
            </a:fld>
            <a:endParaRPr lang="en-US" dirty="0"/>
          </a:p>
        </p:txBody>
      </p:sp>
    </p:spTree>
    <p:extLst>
      <p:ext uri="{BB962C8B-B14F-4D97-AF65-F5344CB8AC3E}">
        <p14:creationId xmlns:p14="http://schemas.microsoft.com/office/powerpoint/2010/main" val="2869724931"/>
      </p:ext>
    </p:extLst>
  </p:cSld>
  <p:clrMapOvr>
    <a:masterClrMapping/>
  </p:clrMapOvr>
  <p:transition spd="med">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9077" y="76200"/>
            <a:ext cx="9067799" cy="1025901"/>
          </a:xfrm>
        </p:spPr>
        <p:txBody>
          <a:bodyPr/>
          <a:lstStyle>
            <a:lvl1pPr>
              <a:defRPr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219076" y="1504949"/>
            <a:ext cx="11566525" cy="4438651"/>
          </a:xfrm>
        </p:spPr>
        <p:txBody>
          <a:bodyPr/>
          <a:lstStyle>
            <a:lvl1pPr>
              <a:buClr>
                <a:schemeClr val="bg1">
                  <a:lumMod val="50000"/>
                </a:schemeClr>
              </a:buClr>
              <a:defRPr baseline="0">
                <a:solidFill>
                  <a:schemeClr val="tx1">
                    <a:lumMod val="65000"/>
                    <a:lumOff val="35000"/>
                  </a:schemeClr>
                </a:solidFill>
              </a:defRPr>
            </a:lvl1pPr>
            <a:lvl2pPr>
              <a:buClr>
                <a:schemeClr val="bg1">
                  <a:lumMod val="50000"/>
                </a:schemeClr>
              </a:buClr>
              <a:defRPr baseline="0">
                <a:solidFill>
                  <a:schemeClr val="tx1">
                    <a:lumMod val="65000"/>
                    <a:lumOff val="35000"/>
                  </a:schemeClr>
                </a:solidFill>
              </a:defRPr>
            </a:lvl2pPr>
            <a:lvl3pPr>
              <a:buClr>
                <a:schemeClr val="bg1">
                  <a:lumMod val="50000"/>
                </a:schemeClr>
              </a:buClr>
              <a:defRPr baseline="0">
                <a:solidFill>
                  <a:schemeClr val="tx1">
                    <a:lumMod val="65000"/>
                    <a:lumOff val="35000"/>
                  </a:schemeClr>
                </a:solidFill>
              </a:defRPr>
            </a:lvl3pPr>
            <a:lvl4pPr>
              <a:buClr>
                <a:schemeClr val="bg1">
                  <a:lumMod val="50000"/>
                </a:schemeClr>
              </a:buClr>
              <a:defRPr baseline="0">
                <a:solidFill>
                  <a:schemeClr val="tx1">
                    <a:lumMod val="65000"/>
                    <a:lumOff val="35000"/>
                  </a:schemeClr>
                </a:solidFill>
              </a:defRPr>
            </a:lvl4pPr>
            <a:lvl5pPr>
              <a:buClr>
                <a:schemeClr val="bg1">
                  <a:lumMod val="50000"/>
                </a:schemeClr>
              </a:buClr>
              <a:defRPr baseline="0">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829734" y="6545880"/>
            <a:ext cx="2731433" cy="228600"/>
          </a:xfrm>
          <a:prstGeom prst="rect">
            <a:avLst/>
          </a:prstGeom>
          <a:ln/>
        </p:spPr>
        <p:txBody>
          <a:bodyPr/>
          <a:lstStyle>
            <a:lvl1pPr>
              <a:defRPr/>
            </a:lvl1pPr>
          </a:lstStyle>
          <a:p>
            <a:pPr>
              <a:defRPr/>
            </a:pPr>
            <a:r>
              <a:rPr lang="en-US" dirty="0"/>
              <a:t>For financial professional and plan sponsor use only.</a:t>
            </a:r>
          </a:p>
        </p:txBody>
      </p:sp>
      <p:sp>
        <p:nvSpPr>
          <p:cNvPr id="6" name="Rectangle 6"/>
          <p:cNvSpPr>
            <a:spLocks noGrp="1" noChangeArrowheads="1"/>
          </p:cNvSpPr>
          <p:nvPr>
            <p:ph type="sldNum" sz="quarter" idx="12"/>
          </p:nvPr>
        </p:nvSpPr>
        <p:spPr>
          <a:ln/>
        </p:spPr>
        <p:txBody>
          <a:bodyPr/>
          <a:lstStyle>
            <a:lvl1pPr>
              <a:defRPr/>
            </a:lvl1pPr>
          </a:lstStyle>
          <a:p>
            <a:pPr>
              <a:defRPr/>
            </a:pPr>
            <a:fld id="{91282443-A4CF-C340-A9C5-AF1D15628E7B}" type="slidenum">
              <a:rPr lang="en-US"/>
              <a:pPr>
                <a:defRPr/>
              </a:pPr>
              <a:t>‹#›</a:t>
            </a:fld>
            <a:endParaRPr lang="en-US" dirty="0"/>
          </a:p>
        </p:txBody>
      </p:sp>
    </p:spTree>
    <p:extLst>
      <p:ext uri="{BB962C8B-B14F-4D97-AF65-F5344CB8AC3E}">
        <p14:creationId xmlns:p14="http://schemas.microsoft.com/office/powerpoint/2010/main" val="3488065289"/>
      </p:ext>
    </p:extLst>
  </p:cSld>
  <p:clrMapOvr>
    <a:masterClrMapping/>
  </p:clrMapOvr>
  <p:transition spd="med">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9076" y="199757"/>
            <a:ext cx="8582024" cy="826576"/>
          </a:xfrm>
        </p:spPr>
        <p:txBody>
          <a:bodyPr anchor="ctr" anchorCtr="0"/>
          <a:lstStyle>
            <a:lvl1pPr algn="l">
              <a:defRPr sz="2933" b="1" cap="none" baseline="0">
                <a:solidFill>
                  <a:srgbClr val="F00A09"/>
                </a:solidFill>
              </a:defRPr>
            </a:lvl1pPr>
          </a:lstStyle>
          <a:p>
            <a:r>
              <a:rPr lang="en-US" dirty="0"/>
              <a:t>Click to edit Master title style</a:t>
            </a:r>
          </a:p>
        </p:txBody>
      </p:sp>
      <p:sp>
        <p:nvSpPr>
          <p:cNvPr id="3" name="Text Placeholder 2"/>
          <p:cNvSpPr>
            <a:spLocks noGrp="1"/>
          </p:cNvSpPr>
          <p:nvPr>
            <p:ph type="body" idx="1"/>
          </p:nvPr>
        </p:nvSpPr>
        <p:spPr>
          <a:xfrm>
            <a:off x="219076" y="1136544"/>
            <a:ext cx="8582025" cy="1301857"/>
          </a:xfrm>
        </p:spPr>
        <p:txBody>
          <a:bodyPr anchor="t" anchorCtr="0"/>
          <a:lstStyle>
            <a:lvl1pPr marL="0" indent="0">
              <a:buNone/>
              <a:defRPr sz="2133" baseline="0">
                <a:solidFill>
                  <a:schemeClr val="bg1">
                    <a:lumMod val="50000"/>
                  </a:schemeClr>
                </a:solidFill>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dirty="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829734" y="6545880"/>
            <a:ext cx="2731433" cy="228600"/>
          </a:xfrm>
          <a:prstGeom prst="rect">
            <a:avLst/>
          </a:prstGeom>
          <a:ln/>
        </p:spPr>
        <p:txBody>
          <a:bodyPr/>
          <a:lstStyle>
            <a:lvl1pPr>
              <a:defRPr baseline="0">
                <a:solidFill>
                  <a:schemeClr val="bg1">
                    <a:lumMod val="50000"/>
                  </a:schemeClr>
                </a:solidFill>
              </a:defRPr>
            </a:lvl1pPr>
          </a:lstStyle>
          <a:p>
            <a:pPr>
              <a:defRPr/>
            </a:pPr>
            <a:r>
              <a:rPr lang="en-US" dirty="0"/>
              <a:t>For financial professional and plan sponsor use only.</a:t>
            </a:r>
          </a:p>
        </p:txBody>
      </p:sp>
      <p:sp>
        <p:nvSpPr>
          <p:cNvPr id="6" name="Rectangle 6"/>
          <p:cNvSpPr>
            <a:spLocks noGrp="1" noChangeArrowheads="1"/>
          </p:cNvSpPr>
          <p:nvPr>
            <p:ph type="sldNum" sz="quarter" idx="12"/>
          </p:nvPr>
        </p:nvSpPr>
        <p:spPr>
          <a:ln/>
        </p:spPr>
        <p:txBody>
          <a:bodyPr/>
          <a:lstStyle>
            <a:lvl1pPr>
              <a:defRPr baseline="0">
                <a:solidFill>
                  <a:schemeClr val="bg1">
                    <a:lumMod val="50000"/>
                  </a:schemeClr>
                </a:solidFill>
              </a:defRPr>
            </a:lvl1pPr>
          </a:lstStyle>
          <a:p>
            <a:pPr>
              <a:defRPr/>
            </a:pPr>
            <a:fld id="{5C6E2CC3-2879-3A47-A65E-A4EC36C47CC6}" type="slidenum">
              <a:rPr lang="en-US" smtClean="0"/>
              <a:pPr>
                <a:defRPr/>
              </a:pPr>
              <a:t>‹#›</a:t>
            </a:fld>
            <a:endParaRPr lang="en-US" dirty="0"/>
          </a:p>
        </p:txBody>
      </p:sp>
      <p:sp>
        <p:nvSpPr>
          <p:cNvPr id="13" name="TextBox 12">
            <a:extLst>
              <a:ext uri="{FF2B5EF4-FFF2-40B4-BE49-F238E27FC236}">
                <a16:creationId xmlns:a16="http://schemas.microsoft.com/office/drawing/2014/main" id="{A67370D2-0DE0-0940-9BA7-3B6F408A6453}"/>
              </a:ext>
            </a:extLst>
          </p:cNvPr>
          <p:cNvSpPr txBox="1"/>
          <p:nvPr userDrawn="1"/>
        </p:nvSpPr>
        <p:spPr>
          <a:xfrm>
            <a:off x="8666995" y="4179592"/>
            <a:ext cx="2991175" cy="1519293"/>
          </a:xfrm>
          <a:prstGeom prst="rect">
            <a:avLst/>
          </a:prstGeom>
          <a:noFill/>
        </p:spPr>
        <p:txBody>
          <a:bodyPr wrap="square" rtlCol="0">
            <a:noAutofit/>
          </a:bodyPr>
          <a:lstStyle/>
          <a:p>
            <a:r>
              <a:rPr lang="en-US" sz="1333" baseline="0" dirty="0">
                <a:solidFill>
                  <a:schemeClr val="bg1">
                    <a:lumMod val="50000"/>
                  </a:schemeClr>
                </a:solidFill>
              </a:rPr>
              <a:t>Text</a:t>
            </a:r>
          </a:p>
        </p:txBody>
      </p:sp>
    </p:spTree>
    <p:extLst>
      <p:ext uri="{BB962C8B-B14F-4D97-AF65-F5344CB8AC3E}">
        <p14:creationId xmlns:p14="http://schemas.microsoft.com/office/powerpoint/2010/main" val="2907241639"/>
      </p:ext>
    </p:extLst>
  </p:cSld>
  <p:clrMapOvr>
    <a:masterClrMapping/>
  </p:clrMapOvr>
  <p:transition spd="med">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66701" y="1466851"/>
            <a:ext cx="5581649" cy="4538851"/>
          </a:xfrm>
        </p:spPr>
        <p:txBody>
          <a:bodyPr/>
          <a:lstStyle>
            <a:lvl1pPr>
              <a:defRPr sz="2400" baseline="0"/>
            </a:lvl1pPr>
            <a:lvl2pPr>
              <a:defRPr sz="2133" baseline="0"/>
            </a:lvl2pPr>
            <a:lvl3pPr>
              <a:defRPr sz="1867" baseline="0"/>
            </a:lvl3pPr>
            <a:lvl4pPr>
              <a:defRPr sz="1600" baseline="0"/>
            </a:lvl4pPr>
            <a:lvl5pPr>
              <a:defRPr sz="1333" baseline="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15052" y="1457327"/>
            <a:ext cx="5670549" cy="4538851"/>
          </a:xfrm>
        </p:spPr>
        <p:txBody>
          <a:bodyPr/>
          <a:lstStyle>
            <a:lvl1pPr>
              <a:defRPr sz="2400" baseline="0"/>
            </a:lvl1pPr>
            <a:lvl2pPr>
              <a:defRPr sz="2133" baseline="0"/>
            </a:lvl2pPr>
            <a:lvl3pPr>
              <a:defRPr sz="1867" baseline="0"/>
            </a:lvl3pPr>
            <a:lvl4pPr>
              <a:defRPr sz="1600" baseline="0"/>
            </a:lvl4pPr>
            <a:lvl5pPr>
              <a:defRPr sz="1333" baseline="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829734" y="6545880"/>
            <a:ext cx="2731433" cy="228600"/>
          </a:xfrm>
          <a:prstGeom prst="rect">
            <a:avLst/>
          </a:prstGeom>
          <a:ln/>
        </p:spPr>
        <p:txBody>
          <a:bodyPr/>
          <a:lstStyle>
            <a:lvl1pPr>
              <a:defRPr/>
            </a:lvl1pPr>
          </a:lstStyle>
          <a:p>
            <a:pPr>
              <a:defRPr/>
            </a:pPr>
            <a:r>
              <a:rPr lang="en-US" dirty="0"/>
              <a:t>For financial professional and plan sponsor use only.</a:t>
            </a:r>
          </a:p>
        </p:txBody>
      </p:sp>
      <p:sp>
        <p:nvSpPr>
          <p:cNvPr id="7" name="Rectangle 6"/>
          <p:cNvSpPr>
            <a:spLocks noGrp="1" noChangeArrowheads="1"/>
          </p:cNvSpPr>
          <p:nvPr>
            <p:ph type="sldNum" sz="quarter" idx="12"/>
          </p:nvPr>
        </p:nvSpPr>
        <p:spPr>
          <a:ln/>
        </p:spPr>
        <p:txBody>
          <a:bodyPr/>
          <a:lstStyle>
            <a:lvl1pPr>
              <a:defRPr/>
            </a:lvl1pPr>
          </a:lstStyle>
          <a:p>
            <a:pPr>
              <a:defRPr/>
            </a:pPr>
            <a:fld id="{833DFB3D-C699-F143-816D-2D822C849E06}" type="slidenum">
              <a:rPr lang="en-US"/>
              <a:pPr>
                <a:defRPr/>
              </a:pPr>
              <a:t>‹#›</a:t>
            </a:fld>
            <a:endParaRPr lang="en-US" dirty="0"/>
          </a:p>
        </p:txBody>
      </p:sp>
    </p:spTree>
    <p:extLst>
      <p:ext uri="{BB962C8B-B14F-4D97-AF65-F5344CB8AC3E}">
        <p14:creationId xmlns:p14="http://schemas.microsoft.com/office/powerpoint/2010/main" val="1887904850"/>
      </p:ext>
    </p:extLst>
  </p:cSld>
  <p:clrMapOvr>
    <a:masterClrMapping/>
  </p:clrMapOvr>
  <p:transition spd="med">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076" y="110211"/>
            <a:ext cx="9001125" cy="1040109"/>
          </a:xfrm>
        </p:spPr>
        <p:txBody>
          <a:bodyPr/>
          <a:lstStyle>
            <a:lvl1pPr>
              <a:defRPr baseline="0"/>
            </a:lvl1pPr>
          </a:lstStyle>
          <a:p>
            <a:r>
              <a:rPr lang="en-US" dirty="0"/>
              <a:t>Click to edit Master title style</a:t>
            </a:r>
          </a:p>
        </p:txBody>
      </p:sp>
      <p:sp>
        <p:nvSpPr>
          <p:cNvPr id="3" name="Text Placeholder 2"/>
          <p:cNvSpPr>
            <a:spLocks noGrp="1"/>
          </p:cNvSpPr>
          <p:nvPr>
            <p:ph type="body" idx="1"/>
          </p:nvPr>
        </p:nvSpPr>
        <p:spPr>
          <a:xfrm>
            <a:off x="219075" y="1570495"/>
            <a:ext cx="5562600" cy="537275"/>
          </a:xfrm>
        </p:spPr>
        <p:txBody>
          <a:bodyPr anchor="b"/>
          <a:lstStyle>
            <a:lvl1pPr marL="0" indent="0">
              <a:buNone/>
              <a:defRPr sz="2667" b="1" baseline="0">
                <a:solidFill>
                  <a:srgbClr val="DC1C1E"/>
                </a:solidFill>
                <a:latin typeface="Arial"/>
                <a:cs typeface="Aria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p:nvPr>
        </p:nvSpPr>
        <p:spPr>
          <a:xfrm>
            <a:off x="219075" y="2190427"/>
            <a:ext cx="5562600" cy="3935279"/>
          </a:xfrm>
        </p:spPr>
        <p:txBody>
          <a:bodyPr/>
          <a:lstStyle>
            <a:lvl1pPr>
              <a:defRPr sz="2400" baseline="0"/>
            </a:lvl1pPr>
            <a:lvl2pPr>
              <a:defRPr sz="2133" baseline="0"/>
            </a:lvl2pPr>
            <a:lvl3pPr>
              <a:defRPr sz="1867" baseline="0"/>
            </a:lvl3pPr>
            <a:lvl4pPr>
              <a:defRPr sz="1600" baseline="0"/>
            </a:lvl4pPr>
            <a:lvl5pPr>
              <a:defRPr sz="1333" baseline="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76952" y="1570495"/>
            <a:ext cx="5681096" cy="537275"/>
          </a:xfrm>
        </p:spPr>
        <p:txBody>
          <a:bodyPr anchor="b"/>
          <a:lstStyle>
            <a:lvl1pPr marL="0" indent="0">
              <a:buNone/>
              <a:defRPr sz="2667" b="1" baseline="0">
                <a:solidFill>
                  <a:srgbClr val="DC1C1E"/>
                </a:solidFill>
                <a:latin typeface="Arial"/>
                <a:cs typeface="Aria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6" name="Content Placeholder 5"/>
          <p:cNvSpPr>
            <a:spLocks noGrp="1"/>
          </p:cNvSpPr>
          <p:nvPr>
            <p:ph sz="quarter" idx="4"/>
          </p:nvPr>
        </p:nvSpPr>
        <p:spPr>
          <a:xfrm>
            <a:off x="6076952" y="2190427"/>
            <a:ext cx="5681096" cy="3935279"/>
          </a:xfrm>
        </p:spPr>
        <p:txBody>
          <a:bodyPr/>
          <a:lstStyle>
            <a:lvl1pPr>
              <a:defRPr sz="2400" baseline="0"/>
            </a:lvl1pPr>
            <a:lvl2pPr>
              <a:defRPr sz="2133" baseline="0"/>
            </a:lvl2pPr>
            <a:lvl3pPr>
              <a:defRPr sz="1867" baseline="0"/>
            </a:lvl3pPr>
            <a:lvl4pPr>
              <a:defRPr sz="1600" baseline="0"/>
            </a:lvl4pPr>
            <a:lvl5pPr>
              <a:defRPr sz="1333" baseline="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xfrm>
            <a:off x="829734" y="6545880"/>
            <a:ext cx="2731433" cy="228600"/>
          </a:xfrm>
          <a:prstGeom prst="rect">
            <a:avLst/>
          </a:prstGeom>
          <a:ln/>
        </p:spPr>
        <p:txBody>
          <a:bodyPr/>
          <a:lstStyle>
            <a:lvl1pPr>
              <a:defRPr/>
            </a:lvl1pPr>
          </a:lstStyle>
          <a:p>
            <a:pPr>
              <a:defRPr/>
            </a:pPr>
            <a:r>
              <a:rPr lang="en-US" dirty="0"/>
              <a:t>For financial professional and plan sponsor use only.</a:t>
            </a:r>
          </a:p>
        </p:txBody>
      </p:sp>
      <p:sp>
        <p:nvSpPr>
          <p:cNvPr id="9" name="Rectangle 6"/>
          <p:cNvSpPr>
            <a:spLocks noGrp="1" noChangeArrowheads="1"/>
          </p:cNvSpPr>
          <p:nvPr>
            <p:ph type="sldNum" sz="quarter" idx="12"/>
          </p:nvPr>
        </p:nvSpPr>
        <p:spPr>
          <a:ln/>
        </p:spPr>
        <p:txBody>
          <a:bodyPr/>
          <a:lstStyle>
            <a:lvl1pPr>
              <a:defRPr/>
            </a:lvl1pPr>
          </a:lstStyle>
          <a:p>
            <a:pPr>
              <a:defRPr/>
            </a:pPr>
            <a:fld id="{96A2E0CC-CAFF-D642-AB22-B081517DA11B}" type="slidenum">
              <a:rPr lang="en-US"/>
              <a:pPr>
                <a:defRPr/>
              </a:pPr>
              <a:t>‹#›</a:t>
            </a:fld>
            <a:endParaRPr lang="en-US" dirty="0"/>
          </a:p>
        </p:txBody>
      </p:sp>
    </p:spTree>
    <p:extLst>
      <p:ext uri="{BB962C8B-B14F-4D97-AF65-F5344CB8AC3E}">
        <p14:creationId xmlns:p14="http://schemas.microsoft.com/office/powerpoint/2010/main" val="3745432477"/>
      </p:ext>
    </p:extLst>
  </p:cSld>
  <p:clrMapOvr>
    <a:masterClrMapping/>
  </p:clrMapOvr>
  <p:transition spd="med">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9733" y="316434"/>
            <a:ext cx="10627024" cy="1563553"/>
          </a:xfrm>
        </p:spPr>
        <p:txBody>
          <a:bodyPr anchor="t" anchorCtr="0"/>
          <a:lstStyle>
            <a:lvl1pPr>
              <a:defRPr baseline="0">
                <a:solidFill>
                  <a:schemeClr val="bg1"/>
                </a:solidFill>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829734" y="6545880"/>
            <a:ext cx="2731433" cy="228600"/>
          </a:xfrm>
          <a:prstGeom prst="rect">
            <a:avLst/>
          </a:prstGeom>
          <a:ln/>
        </p:spPr>
        <p:txBody>
          <a:bodyPr/>
          <a:lstStyle>
            <a:lvl1pPr>
              <a:defRPr/>
            </a:lvl1pPr>
          </a:lstStyle>
          <a:p>
            <a:pPr>
              <a:defRPr/>
            </a:pPr>
            <a:r>
              <a:rPr lang="en-US" dirty="0"/>
              <a:t>For financial professional and plan sponsor use only.</a:t>
            </a:r>
          </a:p>
        </p:txBody>
      </p:sp>
      <p:sp>
        <p:nvSpPr>
          <p:cNvPr id="5" name="Rectangle 6"/>
          <p:cNvSpPr>
            <a:spLocks noGrp="1" noChangeArrowheads="1"/>
          </p:cNvSpPr>
          <p:nvPr>
            <p:ph type="sldNum" sz="quarter" idx="12"/>
          </p:nvPr>
        </p:nvSpPr>
        <p:spPr>
          <a:ln/>
        </p:spPr>
        <p:txBody>
          <a:bodyPr/>
          <a:lstStyle>
            <a:lvl1pPr>
              <a:defRPr/>
            </a:lvl1pPr>
          </a:lstStyle>
          <a:p>
            <a:pPr>
              <a:defRPr/>
            </a:pPr>
            <a:fld id="{320989C7-32E2-F044-9E86-A634FBABEA06}" type="slidenum">
              <a:rPr lang="en-US"/>
              <a:pPr>
                <a:defRPr/>
              </a:pPr>
              <a:t>‹#›</a:t>
            </a:fld>
            <a:endParaRPr lang="en-US" dirty="0"/>
          </a:p>
        </p:txBody>
      </p:sp>
    </p:spTree>
    <p:extLst>
      <p:ext uri="{BB962C8B-B14F-4D97-AF65-F5344CB8AC3E}">
        <p14:creationId xmlns:p14="http://schemas.microsoft.com/office/powerpoint/2010/main" val="218254640"/>
      </p:ext>
    </p:extLst>
  </p:cSld>
  <p:clrMapOvr>
    <a:masterClrMapping/>
  </p:clrMapOvr>
  <p:transition spd="med">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829734" y="6545880"/>
            <a:ext cx="2731433" cy="228600"/>
          </a:xfrm>
          <a:prstGeom prst="rect">
            <a:avLst/>
          </a:prstGeom>
          <a:ln/>
        </p:spPr>
        <p:txBody>
          <a:bodyPr/>
          <a:lstStyle>
            <a:lvl1pPr>
              <a:defRPr/>
            </a:lvl1pPr>
          </a:lstStyle>
          <a:p>
            <a:pPr>
              <a:defRPr/>
            </a:pPr>
            <a:r>
              <a:rPr lang="en-US" dirty="0"/>
              <a:t>For financial professional and plan sponsor use only.</a:t>
            </a:r>
          </a:p>
        </p:txBody>
      </p:sp>
      <p:sp>
        <p:nvSpPr>
          <p:cNvPr id="4" name="Rectangle 6"/>
          <p:cNvSpPr>
            <a:spLocks noGrp="1" noChangeArrowheads="1"/>
          </p:cNvSpPr>
          <p:nvPr>
            <p:ph type="sldNum" sz="quarter" idx="12"/>
          </p:nvPr>
        </p:nvSpPr>
        <p:spPr>
          <a:ln/>
        </p:spPr>
        <p:txBody>
          <a:bodyPr/>
          <a:lstStyle>
            <a:lvl1pPr>
              <a:defRPr/>
            </a:lvl1pPr>
          </a:lstStyle>
          <a:p>
            <a:pPr>
              <a:defRPr/>
            </a:pPr>
            <a:fld id="{7D29B529-BA6A-3F40-88F8-C0661835DE04}" type="slidenum">
              <a:rPr lang="en-US"/>
              <a:pPr>
                <a:defRPr/>
              </a:pPr>
              <a:t>‹#›</a:t>
            </a:fld>
            <a:endParaRPr lang="en-US" dirty="0"/>
          </a:p>
        </p:txBody>
      </p:sp>
    </p:spTree>
    <p:extLst>
      <p:ext uri="{BB962C8B-B14F-4D97-AF65-F5344CB8AC3E}">
        <p14:creationId xmlns:p14="http://schemas.microsoft.com/office/powerpoint/2010/main" val="531090913"/>
      </p:ext>
    </p:extLst>
  </p:cSld>
  <p:clrMapOvr>
    <a:masterClrMapping/>
  </p:clrMapOvr>
  <p:transition spd="med">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133" y="1047751"/>
            <a:ext cx="2989792" cy="1724024"/>
          </a:xfrm>
        </p:spPr>
        <p:txBody>
          <a:bodyPr anchor="t" anchorCtr="0"/>
          <a:lstStyle>
            <a:lvl1pPr algn="l">
              <a:defRPr sz="1867" b="1" baseline="0">
                <a:solidFill>
                  <a:srgbClr val="DC1C1E"/>
                </a:solidFill>
              </a:defRPr>
            </a:lvl1pPr>
          </a:lstStyle>
          <a:p>
            <a:r>
              <a:rPr lang="en-US" dirty="0"/>
              <a:t>Click to edit Master title style</a:t>
            </a:r>
          </a:p>
        </p:txBody>
      </p:sp>
      <p:sp>
        <p:nvSpPr>
          <p:cNvPr id="3" name="Content Placeholder 2"/>
          <p:cNvSpPr>
            <a:spLocks noGrp="1"/>
          </p:cNvSpPr>
          <p:nvPr>
            <p:ph idx="1"/>
          </p:nvPr>
        </p:nvSpPr>
        <p:spPr>
          <a:xfrm>
            <a:off x="3643824" y="523875"/>
            <a:ext cx="8155552" cy="5486400"/>
          </a:xfrm>
        </p:spPr>
        <p:txBody>
          <a:bodyPr/>
          <a:lstStyle>
            <a:lvl1pPr>
              <a:defRPr sz="2400" baseline="0">
                <a:solidFill>
                  <a:schemeClr val="bg1">
                    <a:lumMod val="95000"/>
                  </a:schemeClr>
                </a:solidFill>
              </a:defRPr>
            </a:lvl1pPr>
            <a:lvl2pPr>
              <a:defRPr sz="2133" baseline="0">
                <a:solidFill>
                  <a:schemeClr val="bg1">
                    <a:lumMod val="95000"/>
                  </a:schemeClr>
                </a:solidFill>
              </a:defRPr>
            </a:lvl2pPr>
            <a:lvl3pPr>
              <a:defRPr sz="1867" baseline="0">
                <a:solidFill>
                  <a:schemeClr val="bg1">
                    <a:lumMod val="95000"/>
                  </a:schemeClr>
                </a:solidFill>
              </a:defRPr>
            </a:lvl3pPr>
            <a:lvl4pPr>
              <a:defRPr sz="1600" baseline="0">
                <a:solidFill>
                  <a:schemeClr val="bg1">
                    <a:lumMod val="95000"/>
                  </a:schemeClr>
                </a:solidFill>
              </a:defRPr>
            </a:lvl4pPr>
            <a:lvl5pPr>
              <a:defRPr sz="1333" baseline="0">
                <a:solidFill>
                  <a:schemeClr val="bg1">
                    <a:lumMod val="95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20133" y="2876550"/>
            <a:ext cx="2989792" cy="3133724"/>
          </a:xfrm>
        </p:spPr>
        <p:txBody>
          <a:bodyPr/>
          <a:lstStyle>
            <a:lvl1pPr marL="0" indent="0">
              <a:buNone/>
              <a:defRPr sz="1333" baseline="0">
                <a:solidFill>
                  <a:schemeClr val="bg1">
                    <a:lumMod val="95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829734" y="6545880"/>
            <a:ext cx="2731433" cy="228600"/>
          </a:xfrm>
          <a:prstGeom prst="rect">
            <a:avLst/>
          </a:prstGeom>
          <a:ln/>
        </p:spPr>
        <p:txBody>
          <a:bodyPr/>
          <a:lstStyle>
            <a:lvl1pPr>
              <a:defRPr/>
            </a:lvl1pPr>
          </a:lstStyle>
          <a:p>
            <a:pPr>
              <a:defRPr/>
            </a:pPr>
            <a:r>
              <a:rPr lang="en-US" dirty="0"/>
              <a:t>For financial professional and plan sponsor use only.</a:t>
            </a:r>
          </a:p>
        </p:txBody>
      </p:sp>
      <p:sp>
        <p:nvSpPr>
          <p:cNvPr id="7" name="Rectangle 6"/>
          <p:cNvSpPr>
            <a:spLocks noGrp="1" noChangeArrowheads="1"/>
          </p:cNvSpPr>
          <p:nvPr>
            <p:ph type="sldNum" sz="quarter" idx="12"/>
          </p:nvPr>
        </p:nvSpPr>
        <p:spPr>
          <a:ln/>
        </p:spPr>
        <p:txBody>
          <a:bodyPr/>
          <a:lstStyle>
            <a:lvl1pPr>
              <a:defRPr/>
            </a:lvl1pPr>
          </a:lstStyle>
          <a:p>
            <a:pPr>
              <a:defRPr/>
            </a:pPr>
            <a:fld id="{EA6C380B-F38E-9E4F-ABA2-542EE6C16AC1}" type="slidenum">
              <a:rPr lang="en-US"/>
              <a:pPr>
                <a:defRPr/>
              </a:pPr>
              <a:t>‹#›</a:t>
            </a:fld>
            <a:endParaRPr lang="en-US" dirty="0"/>
          </a:p>
        </p:txBody>
      </p:sp>
    </p:spTree>
    <p:extLst>
      <p:ext uri="{BB962C8B-B14F-4D97-AF65-F5344CB8AC3E}">
        <p14:creationId xmlns:p14="http://schemas.microsoft.com/office/powerpoint/2010/main" val="2612667930"/>
      </p:ext>
    </p:extLst>
  </p:cSld>
  <p:clrMapOvr>
    <a:masterClrMapping/>
  </p:clrMapOvr>
  <p:transition spd="med">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076" y="228269"/>
            <a:ext cx="9115425" cy="819481"/>
          </a:xfrm>
        </p:spPr>
        <p:txBody>
          <a:bodyPr anchor="ctr" anchorCtr="0"/>
          <a:lstStyle>
            <a:lvl1pPr algn="l">
              <a:defRPr sz="2133" b="1" baseline="0"/>
            </a:lvl1pPr>
          </a:lstStyle>
          <a:p>
            <a:r>
              <a:rPr lang="en-US" dirty="0"/>
              <a:t>Click to edit Master title style</a:t>
            </a:r>
          </a:p>
        </p:txBody>
      </p:sp>
      <p:sp>
        <p:nvSpPr>
          <p:cNvPr id="3" name="Picture Placeholder 2"/>
          <p:cNvSpPr>
            <a:spLocks noGrp="1"/>
          </p:cNvSpPr>
          <p:nvPr>
            <p:ph type="pic" idx="1"/>
          </p:nvPr>
        </p:nvSpPr>
        <p:spPr>
          <a:xfrm>
            <a:off x="219075" y="1428750"/>
            <a:ext cx="11594077" cy="3829049"/>
          </a:xfrm>
        </p:spPr>
        <p:txBody>
          <a:bodyPr/>
          <a:lstStyle>
            <a:lvl1pPr marL="0" indent="0">
              <a:buNone/>
              <a:defRPr sz="2933" baseline="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19075" y="5391152"/>
            <a:ext cx="11594077" cy="552449"/>
          </a:xfrm>
        </p:spPr>
        <p:txBody>
          <a:bodyPr/>
          <a:lstStyle>
            <a:lvl1pPr marL="0" indent="0">
              <a:buNone/>
              <a:defRPr sz="1333" baseline="0">
                <a:solidFill>
                  <a:schemeClr val="tx1">
                    <a:lumMod val="65000"/>
                    <a:lumOff val="35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829734" y="6545880"/>
            <a:ext cx="2731433" cy="228600"/>
          </a:xfrm>
          <a:prstGeom prst="rect">
            <a:avLst/>
          </a:prstGeom>
          <a:ln/>
        </p:spPr>
        <p:txBody>
          <a:bodyPr/>
          <a:lstStyle>
            <a:lvl1pPr>
              <a:defRPr/>
            </a:lvl1pPr>
          </a:lstStyle>
          <a:p>
            <a:pPr>
              <a:defRPr/>
            </a:pPr>
            <a:r>
              <a:rPr lang="en-US" dirty="0"/>
              <a:t>For financial professional and plan sponsor use only.</a:t>
            </a:r>
          </a:p>
        </p:txBody>
      </p:sp>
      <p:sp>
        <p:nvSpPr>
          <p:cNvPr id="7" name="Rectangle 6"/>
          <p:cNvSpPr>
            <a:spLocks noGrp="1" noChangeArrowheads="1"/>
          </p:cNvSpPr>
          <p:nvPr>
            <p:ph type="sldNum" sz="quarter" idx="12"/>
          </p:nvPr>
        </p:nvSpPr>
        <p:spPr>
          <a:ln/>
        </p:spPr>
        <p:txBody>
          <a:bodyPr/>
          <a:lstStyle>
            <a:lvl1pPr>
              <a:defRPr/>
            </a:lvl1pPr>
          </a:lstStyle>
          <a:p>
            <a:pPr>
              <a:defRPr/>
            </a:pPr>
            <a:fld id="{0AF8AE96-BE20-DC44-B80C-4B8D66FB849E}" type="slidenum">
              <a:rPr lang="en-US"/>
              <a:pPr>
                <a:defRPr/>
              </a:pPr>
              <a:t>‹#›</a:t>
            </a:fld>
            <a:endParaRPr lang="en-US" dirty="0"/>
          </a:p>
        </p:txBody>
      </p:sp>
    </p:spTree>
    <p:extLst>
      <p:ext uri="{BB962C8B-B14F-4D97-AF65-F5344CB8AC3E}">
        <p14:creationId xmlns:p14="http://schemas.microsoft.com/office/powerpoint/2010/main" val="2752331024"/>
      </p:ext>
    </p:extLst>
  </p:cSld>
  <p:clrMapOvr>
    <a:masterClrMapping/>
  </p:clrMapOvr>
  <p:transition spd="med">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66702" y="76200"/>
            <a:ext cx="9067799" cy="10259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266701" y="1485899"/>
            <a:ext cx="11518900" cy="43552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524535" y="6545880"/>
            <a:ext cx="13208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667" baseline="0">
                <a:solidFill>
                  <a:schemeClr val="bg1"/>
                </a:solidFill>
                <a:latin typeface="Arial" pitchFamily="1" charset="0"/>
                <a:ea typeface="ヒラギノ角ゴ Pro W3" pitchFamily="1" charset="-128"/>
                <a:cs typeface="ヒラギノ角ゴ Pro W3" pitchFamily="1" charset="-128"/>
              </a:defRPr>
            </a:lvl1pPr>
          </a:lstStyle>
          <a:p>
            <a:pPr>
              <a:defRPr/>
            </a:pPr>
            <a:endParaRPr lang="en-US" dirty="0"/>
          </a:p>
        </p:txBody>
      </p:sp>
      <p:sp>
        <p:nvSpPr>
          <p:cNvPr id="1029" name="Rectangle 5"/>
          <p:cNvSpPr>
            <a:spLocks noGrp="1" noChangeArrowheads="1"/>
          </p:cNvSpPr>
          <p:nvPr>
            <p:ph type="ftr" sz="quarter" idx="3"/>
          </p:nvPr>
        </p:nvSpPr>
        <p:spPr bwMode="auto">
          <a:xfrm>
            <a:off x="829734" y="6545880"/>
            <a:ext cx="2731433"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800" baseline="0">
                <a:solidFill>
                  <a:schemeClr val="bg1"/>
                </a:solidFill>
                <a:latin typeface="Arial" pitchFamily="1" charset="0"/>
                <a:ea typeface="ヒラギノ角ゴ Pro W3" pitchFamily="1" charset="-128"/>
                <a:cs typeface="ヒラギノ角ゴ Pro W3" pitchFamily="1" charset="-128"/>
              </a:defRPr>
            </a:lvl1pPr>
          </a:lstStyle>
          <a:p>
            <a:pPr>
              <a:defRPr/>
            </a:pPr>
            <a:r>
              <a:rPr lang="en-US" dirty="0"/>
              <a:t>For financial professional and plan sponsor use only.</a:t>
            </a:r>
          </a:p>
        </p:txBody>
      </p:sp>
      <p:sp>
        <p:nvSpPr>
          <p:cNvPr id="1030" name="Rectangle 6"/>
          <p:cNvSpPr>
            <a:spLocks noGrp="1" noChangeArrowheads="1"/>
          </p:cNvSpPr>
          <p:nvPr>
            <p:ph type="sldNum" sz="quarter" idx="4"/>
          </p:nvPr>
        </p:nvSpPr>
        <p:spPr bwMode="auto">
          <a:xfrm>
            <a:off x="219075" y="6545880"/>
            <a:ext cx="38162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667" b="1" baseline="0" smtClean="0">
                <a:solidFill>
                  <a:schemeClr val="bg1"/>
                </a:solidFill>
              </a:defRPr>
            </a:lvl1pPr>
          </a:lstStyle>
          <a:p>
            <a:pPr>
              <a:defRPr/>
            </a:pPr>
            <a:fld id="{0FA11A92-EA91-8944-8F48-15BABEBB3780}" type="slidenum">
              <a:rPr lang="en-US" smtClean="0"/>
              <a:pPr>
                <a:defRPr/>
              </a:pPr>
              <a:t>‹#›</a:t>
            </a:fld>
            <a:endParaRPr lang="en-US" dirty="0"/>
          </a:p>
        </p:txBody>
      </p:sp>
    </p:spTree>
    <p:extLst>
      <p:ext uri="{BB962C8B-B14F-4D97-AF65-F5344CB8AC3E}">
        <p14:creationId xmlns:p14="http://schemas.microsoft.com/office/powerpoint/2010/main" val="3291431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strips dir="ru"/>
  </p:transition>
  <p:hf hdr="0" dt="0"/>
  <p:txStyles>
    <p:titleStyle>
      <a:lvl1pPr algn="l" rtl="0" eaLnBrk="1" fontAlgn="base" hangingPunct="1">
        <a:spcBef>
          <a:spcPct val="0"/>
        </a:spcBef>
        <a:spcAft>
          <a:spcPct val="0"/>
        </a:spcAft>
        <a:defRPr sz="2933" b="1" baseline="0">
          <a:solidFill>
            <a:schemeClr val="bg1"/>
          </a:solidFill>
          <a:latin typeface="+mj-lt"/>
          <a:ea typeface="+mj-ea"/>
          <a:cs typeface="+mj-cs"/>
        </a:defRPr>
      </a:lvl1pPr>
      <a:lvl2pPr algn="l" rtl="0" eaLnBrk="1" fontAlgn="base" hangingPunct="1">
        <a:spcBef>
          <a:spcPct val="0"/>
        </a:spcBef>
        <a:spcAft>
          <a:spcPct val="0"/>
        </a:spcAft>
        <a:defRPr sz="3200" b="1">
          <a:solidFill>
            <a:schemeClr val="tx2"/>
          </a:solidFill>
          <a:latin typeface="Arial" pitchFamily="1" charset="0"/>
          <a:ea typeface="ヒラギノ角ゴ Pro W3" pitchFamily="1" charset="-128"/>
          <a:cs typeface="ヒラギノ角ゴ Pro W3" pitchFamily="1" charset="-128"/>
        </a:defRPr>
      </a:lvl2pPr>
      <a:lvl3pPr algn="l" rtl="0" eaLnBrk="1" fontAlgn="base" hangingPunct="1">
        <a:spcBef>
          <a:spcPct val="0"/>
        </a:spcBef>
        <a:spcAft>
          <a:spcPct val="0"/>
        </a:spcAft>
        <a:defRPr sz="3200" b="1">
          <a:solidFill>
            <a:schemeClr val="tx2"/>
          </a:solidFill>
          <a:latin typeface="Arial" pitchFamily="1" charset="0"/>
          <a:ea typeface="ヒラギノ角ゴ Pro W3" pitchFamily="1" charset="-128"/>
          <a:cs typeface="ヒラギノ角ゴ Pro W3" pitchFamily="1" charset="-128"/>
        </a:defRPr>
      </a:lvl3pPr>
      <a:lvl4pPr algn="l" rtl="0" eaLnBrk="1" fontAlgn="base" hangingPunct="1">
        <a:spcBef>
          <a:spcPct val="0"/>
        </a:spcBef>
        <a:spcAft>
          <a:spcPct val="0"/>
        </a:spcAft>
        <a:defRPr sz="3200" b="1">
          <a:solidFill>
            <a:schemeClr val="tx2"/>
          </a:solidFill>
          <a:latin typeface="Arial" pitchFamily="1" charset="0"/>
          <a:ea typeface="ヒラギノ角ゴ Pro W3" pitchFamily="1" charset="-128"/>
          <a:cs typeface="ヒラギノ角ゴ Pro W3" pitchFamily="1" charset="-128"/>
        </a:defRPr>
      </a:lvl4pPr>
      <a:lvl5pPr algn="l" rtl="0" eaLnBrk="1" fontAlgn="base" hangingPunct="1">
        <a:spcBef>
          <a:spcPct val="0"/>
        </a:spcBef>
        <a:spcAft>
          <a:spcPct val="0"/>
        </a:spcAft>
        <a:defRPr sz="3200" b="1">
          <a:solidFill>
            <a:schemeClr val="tx2"/>
          </a:solidFill>
          <a:latin typeface="Arial" pitchFamily="1" charset="0"/>
          <a:ea typeface="ヒラギノ角ゴ Pro W3" pitchFamily="1" charset="-128"/>
          <a:cs typeface="ヒラギノ角ゴ Pro W3" pitchFamily="1" charset="-128"/>
        </a:defRPr>
      </a:lvl5pPr>
      <a:lvl6pPr marL="457189" algn="ctr" rtl="0" eaLnBrk="1" fontAlgn="base" hangingPunct="1">
        <a:spcBef>
          <a:spcPct val="0"/>
        </a:spcBef>
        <a:spcAft>
          <a:spcPct val="0"/>
        </a:spcAft>
        <a:defRPr sz="4400">
          <a:solidFill>
            <a:schemeClr val="tx2"/>
          </a:solidFill>
          <a:latin typeface="Arial" pitchFamily="1" charset="0"/>
          <a:ea typeface="ヒラギノ角ゴ Pro W3" pitchFamily="1" charset="-128"/>
          <a:cs typeface="ヒラギノ角ゴ Pro W3" pitchFamily="1" charset="-128"/>
        </a:defRPr>
      </a:lvl6pPr>
      <a:lvl7pPr marL="914377" algn="ctr" rtl="0" eaLnBrk="1" fontAlgn="base" hangingPunct="1">
        <a:spcBef>
          <a:spcPct val="0"/>
        </a:spcBef>
        <a:spcAft>
          <a:spcPct val="0"/>
        </a:spcAft>
        <a:defRPr sz="4400">
          <a:solidFill>
            <a:schemeClr val="tx2"/>
          </a:solidFill>
          <a:latin typeface="Arial" pitchFamily="1" charset="0"/>
          <a:ea typeface="ヒラギノ角ゴ Pro W3" pitchFamily="1" charset="-128"/>
          <a:cs typeface="ヒラギノ角ゴ Pro W3" pitchFamily="1" charset="-128"/>
        </a:defRPr>
      </a:lvl7pPr>
      <a:lvl8pPr marL="1371566" algn="ctr" rtl="0" eaLnBrk="1" fontAlgn="base" hangingPunct="1">
        <a:spcBef>
          <a:spcPct val="0"/>
        </a:spcBef>
        <a:spcAft>
          <a:spcPct val="0"/>
        </a:spcAft>
        <a:defRPr sz="4400">
          <a:solidFill>
            <a:schemeClr val="tx2"/>
          </a:solidFill>
          <a:latin typeface="Arial" pitchFamily="1" charset="0"/>
          <a:ea typeface="ヒラギノ角ゴ Pro W3" pitchFamily="1" charset="-128"/>
          <a:cs typeface="ヒラギノ角ゴ Pro W3" pitchFamily="1" charset="-128"/>
        </a:defRPr>
      </a:lvl8pPr>
      <a:lvl9pPr marL="1828754" algn="ctr" rtl="0" eaLnBrk="1" fontAlgn="base" hangingPunct="1">
        <a:spcBef>
          <a:spcPct val="0"/>
        </a:spcBef>
        <a:spcAft>
          <a:spcPct val="0"/>
        </a:spcAft>
        <a:defRPr sz="4400">
          <a:solidFill>
            <a:schemeClr val="tx2"/>
          </a:solidFill>
          <a:latin typeface="Arial" pitchFamily="1" charset="0"/>
          <a:ea typeface="ヒラギノ角ゴ Pro W3" pitchFamily="1" charset="-128"/>
          <a:cs typeface="ヒラギノ角ゴ Pro W3" pitchFamily="1" charset="-128"/>
        </a:defRPr>
      </a:lvl9pPr>
    </p:titleStyle>
    <p:bodyStyle>
      <a:lvl1pPr marL="342891" indent="-342891" algn="l" rtl="0" eaLnBrk="1" fontAlgn="base" hangingPunct="1">
        <a:spcBef>
          <a:spcPct val="20000"/>
        </a:spcBef>
        <a:spcAft>
          <a:spcPts val="1000"/>
        </a:spcAft>
        <a:buClr>
          <a:schemeClr val="bg1">
            <a:lumMod val="50000"/>
          </a:schemeClr>
        </a:buClr>
        <a:buFont typeface="Wingdings" pitchFamily="2" charset="2"/>
        <a:buChar char="§"/>
        <a:defRPr sz="2400" baseline="0">
          <a:solidFill>
            <a:schemeClr val="tx1">
              <a:lumMod val="65000"/>
              <a:lumOff val="35000"/>
            </a:schemeClr>
          </a:solidFill>
          <a:latin typeface="Arial"/>
          <a:ea typeface="+mn-ea"/>
          <a:cs typeface="ヒラギノ角ゴ Pro W3" pitchFamily="1" charset="-128"/>
        </a:defRPr>
      </a:lvl1pPr>
      <a:lvl2pPr marL="742932" indent="-285744" algn="l" rtl="0" eaLnBrk="1" fontAlgn="base" hangingPunct="1">
        <a:spcBef>
          <a:spcPct val="20000"/>
        </a:spcBef>
        <a:spcAft>
          <a:spcPts val="1000"/>
        </a:spcAft>
        <a:buClr>
          <a:schemeClr val="bg1">
            <a:lumMod val="50000"/>
          </a:schemeClr>
        </a:buClr>
        <a:buFont typeface="Wingdings" pitchFamily="2" charset="2"/>
        <a:buChar char="§"/>
        <a:defRPr sz="2133" baseline="0">
          <a:solidFill>
            <a:schemeClr val="tx1">
              <a:lumMod val="65000"/>
              <a:lumOff val="35000"/>
            </a:schemeClr>
          </a:solidFill>
          <a:latin typeface="Arial"/>
          <a:ea typeface="+mn-ea"/>
          <a:cs typeface="ヒラギノ角ゴ Pro W3" pitchFamily="1" charset="-128"/>
        </a:defRPr>
      </a:lvl2pPr>
      <a:lvl3pPr marL="1142971" indent="-228594" algn="l" rtl="0" eaLnBrk="1" fontAlgn="base" hangingPunct="1">
        <a:spcBef>
          <a:spcPct val="20000"/>
        </a:spcBef>
        <a:spcAft>
          <a:spcPts val="1000"/>
        </a:spcAft>
        <a:buClr>
          <a:schemeClr val="bg1">
            <a:lumMod val="50000"/>
          </a:schemeClr>
        </a:buClr>
        <a:buFont typeface="Wingdings" pitchFamily="2" charset="2"/>
        <a:buChar char="§"/>
        <a:defRPr sz="1867" baseline="0">
          <a:solidFill>
            <a:schemeClr val="tx1">
              <a:lumMod val="65000"/>
              <a:lumOff val="35000"/>
            </a:schemeClr>
          </a:solidFill>
          <a:latin typeface="Arial"/>
          <a:ea typeface="+mn-ea"/>
          <a:cs typeface="ヒラギノ角ゴ Pro W3" pitchFamily="1" charset="-128"/>
        </a:defRPr>
      </a:lvl3pPr>
      <a:lvl4pPr marL="1600160" indent="-228594" algn="l" rtl="0" eaLnBrk="1" fontAlgn="base" hangingPunct="1">
        <a:spcBef>
          <a:spcPct val="20000"/>
        </a:spcBef>
        <a:spcAft>
          <a:spcPts val="1000"/>
        </a:spcAft>
        <a:buClr>
          <a:schemeClr val="bg1">
            <a:lumMod val="50000"/>
          </a:schemeClr>
        </a:buClr>
        <a:buFont typeface="Wingdings" pitchFamily="2" charset="2"/>
        <a:buChar char="§"/>
        <a:defRPr sz="1600" baseline="0">
          <a:solidFill>
            <a:schemeClr val="tx1">
              <a:lumMod val="65000"/>
              <a:lumOff val="35000"/>
            </a:schemeClr>
          </a:solidFill>
          <a:latin typeface="Arial"/>
          <a:ea typeface="+mn-ea"/>
          <a:cs typeface="ヒラギノ角ゴ Pro W3" pitchFamily="1" charset="-128"/>
        </a:defRPr>
      </a:lvl4pPr>
      <a:lvl5pPr marL="2057349" indent="-228594" algn="l" rtl="0" eaLnBrk="1" fontAlgn="base" hangingPunct="1">
        <a:spcBef>
          <a:spcPct val="20000"/>
        </a:spcBef>
        <a:spcAft>
          <a:spcPts val="1000"/>
        </a:spcAft>
        <a:buClr>
          <a:schemeClr val="bg1">
            <a:lumMod val="50000"/>
          </a:schemeClr>
        </a:buClr>
        <a:buFont typeface="Wingdings" pitchFamily="2" charset="2"/>
        <a:buChar char="§"/>
        <a:defRPr sz="1333" baseline="0">
          <a:solidFill>
            <a:schemeClr val="tx1">
              <a:lumMod val="65000"/>
              <a:lumOff val="35000"/>
            </a:schemeClr>
          </a:solidFill>
          <a:latin typeface="Arial"/>
          <a:ea typeface="+mn-ea"/>
          <a:cs typeface="ヒラギノ角ゴ Pro W3" pitchFamily="1" charset="-128"/>
        </a:defRPr>
      </a:lvl5pPr>
      <a:lvl6pPr marL="2514537" indent="-228594" algn="l" rtl="0" eaLnBrk="1" fontAlgn="base" hangingPunct="1">
        <a:spcBef>
          <a:spcPct val="20000"/>
        </a:spcBef>
        <a:spcAft>
          <a:spcPct val="0"/>
        </a:spcAft>
        <a:buChar char="»"/>
        <a:defRPr sz="2000">
          <a:solidFill>
            <a:schemeClr val="tx1"/>
          </a:solidFill>
          <a:latin typeface="+mn-lt"/>
          <a:ea typeface="+mn-ea"/>
          <a:cs typeface="+mn-cs"/>
        </a:defRPr>
      </a:lvl6pPr>
      <a:lvl7pPr marL="2971726" indent="-228594" algn="l" rtl="0" eaLnBrk="1" fontAlgn="base" hangingPunct="1">
        <a:spcBef>
          <a:spcPct val="20000"/>
        </a:spcBef>
        <a:spcAft>
          <a:spcPct val="0"/>
        </a:spcAft>
        <a:buChar char="»"/>
        <a:defRPr sz="2000">
          <a:solidFill>
            <a:schemeClr val="tx1"/>
          </a:solidFill>
          <a:latin typeface="+mn-lt"/>
          <a:ea typeface="+mn-ea"/>
          <a:cs typeface="+mn-cs"/>
        </a:defRPr>
      </a:lvl7pPr>
      <a:lvl8pPr marL="3428914" indent="-228594" algn="l" rtl="0" eaLnBrk="1" fontAlgn="base" hangingPunct="1">
        <a:spcBef>
          <a:spcPct val="20000"/>
        </a:spcBef>
        <a:spcAft>
          <a:spcPct val="0"/>
        </a:spcAft>
        <a:buChar char="»"/>
        <a:defRPr sz="2000">
          <a:solidFill>
            <a:schemeClr val="tx1"/>
          </a:solidFill>
          <a:latin typeface="+mn-lt"/>
          <a:ea typeface="+mn-ea"/>
          <a:cs typeface="+mn-cs"/>
        </a:defRPr>
      </a:lvl8pPr>
      <a:lvl9pPr marL="3886103" indent="-228594"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8EC3C-DCEE-6B49-B99C-51C64B956FD5}"/>
              </a:ext>
            </a:extLst>
          </p:cNvPr>
          <p:cNvSpPr>
            <a:spLocks noGrp="1"/>
          </p:cNvSpPr>
          <p:nvPr>
            <p:ph type="ctrTitle"/>
          </p:nvPr>
        </p:nvSpPr>
        <p:spPr>
          <a:xfrm>
            <a:off x="409885" y="538338"/>
            <a:ext cx="9289441" cy="2933789"/>
          </a:xfrm>
        </p:spPr>
        <p:txBody>
          <a:bodyPr>
            <a:normAutofit/>
          </a:bodyPr>
          <a:lstStyle/>
          <a:p>
            <a:r>
              <a:rPr lang="en-US" sz="5400" dirty="0"/>
              <a:t>Ameritas….  </a:t>
            </a:r>
            <a:br>
              <a:rPr lang="en-US" sz="5400" dirty="0"/>
            </a:br>
            <a:r>
              <a:rPr lang="en-US" sz="5400" dirty="0"/>
              <a:t>PDA Opportunities &amp;</a:t>
            </a:r>
            <a:br>
              <a:rPr lang="en-US" sz="5400" dirty="0"/>
            </a:br>
            <a:r>
              <a:rPr lang="en-US" sz="5400" dirty="0"/>
              <a:t>Bigger, Faster, BETTER!</a:t>
            </a:r>
            <a:endParaRPr lang="en-US" sz="4400" i="1" dirty="0"/>
          </a:p>
        </p:txBody>
      </p:sp>
      <p:sp>
        <p:nvSpPr>
          <p:cNvPr id="3" name="Subtitle 2">
            <a:extLst>
              <a:ext uri="{FF2B5EF4-FFF2-40B4-BE49-F238E27FC236}">
                <a16:creationId xmlns:a16="http://schemas.microsoft.com/office/drawing/2014/main" id="{673A03E3-6B74-604C-AE98-950F30688E5A}"/>
              </a:ext>
            </a:extLst>
          </p:cNvPr>
          <p:cNvSpPr>
            <a:spLocks noGrp="1"/>
          </p:cNvSpPr>
          <p:nvPr>
            <p:ph type="subTitle" idx="1"/>
          </p:nvPr>
        </p:nvSpPr>
        <p:spPr>
          <a:xfrm>
            <a:off x="829734" y="4176537"/>
            <a:ext cx="5234359" cy="2143125"/>
          </a:xfrm>
        </p:spPr>
        <p:txBody>
          <a:bodyPr/>
          <a:lstStyle/>
          <a:p>
            <a:r>
              <a:rPr lang="en-US" b="1" dirty="0">
                <a:solidFill>
                  <a:schemeClr val="tx1"/>
                </a:solidFill>
              </a:rPr>
              <a:t>Lance Larsen, CLU, ChFC, LLIF   </a:t>
            </a:r>
          </a:p>
          <a:p>
            <a:r>
              <a:rPr lang="en-US" i="1" dirty="0">
                <a:solidFill>
                  <a:schemeClr val="tx1"/>
                </a:solidFill>
              </a:rPr>
              <a:t>Regional Vice President, Ameritas</a:t>
            </a:r>
          </a:p>
        </p:txBody>
      </p:sp>
      <p:sp>
        <p:nvSpPr>
          <p:cNvPr id="5" name="Footer Placeholder 4">
            <a:extLst>
              <a:ext uri="{FF2B5EF4-FFF2-40B4-BE49-F238E27FC236}">
                <a16:creationId xmlns:a16="http://schemas.microsoft.com/office/drawing/2014/main" id="{A8E628FC-EC7F-3E49-9147-04981016956E}"/>
              </a:ext>
            </a:extLst>
          </p:cNvPr>
          <p:cNvSpPr>
            <a:spLocks noGrp="1"/>
          </p:cNvSpPr>
          <p:nvPr>
            <p:ph type="ftr" sz="quarter" idx="11"/>
          </p:nvPr>
        </p:nvSpPr>
        <p:spPr/>
        <p:txBody>
          <a:bodyPr/>
          <a:lstStyle/>
          <a:p>
            <a:pPr>
              <a:defRPr/>
            </a:pPr>
            <a:r>
              <a:rPr lang="en-US" dirty="0"/>
              <a:t>For financial professional and plan sponsor use only.</a:t>
            </a:r>
          </a:p>
        </p:txBody>
      </p:sp>
      <p:sp>
        <p:nvSpPr>
          <p:cNvPr id="6" name="Slide Number Placeholder 5">
            <a:extLst>
              <a:ext uri="{FF2B5EF4-FFF2-40B4-BE49-F238E27FC236}">
                <a16:creationId xmlns:a16="http://schemas.microsoft.com/office/drawing/2014/main" id="{BA756B8C-4C11-EA48-98AF-85FCC1D8622C}"/>
              </a:ext>
            </a:extLst>
          </p:cNvPr>
          <p:cNvSpPr>
            <a:spLocks noGrp="1"/>
          </p:cNvSpPr>
          <p:nvPr>
            <p:ph type="sldNum" sz="quarter" idx="12"/>
          </p:nvPr>
        </p:nvSpPr>
        <p:spPr/>
        <p:txBody>
          <a:bodyPr/>
          <a:lstStyle/>
          <a:p>
            <a:pPr>
              <a:defRPr/>
            </a:pPr>
            <a:fld id="{00D2D945-4493-6844-B008-31005E5B42CC}" type="slidenum">
              <a:rPr lang="en-US" smtClean="0"/>
              <a:pPr>
                <a:defRPr/>
              </a:pPr>
              <a:t>1</a:t>
            </a:fld>
            <a:endParaRPr lang="en-US" dirty="0"/>
          </a:p>
        </p:txBody>
      </p:sp>
      <p:pic>
        <p:nvPicPr>
          <p:cNvPr id="8" name="Picture 7" descr="A person in a suit smiling&#10;&#10;Description automatically generated with medium confidence">
            <a:extLst>
              <a:ext uri="{FF2B5EF4-FFF2-40B4-BE49-F238E27FC236}">
                <a16:creationId xmlns:a16="http://schemas.microsoft.com/office/drawing/2014/main" id="{87FA50B5-5B7D-4047-B579-08B5383AD443}"/>
              </a:ext>
            </a:extLst>
          </p:cNvPr>
          <p:cNvPicPr>
            <a:picLocks noChangeAspect="1"/>
          </p:cNvPicPr>
          <p:nvPr/>
        </p:nvPicPr>
        <p:blipFill>
          <a:blip r:embed="rId2"/>
          <a:stretch>
            <a:fillRect/>
          </a:stretch>
        </p:blipFill>
        <p:spPr>
          <a:xfrm>
            <a:off x="9247263" y="2057400"/>
            <a:ext cx="2774912" cy="3699883"/>
          </a:xfrm>
          <a:prstGeom prst="rect">
            <a:avLst/>
          </a:prstGeom>
        </p:spPr>
      </p:pic>
    </p:spTree>
    <p:extLst>
      <p:ext uri="{BB962C8B-B14F-4D97-AF65-F5344CB8AC3E}">
        <p14:creationId xmlns:p14="http://schemas.microsoft.com/office/powerpoint/2010/main" val="1036696408"/>
      </p:ext>
    </p:extLst>
  </p:cSld>
  <p:clrMapOvr>
    <a:masterClrMapping/>
  </p:clrMapOvr>
  <p:transition spd="med">
    <p:strips dir="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D6990-B9AF-46BC-9BB5-4ABE965E6322}"/>
              </a:ext>
            </a:extLst>
          </p:cNvPr>
          <p:cNvSpPr>
            <a:spLocks noGrp="1"/>
          </p:cNvSpPr>
          <p:nvPr>
            <p:ph type="title"/>
          </p:nvPr>
        </p:nvSpPr>
        <p:spPr/>
        <p:txBody>
          <a:bodyPr/>
          <a:lstStyle/>
          <a:p>
            <a:r>
              <a:rPr lang="en-US" dirty="0"/>
              <a:t>YES PDA Example #1: Grandpa Joe</a:t>
            </a:r>
          </a:p>
        </p:txBody>
      </p:sp>
      <p:sp>
        <p:nvSpPr>
          <p:cNvPr id="3" name="Content Placeholder 2">
            <a:extLst>
              <a:ext uri="{FF2B5EF4-FFF2-40B4-BE49-F238E27FC236}">
                <a16:creationId xmlns:a16="http://schemas.microsoft.com/office/drawing/2014/main" id="{B08258BD-5105-4B08-8AE3-763AF8F73D03}"/>
              </a:ext>
            </a:extLst>
          </p:cNvPr>
          <p:cNvSpPr>
            <a:spLocks noGrp="1"/>
          </p:cNvSpPr>
          <p:nvPr>
            <p:ph sz="half" idx="1"/>
          </p:nvPr>
        </p:nvSpPr>
        <p:spPr>
          <a:xfrm>
            <a:off x="355602" y="1407330"/>
            <a:ext cx="5810248" cy="2416660"/>
          </a:xfrm>
        </p:spPr>
        <p:txBody>
          <a:bodyPr/>
          <a:lstStyle/>
          <a:p>
            <a:r>
              <a:rPr lang="en-US" dirty="0"/>
              <a:t>Male Age 60, Standard NT</a:t>
            </a:r>
          </a:p>
          <a:p>
            <a:r>
              <a:rPr lang="en-US" dirty="0"/>
              <a:t>Assume Min Non-MEC, Option A</a:t>
            </a:r>
          </a:p>
          <a:p>
            <a:r>
              <a:rPr lang="en-US" dirty="0"/>
              <a:t>$200,000 into PDA Earning 1.75%</a:t>
            </a:r>
          </a:p>
          <a:p>
            <a:r>
              <a:rPr lang="en-US" dirty="0"/>
              <a:t>$41,400/year for 5 years</a:t>
            </a:r>
          </a:p>
          <a:p>
            <a:endParaRPr lang="en-US" dirty="0"/>
          </a:p>
        </p:txBody>
      </p:sp>
      <p:sp>
        <p:nvSpPr>
          <p:cNvPr id="4" name="Content Placeholder 3">
            <a:extLst>
              <a:ext uri="{FF2B5EF4-FFF2-40B4-BE49-F238E27FC236}">
                <a16:creationId xmlns:a16="http://schemas.microsoft.com/office/drawing/2014/main" id="{B8A2BB29-7922-4B43-8901-48F936405048}"/>
              </a:ext>
            </a:extLst>
          </p:cNvPr>
          <p:cNvSpPr>
            <a:spLocks noGrp="1"/>
          </p:cNvSpPr>
          <p:nvPr>
            <p:ph sz="half" idx="2"/>
          </p:nvPr>
        </p:nvSpPr>
        <p:spPr>
          <a:xfrm>
            <a:off x="6096000" y="1385127"/>
            <a:ext cx="5670549" cy="2426184"/>
          </a:xfrm>
        </p:spPr>
        <p:txBody>
          <a:bodyPr/>
          <a:lstStyle/>
          <a:p>
            <a:r>
              <a:rPr lang="en-US" dirty="0"/>
              <a:t>Death Benefit:  $417,518</a:t>
            </a:r>
          </a:p>
          <a:p>
            <a:r>
              <a:rPr lang="en-US" dirty="0"/>
              <a:t>Total Premium Paid:  $207,000</a:t>
            </a:r>
          </a:p>
          <a:p>
            <a:r>
              <a:rPr lang="en-US" dirty="0"/>
              <a:t>Retirement Income 65-85:  $12,912/</a:t>
            </a:r>
            <a:r>
              <a:rPr lang="en-US" dirty="0" err="1"/>
              <a:t>yr</a:t>
            </a:r>
            <a:endParaRPr lang="en-US" dirty="0"/>
          </a:p>
        </p:txBody>
      </p:sp>
      <p:sp>
        <p:nvSpPr>
          <p:cNvPr id="5" name="Footer Placeholder 4">
            <a:extLst>
              <a:ext uri="{FF2B5EF4-FFF2-40B4-BE49-F238E27FC236}">
                <a16:creationId xmlns:a16="http://schemas.microsoft.com/office/drawing/2014/main" id="{1E26C226-FD49-46FB-AD83-2F1B93A8F43F}"/>
              </a:ext>
            </a:extLst>
          </p:cNvPr>
          <p:cNvSpPr>
            <a:spLocks noGrp="1"/>
          </p:cNvSpPr>
          <p:nvPr>
            <p:ph type="ftr" sz="quarter" idx="11"/>
          </p:nvPr>
        </p:nvSpPr>
        <p:spPr/>
        <p:txBody>
          <a:bodyPr/>
          <a:lstStyle/>
          <a:p>
            <a:pPr>
              <a:defRPr/>
            </a:pPr>
            <a:r>
              <a:rPr lang="en-US"/>
              <a:t>For financial professional and plan sponsor use only.</a:t>
            </a:r>
            <a:endParaRPr lang="en-US" dirty="0"/>
          </a:p>
        </p:txBody>
      </p:sp>
      <p:sp>
        <p:nvSpPr>
          <p:cNvPr id="6" name="Slide Number Placeholder 5">
            <a:extLst>
              <a:ext uri="{FF2B5EF4-FFF2-40B4-BE49-F238E27FC236}">
                <a16:creationId xmlns:a16="http://schemas.microsoft.com/office/drawing/2014/main" id="{C722A8F1-76B5-463D-B9F8-FE16370FFE02}"/>
              </a:ext>
            </a:extLst>
          </p:cNvPr>
          <p:cNvSpPr>
            <a:spLocks noGrp="1"/>
          </p:cNvSpPr>
          <p:nvPr>
            <p:ph type="sldNum" sz="quarter" idx="12"/>
          </p:nvPr>
        </p:nvSpPr>
        <p:spPr/>
        <p:txBody>
          <a:bodyPr/>
          <a:lstStyle/>
          <a:p>
            <a:pPr>
              <a:defRPr/>
            </a:pPr>
            <a:fld id="{833DFB3D-C699-F143-816D-2D822C849E06}" type="slidenum">
              <a:rPr lang="en-US" smtClean="0"/>
              <a:pPr>
                <a:defRPr/>
              </a:pPr>
              <a:t>10</a:t>
            </a:fld>
            <a:endParaRPr lang="en-US" dirty="0"/>
          </a:p>
        </p:txBody>
      </p:sp>
      <p:sp>
        <p:nvSpPr>
          <p:cNvPr id="8" name="TextBox 7">
            <a:extLst>
              <a:ext uri="{FF2B5EF4-FFF2-40B4-BE49-F238E27FC236}">
                <a16:creationId xmlns:a16="http://schemas.microsoft.com/office/drawing/2014/main" id="{01FA0355-69BA-4A8B-937A-1A209E87F51C}"/>
              </a:ext>
            </a:extLst>
          </p:cNvPr>
          <p:cNvSpPr txBox="1"/>
          <p:nvPr/>
        </p:nvSpPr>
        <p:spPr>
          <a:xfrm>
            <a:off x="10035240" y="4267118"/>
            <a:ext cx="1731309" cy="461665"/>
          </a:xfrm>
          <a:prstGeom prst="rect">
            <a:avLst/>
          </a:prstGeom>
          <a:noFill/>
        </p:spPr>
        <p:txBody>
          <a:bodyPr wrap="square" rtlCol="0">
            <a:spAutoFit/>
          </a:bodyPr>
          <a:lstStyle/>
          <a:p>
            <a:r>
              <a:rPr lang="en-US" sz="2400" b="1" dirty="0">
                <a:solidFill>
                  <a:srgbClr val="92D050"/>
                </a:solidFill>
              </a:rPr>
              <a:t>NO MEC!</a:t>
            </a:r>
          </a:p>
        </p:txBody>
      </p:sp>
      <p:sp>
        <p:nvSpPr>
          <p:cNvPr id="9" name="Arrow: Right 8">
            <a:extLst>
              <a:ext uri="{FF2B5EF4-FFF2-40B4-BE49-F238E27FC236}">
                <a16:creationId xmlns:a16="http://schemas.microsoft.com/office/drawing/2014/main" id="{E48A93F0-3487-4CF1-9BF4-2882AD8D38D9}"/>
              </a:ext>
            </a:extLst>
          </p:cNvPr>
          <p:cNvSpPr/>
          <p:nvPr/>
        </p:nvSpPr>
        <p:spPr bwMode="auto">
          <a:xfrm rot="9747429">
            <a:off x="8981559" y="4533824"/>
            <a:ext cx="978408" cy="484632"/>
          </a:xfrm>
          <a:prstGeom prst="right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endParaRPr>
          </a:p>
        </p:txBody>
      </p:sp>
      <p:pic>
        <p:nvPicPr>
          <p:cNvPr id="10" name="Picture 9">
            <a:extLst>
              <a:ext uri="{FF2B5EF4-FFF2-40B4-BE49-F238E27FC236}">
                <a16:creationId xmlns:a16="http://schemas.microsoft.com/office/drawing/2014/main" id="{63B87349-AC56-47E5-83C2-7EDC26A11231}"/>
              </a:ext>
            </a:extLst>
          </p:cNvPr>
          <p:cNvPicPr>
            <a:picLocks noChangeAspect="1"/>
          </p:cNvPicPr>
          <p:nvPr/>
        </p:nvPicPr>
        <p:blipFill>
          <a:blip r:embed="rId2"/>
          <a:stretch>
            <a:fillRect/>
          </a:stretch>
        </p:blipFill>
        <p:spPr>
          <a:xfrm>
            <a:off x="3322199" y="3560780"/>
            <a:ext cx="5584087" cy="2850777"/>
          </a:xfrm>
          <a:prstGeom prst="rect">
            <a:avLst/>
          </a:prstGeom>
        </p:spPr>
      </p:pic>
    </p:spTree>
    <p:extLst>
      <p:ext uri="{BB962C8B-B14F-4D97-AF65-F5344CB8AC3E}">
        <p14:creationId xmlns:p14="http://schemas.microsoft.com/office/powerpoint/2010/main" val="1146752168"/>
      </p:ext>
    </p:extLst>
  </p:cSld>
  <p:clrMapOvr>
    <a:masterClrMapping/>
  </p:clrMapOvr>
  <p:transition spd="med">
    <p:strips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B9A3E-DD71-44E5-B19E-A9DE2A7E7A3A}"/>
              </a:ext>
            </a:extLst>
          </p:cNvPr>
          <p:cNvSpPr>
            <a:spLocks noGrp="1"/>
          </p:cNvSpPr>
          <p:nvPr>
            <p:ph type="title"/>
          </p:nvPr>
        </p:nvSpPr>
        <p:spPr/>
        <p:txBody>
          <a:bodyPr/>
          <a:lstStyle/>
          <a:p>
            <a:r>
              <a:rPr lang="en-US" dirty="0"/>
              <a:t>Benefits in Utilizing PDA for Grandpa Joe</a:t>
            </a:r>
          </a:p>
        </p:txBody>
      </p:sp>
      <p:sp>
        <p:nvSpPr>
          <p:cNvPr id="3" name="Content Placeholder 2">
            <a:extLst>
              <a:ext uri="{FF2B5EF4-FFF2-40B4-BE49-F238E27FC236}">
                <a16:creationId xmlns:a16="http://schemas.microsoft.com/office/drawing/2014/main" id="{54698530-FFAA-458E-BC2C-E53BA4E41D55}"/>
              </a:ext>
            </a:extLst>
          </p:cNvPr>
          <p:cNvSpPr>
            <a:spLocks noGrp="1"/>
          </p:cNvSpPr>
          <p:nvPr>
            <p:ph idx="1"/>
          </p:nvPr>
        </p:nvSpPr>
        <p:spPr>
          <a:xfrm>
            <a:off x="544599" y="2007870"/>
            <a:ext cx="6612787" cy="3575350"/>
          </a:xfrm>
        </p:spPr>
        <p:txBody>
          <a:bodyPr/>
          <a:lstStyle/>
          <a:p>
            <a:r>
              <a:rPr lang="en-US" dirty="0"/>
              <a:t>Additional $7000 Interest </a:t>
            </a:r>
          </a:p>
          <a:p>
            <a:r>
              <a:rPr lang="en-US" dirty="0"/>
              <a:t>Additional Death Benefit &amp; Living Benefits</a:t>
            </a:r>
          </a:p>
          <a:p>
            <a:r>
              <a:rPr lang="en-US" dirty="0"/>
              <a:t>More Retirement Income vs. Premiums Paid</a:t>
            </a:r>
          </a:p>
          <a:p>
            <a:r>
              <a:rPr lang="en-US" dirty="0"/>
              <a:t>Payment Plan:  Set it and Forget it</a:t>
            </a:r>
          </a:p>
          <a:p>
            <a:r>
              <a:rPr lang="en-US" dirty="0"/>
              <a:t>Avoids a MEC:  Tax Advantages</a:t>
            </a:r>
          </a:p>
        </p:txBody>
      </p:sp>
      <p:sp>
        <p:nvSpPr>
          <p:cNvPr id="4" name="Footer Placeholder 3">
            <a:extLst>
              <a:ext uri="{FF2B5EF4-FFF2-40B4-BE49-F238E27FC236}">
                <a16:creationId xmlns:a16="http://schemas.microsoft.com/office/drawing/2014/main" id="{03FED3AA-A760-4528-B3A5-5AD8D2B9C5FA}"/>
              </a:ext>
            </a:extLst>
          </p:cNvPr>
          <p:cNvSpPr>
            <a:spLocks noGrp="1"/>
          </p:cNvSpPr>
          <p:nvPr>
            <p:ph type="ftr" sz="quarter" idx="11"/>
          </p:nvPr>
        </p:nvSpPr>
        <p:spPr/>
        <p:txBody>
          <a:bodyPr/>
          <a:lstStyle/>
          <a:p>
            <a:pPr>
              <a:defRPr/>
            </a:pPr>
            <a:r>
              <a:rPr lang="en-US"/>
              <a:t>For financial professional and plan sponsor use only.</a:t>
            </a:r>
            <a:endParaRPr lang="en-US" dirty="0"/>
          </a:p>
        </p:txBody>
      </p:sp>
      <p:sp>
        <p:nvSpPr>
          <p:cNvPr id="5" name="Slide Number Placeholder 4">
            <a:extLst>
              <a:ext uri="{FF2B5EF4-FFF2-40B4-BE49-F238E27FC236}">
                <a16:creationId xmlns:a16="http://schemas.microsoft.com/office/drawing/2014/main" id="{A1F1E6D0-4361-4AFF-AEC5-0E186EE49116}"/>
              </a:ext>
            </a:extLst>
          </p:cNvPr>
          <p:cNvSpPr>
            <a:spLocks noGrp="1"/>
          </p:cNvSpPr>
          <p:nvPr>
            <p:ph type="sldNum" sz="quarter" idx="12"/>
          </p:nvPr>
        </p:nvSpPr>
        <p:spPr/>
        <p:txBody>
          <a:bodyPr/>
          <a:lstStyle/>
          <a:p>
            <a:pPr>
              <a:defRPr/>
            </a:pPr>
            <a:fld id="{91282443-A4CF-C340-A9C5-AF1D15628E7B}" type="slidenum">
              <a:rPr lang="en-US" smtClean="0"/>
              <a:pPr>
                <a:defRPr/>
              </a:pPr>
              <a:t>11</a:t>
            </a:fld>
            <a:endParaRPr lang="en-US" dirty="0"/>
          </a:p>
        </p:txBody>
      </p:sp>
      <p:pic>
        <p:nvPicPr>
          <p:cNvPr id="1026" name="Picture 2" descr="60 Year Old Male Images – Browse 2,156 Stock Photos, Vectors, and Video |  Adobe Stock">
            <a:extLst>
              <a:ext uri="{FF2B5EF4-FFF2-40B4-BE49-F238E27FC236}">
                <a16:creationId xmlns:a16="http://schemas.microsoft.com/office/drawing/2014/main" id="{C03F888B-54D1-4DEC-BFC3-36C17B6DC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7387" y="1865331"/>
            <a:ext cx="4446952" cy="3575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895280"/>
      </p:ext>
    </p:extLst>
  </p:cSld>
  <p:clrMapOvr>
    <a:masterClrMapping/>
  </p:clrMapOvr>
  <p:transition spd="med">
    <p:strips dir="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B9A3E-DD71-44E5-B19E-A9DE2A7E7A3A}"/>
              </a:ext>
            </a:extLst>
          </p:cNvPr>
          <p:cNvSpPr>
            <a:spLocks noGrp="1"/>
          </p:cNvSpPr>
          <p:nvPr>
            <p:ph type="title"/>
          </p:nvPr>
        </p:nvSpPr>
        <p:spPr/>
        <p:txBody>
          <a:bodyPr/>
          <a:lstStyle/>
          <a:p>
            <a:r>
              <a:rPr lang="en-US" dirty="0"/>
              <a:t>PDA Example #2: Gift for Grandson Timmy</a:t>
            </a:r>
          </a:p>
        </p:txBody>
      </p:sp>
      <p:sp>
        <p:nvSpPr>
          <p:cNvPr id="3" name="Content Placeholder 2">
            <a:extLst>
              <a:ext uri="{FF2B5EF4-FFF2-40B4-BE49-F238E27FC236}">
                <a16:creationId xmlns:a16="http://schemas.microsoft.com/office/drawing/2014/main" id="{54698530-FFAA-458E-BC2C-E53BA4E41D55}"/>
              </a:ext>
            </a:extLst>
          </p:cNvPr>
          <p:cNvSpPr>
            <a:spLocks noGrp="1"/>
          </p:cNvSpPr>
          <p:nvPr>
            <p:ph idx="1"/>
          </p:nvPr>
        </p:nvSpPr>
        <p:spPr>
          <a:xfrm>
            <a:off x="544600" y="2253389"/>
            <a:ext cx="6033134" cy="2768526"/>
          </a:xfrm>
        </p:spPr>
        <p:txBody>
          <a:bodyPr/>
          <a:lstStyle/>
          <a:p>
            <a:r>
              <a:rPr lang="en-US" dirty="0"/>
              <a:t>Grandpa wants to give a gift to Timmy</a:t>
            </a:r>
          </a:p>
          <a:p>
            <a:r>
              <a:rPr lang="en-US" dirty="0"/>
              <a:t>Has $10k to give him, but how?</a:t>
            </a:r>
          </a:p>
          <a:p>
            <a:r>
              <a:rPr lang="en-US" dirty="0"/>
              <a:t>Wants Timmy to have same protection, living </a:t>
            </a:r>
            <a:r>
              <a:rPr lang="en-US" b="1" i="1" dirty="0"/>
              <a:t>and</a:t>
            </a:r>
            <a:r>
              <a:rPr lang="en-US" dirty="0"/>
              <a:t> dying!</a:t>
            </a:r>
          </a:p>
        </p:txBody>
      </p:sp>
      <p:sp>
        <p:nvSpPr>
          <p:cNvPr id="4" name="Footer Placeholder 3">
            <a:extLst>
              <a:ext uri="{FF2B5EF4-FFF2-40B4-BE49-F238E27FC236}">
                <a16:creationId xmlns:a16="http://schemas.microsoft.com/office/drawing/2014/main" id="{03FED3AA-A760-4528-B3A5-5AD8D2B9C5FA}"/>
              </a:ext>
            </a:extLst>
          </p:cNvPr>
          <p:cNvSpPr>
            <a:spLocks noGrp="1"/>
          </p:cNvSpPr>
          <p:nvPr>
            <p:ph type="ftr" sz="quarter" idx="11"/>
          </p:nvPr>
        </p:nvSpPr>
        <p:spPr/>
        <p:txBody>
          <a:bodyPr/>
          <a:lstStyle/>
          <a:p>
            <a:pPr>
              <a:defRPr/>
            </a:pPr>
            <a:r>
              <a:rPr lang="en-US"/>
              <a:t>For financial professional and plan sponsor use only.</a:t>
            </a:r>
            <a:endParaRPr lang="en-US" dirty="0"/>
          </a:p>
        </p:txBody>
      </p:sp>
      <p:sp>
        <p:nvSpPr>
          <p:cNvPr id="5" name="Slide Number Placeholder 4">
            <a:extLst>
              <a:ext uri="{FF2B5EF4-FFF2-40B4-BE49-F238E27FC236}">
                <a16:creationId xmlns:a16="http://schemas.microsoft.com/office/drawing/2014/main" id="{A1F1E6D0-4361-4AFF-AEC5-0E186EE49116}"/>
              </a:ext>
            </a:extLst>
          </p:cNvPr>
          <p:cNvSpPr>
            <a:spLocks noGrp="1"/>
          </p:cNvSpPr>
          <p:nvPr>
            <p:ph type="sldNum" sz="quarter" idx="12"/>
          </p:nvPr>
        </p:nvSpPr>
        <p:spPr/>
        <p:txBody>
          <a:bodyPr/>
          <a:lstStyle/>
          <a:p>
            <a:pPr>
              <a:defRPr/>
            </a:pPr>
            <a:fld id="{91282443-A4CF-C340-A9C5-AF1D15628E7B}" type="slidenum">
              <a:rPr lang="en-US" smtClean="0"/>
              <a:pPr>
                <a:defRPr/>
              </a:pPr>
              <a:t>12</a:t>
            </a:fld>
            <a:endParaRPr lang="en-US" dirty="0"/>
          </a:p>
        </p:txBody>
      </p:sp>
      <p:pic>
        <p:nvPicPr>
          <p:cNvPr id="6" name="Picture 2" descr="What to Do When Baby Does Not Like Grandma or Grandpa">
            <a:extLst>
              <a:ext uri="{FF2B5EF4-FFF2-40B4-BE49-F238E27FC236}">
                <a16:creationId xmlns:a16="http://schemas.microsoft.com/office/drawing/2014/main" id="{A992CF9A-386A-45F1-AD05-5ADDC23389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3272" y="2007869"/>
            <a:ext cx="4340807" cy="3259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177209"/>
      </p:ext>
    </p:extLst>
  </p:cSld>
  <p:clrMapOvr>
    <a:masterClrMapping/>
  </p:clrMapOvr>
  <p:transition spd="med">
    <p:strips dir="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D6990-B9AF-46BC-9BB5-4ABE965E6322}"/>
              </a:ext>
            </a:extLst>
          </p:cNvPr>
          <p:cNvSpPr>
            <a:spLocks noGrp="1"/>
          </p:cNvSpPr>
          <p:nvPr>
            <p:ph type="title"/>
          </p:nvPr>
        </p:nvSpPr>
        <p:spPr/>
        <p:txBody>
          <a:bodyPr/>
          <a:lstStyle/>
          <a:p>
            <a:r>
              <a:rPr lang="en-US" dirty="0"/>
              <a:t>NO PDA Example #1: Grandson Timmy</a:t>
            </a:r>
          </a:p>
        </p:txBody>
      </p:sp>
      <p:sp>
        <p:nvSpPr>
          <p:cNvPr id="3" name="Content Placeholder 2">
            <a:extLst>
              <a:ext uri="{FF2B5EF4-FFF2-40B4-BE49-F238E27FC236}">
                <a16:creationId xmlns:a16="http://schemas.microsoft.com/office/drawing/2014/main" id="{B08258BD-5105-4B08-8AE3-763AF8F73D03}"/>
              </a:ext>
            </a:extLst>
          </p:cNvPr>
          <p:cNvSpPr>
            <a:spLocks noGrp="1"/>
          </p:cNvSpPr>
          <p:nvPr>
            <p:ph sz="half" idx="1"/>
          </p:nvPr>
        </p:nvSpPr>
        <p:spPr>
          <a:xfrm>
            <a:off x="355602" y="1407330"/>
            <a:ext cx="5810248" cy="2416660"/>
          </a:xfrm>
        </p:spPr>
        <p:txBody>
          <a:bodyPr/>
          <a:lstStyle/>
          <a:p>
            <a:r>
              <a:rPr lang="en-US" dirty="0"/>
              <a:t>Male Age 2, Juvenile</a:t>
            </a:r>
          </a:p>
          <a:p>
            <a:r>
              <a:rPr lang="en-US" dirty="0"/>
              <a:t>Assume Min Non-MEC, Option A</a:t>
            </a:r>
          </a:p>
          <a:p>
            <a:r>
              <a:rPr lang="en-US" dirty="0"/>
              <a:t>$10,000 Single Pay</a:t>
            </a:r>
          </a:p>
          <a:p>
            <a:endParaRPr lang="en-US" dirty="0"/>
          </a:p>
        </p:txBody>
      </p:sp>
      <p:sp>
        <p:nvSpPr>
          <p:cNvPr id="4" name="Content Placeholder 3">
            <a:extLst>
              <a:ext uri="{FF2B5EF4-FFF2-40B4-BE49-F238E27FC236}">
                <a16:creationId xmlns:a16="http://schemas.microsoft.com/office/drawing/2014/main" id="{B8A2BB29-7922-4B43-8901-48F936405048}"/>
              </a:ext>
            </a:extLst>
          </p:cNvPr>
          <p:cNvSpPr>
            <a:spLocks noGrp="1"/>
          </p:cNvSpPr>
          <p:nvPr>
            <p:ph sz="half" idx="2"/>
          </p:nvPr>
        </p:nvSpPr>
        <p:spPr>
          <a:xfrm>
            <a:off x="6096000" y="1385127"/>
            <a:ext cx="5670549" cy="2426184"/>
          </a:xfrm>
        </p:spPr>
        <p:txBody>
          <a:bodyPr/>
          <a:lstStyle/>
          <a:p>
            <a:r>
              <a:rPr lang="en-US" dirty="0"/>
              <a:t>Death Benefit:  $293,445</a:t>
            </a:r>
          </a:p>
          <a:p>
            <a:r>
              <a:rPr lang="en-US" dirty="0"/>
              <a:t>Total Premium Paid:  $10,000</a:t>
            </a:r>
          </a:p>
          <a:p>
            <a:r>
              <a:rPr lang="en-US" dirty="0"/>
              <a:t>Retirement Income 65-85:  $8,370/</a:t>
            </a:r>
            <a:r>
              <a:rPr lang="en-US" dirty="0" err="1"/>
              <a:t>yr</a:t>
            </a:r>
            <a:endParaRPr lang="en-US" dirty="0"/>
          </a:p>
        </p:txBody>
      </p:sp>
      <p:sp>
        <p:nvSpPr>
          <p:cNvPr id="5" name="Footer Placeholder 4">
            <a:extLst>
              <a:ext uri="{FF2B5EF4-FFF2-40B4-BE49-F238E27FC236}">
                <a16:creationId xmlns:a16="http://schemas.microsoft.com/office/drawing/2014/main" id="{1E26C226-FD49-46FB-AD83-2F1B93A8F43F}"/>
              </a:ext>
            </a:extLst>
          </p:cNvPr>
          <p:cNvSpPr>
            <a:spLocks noGrp="1"/>
          </p:cNvSpPr>
          <p:nvPr>
            <p:ph type="ftr" sz="quarter" idx="11"/>
          </p:nvPr>
        </p:nvSpPr>
        <p:spPr/>
        <p:txBody>
          <a:bodyPr/>
          <a:lstStyle/>
          <a:p>
            <a:pPr>
              <a:defRPr/>
            </a:pPr>
            <a:r>
              <a:rPr lang="en-US"/>
              <a:t>For financial professional and plan sponsor use only.</a:t>
            </a:r>
            <a:endParaRPr lang="en-US" dirty="0"/>
          </a:p>
        </p:txBody>
      </p:sp>
      <p:sp>
        <p:nvSpPr>
          <p:cNvPr id="6" name="Slide Number Placeholder 5">
            <a:extLst>
              <a:ext uri="{FF2B5EF4-FFF2-40B4-BE49-F238E27FC236}">
                <a16:creationId xmlns:a16="http://schemas.microsoft.com/office/drawing/2014/main" id="{C722A8F1-76B5-463D-B9F8-FE16370FFE02}"/>
              </a:ext>
            </a:extLst>
          </p:cNvPr>
          <p:cNvSpPr>
            <a:spLocks noGrp="1"/>
          </p:cNvSpPr>
          <p:nvPr>
            <p:ph type="sldNum" sz="quarter" idx="12"/>
          </p:nvPr>
        </p:nvSpPr>
        <p:spPr/>
        <p:txBody>
          <a:bodyPr/>
          <a:lstStyle/>
          <a:p>
            <a:pPr>
              <a:defRPr/>
            </a:pPr>
            <a:fld id="{833DFB3D-C699-F143-816D-2D822C849E06}" type="slidenum">
              <a:rPr lang="en-US" smtClean="0"/>
              <a:pPr>
                <a:defRPr/>
              </a:pPr>
              <a:t>13</a:t>
            </a:fld>
            <a:endParaRPr lang="en-US" dirty="0"/>
          </a:p>
        </p:txBody>
      </p:sp>
      <p:pic>
        <p:nvPicPr>
          <p:cNvPr id="10" name="Picture 9">
            <a:extLst>
              <a:ext uri="{FF2B5EF4-FFF2-40B4-BE49-F238E27FC236}">
                <a16:creationId xmlns:a16="http://schemas.microsoft.com/office/drawing/2014/main" id="{47DA29EA-4800-44FA-A694-04EDC4FF6FF3}"/>
              </a:ext>
            </a:extLst>
          </p:cNvPr>
          <p:cNvPicPr>
            <a:picLocks noChangeAspect="1"/>
          </p:cNvPicPr>
          <p:nvPr/>
        </p:nvPicPr>
        <p:blipFill>
          <a:blip r:embed="rId2"/>
          <a:stretch>
            <a:fillRect/>
          </a:stretch>
        </p:blipFill>
        <p:spPr>
          <a:xfrm>
            <a:off x="1832923" y="2969112"/>
            <a:ext cx="7468642" cy="3463962"/>
          </a:xfrm>
          <a:prstGeom prst="rect">
            <a:avLst/>
          </a:prstGeom>
        </p:spPr>
      </p:pic>
    </p:spTree>
    <p:extLst>
      <p:ext uri="{BB962C8B-B14F-4D97-AF65-F5344CB8AC3E}">
        <p14:creationId xmlns:p14="http://schemas.microsoft.com/office/powerpoint/2010/main" val="3234411878"/>
      </p:ext>
    </p:extLst>
  </p:cSld>
  <p:clrMapOvr>
    <a:masterClrMapping/>
  </p:clrMapOvr>
  <p:transition spd="med">
    <p:strips dir="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D6990-B9AF-46BC-9BB5-4ABE965E6322}"/>
              </a:ext>
            </a:extLst>
          </p:cNvPr>
          <p:cNvSpPr>
            <a:spLocks noGrp="1"/>
          </p:cNvSpPr>
          <p:nvPr>
            <p:ph type="title"/>
          </p:nvPr>
        </p:nvSpPr>
        <p:spPr/>
        <p:txBody>
          <a:bodyPr/>
          <a:lstStyle/>
          <a:p>
            <a:r>
              <a:rPr lang="en-US" dirty="0"/>
              <a:t>YES PDA Example #1: Grandson Timmy</a:t>
            </a:r>
          </a:p>
        </p:txBody>
      </p:sp>
      <p:sp>
        <p:nvSpPr>
          <p:cNvPr id="3" name="Content Placeholder 2">
            <a:extLst>
              <a:ext uri="{FF2B5EF4-FFF2-40B4-BE49-F238E27FC236}">
                <a16:creationId xmlns:a16="http://schemas.microsoft.com/office/drawing/2014/main" id="{B08258BD-5105-4B08-8AE3-763AF8F73D03}"/>
              </a:ext>
            </a:extLst>
          </p:cNvPr>
          <p:cNvSpPr>
            <a:spLocks noGrp="1"/>
          </p:cNvSpPr>
          <p:nvPr>
            <p:ph sz="half" idx="1"/>
          </p:nvPr>
        </p:nvSpPr>
        <p:spPr>
          <a:xfrm>
            <a:off x="355602" y="1407330"/>
            <a:ext cx="5810248" cy="2416660"/>
          </a:xfrm>
        </p:spPr>
        <p:txBody>
          <a:bodyPr/>
          <a:lstStyle/>
          <a:p>
            <a:r>
              <a:rPr lang="en-US" dirty="0"/>
              <a:t>Male Age 2, Juvenile</a:t>
            </a:r>
          </a:p>
          <a:p>
            <a:r>
              <a:rPr lang="en-US" dirty="0"/>
              <a:t>Assume Min Non-MEC, Option A</a:t>
            </a:r>
          </a:p>
          <a:p>
            <a:r>
              <a:rPr lang="en-US" dirty="0"/>
              <a:t>$10,000 into PDA Earning 1.75%</a:t>
            </a:r>
          </a:p>
          <a:p>
            <a:r>
              <a:rPr lang="en-US" dirty="0"/>
              <a:t>$2,070/year for 5 years</a:t>
            </a:r>
          </a:p>
          <a:p>
            <a:endParaRPr lang="en-US" dirty="0"/>
          </a:p>
        </p:txBody>
      </p:sp>
      <p:sp>
        <p:nvSpPr>
          <p:cNvPr id="4" name="Content Placeholder 3">
            <a:extLst>
              <a:ext uri="{FF2B5EF4-FFF2-40B4-BE49-F238E27FC236}">
                <a16:creationId xmlns:a16="http://schemas.microsoft.com/office/drawing/2014/main" id="{B8A2BB29-7922-4B43-8901-48F936405048}"/>
              </a:ext>
            </a:extLst>
          </p:cNvPr>
          <p:cNvSpPr>
            <a:spLocks noGrp="1"/>
          </p:cNvSpPr>
          <p:nvPr>
            <p:ph sz="half" idx="2"/>
          </p:nvPr>
        </p:nvSpPr>
        <p:spPr>
          <a:xfrm>
            <a:off x="6096000" y="1385127"/>
            <a:ext cx="5670549" cy="2426184"/>
          </a:xfrm>
        </p:spPr>
        <p:txBody>
          <a:bodyPr/>
          <a:lstStyle/>
          <a:p>
            <a:r>
              <a:rPr lang="en-US" dirty="0"/>
              <a:t>Death Benefit:  $105,329</a:t>
            </a:r>
          </a:p>
          <a:p>
            <a:r>
              <a:rPr lang="en-US" dirty="0"/>
              <a:t>Total Premium Paid:  $10,350</a:t>
            </a:r>
          </a:p>
          <a:p>
            <a:r>
              <a:rPr lang="en-US" dirty="0"/>
              <a:t>Retirement Income 65-85:  $21,724/</a:t>
            </a:r>
            <a:r>
              <a:rPr lang="en-US" dirty="0" err="1"/>
              <a:t>yr</a:t>
            </a:r>
            <a:endParaRPr lang="en-US" dirty="0"/>
          </a:p>
        </p:txBody>
      </p:sp>
      <p:sp>
        <p:nvSpPr>
          <p:cNvPr id="5" name="Footer Placeholder 4">
            <a:extLst>
              <a:ext uri="{FF2B5EF4-FFF2-40B4-BE49-F238E27FC236}">
                <a16:creationId xmlns:a16="http://schemas.microsoft.com/office/drawing/2014/main" id="{1E26C226-FD49-46FB-AD83-2F1B93A8F43F}"/>
              </a:ext>
            </a:extLst>
          </p:cNvPr>
          <p:cNvSpPr>
            <a:spLocks noGrp="1"/>
          </p:cNvSpPr>
          <p:nvPr>
            <p:ph type="ftr" sz="quarter" idx="11"/>
          </p:nvPr>
        </p:nvSpPr>
        <p:spPr/>
        <p:txBody>
          <a:bodyPr/>
          <a:lstStyle/>
          <a:p>
            <a:pPr>
              <a:defRPr/>
            </a:pPr>
            <a:r>
              <a:rPr lang="en-US"/>
              <a:t>For financial professional and plan sponsor use only.</a:t>
            </a:r>
            <a:endParaRPr lang="en-US" dirty="0"/>
          </a:p>
        </p:txBody>
      </p:sp>
      <p:sp>
        <p:nvSpPr>
          <p:cNvPr id="6" name="Slide Number Placeholder 5">
            <a:extLst>
              <a:ext uri="{FF2B5EF4-FFF2-40B4-BE49-F238E27FC236}">
                <a16:creationId xmlns:a16="http://schemas.microsoft.com/office/drawing/2014/main" id="{C722A8F1-76B5-463D-B9F8-FE16370FFE02}"/>
              </a:ext>
            </a:extLst>
          </p:cNvPr>
          <p:cNvSpPr>
            <a:spLocks noGrp="1"/>
          </p:cNvSpPr>
          <p:nvPr>
            <p:ph type="sldNum" sz="quarter" idx="12"/>
          </p:nvPr>
        </p:nvSpPr>
        <p:spPr/>
        <p:txBody>
          <a:bodyPr/>
          <a:lstStyle/>
          <a:p>
            <a:pPr>
              <a:defRPr/>
            </a:pPr>
            <a:fld id="{833DFB3D-C699-F143-816D-2D822C849E06}" type="slidenum">
              <a:rPr lang="en-US" smtClean="0"/>
              <a:pPr>
                <a:defRPr/>
              </a:pPr>
              <a:t>14</a:t>
            </a:fld>
            <a:endParaRPr lang="en-US" dirty="0"/>
          </a:p>
        </p:txBody>
      </p:sp>
      <p:pic>
        <p:nvPicPr>
          <p:cNvPr id="11" name="Picture 10">
            <a:extLst>
              <a:ext uri="{FF2B5EF4-FFF2-40B4-BE49-F238E27FC236}">
                <a16:creationId xmlns:a16="http://schemas.microsoft.com/office/drawing/2014/main" id="{C20BAB49-440C-43B8-9D59-D28DE602AE08}"/>
              </a:ext>
            </a:extLst>
          </p:cNvPr>
          <p:cNvPicPr>
            <a:picLocks noChangeAspect="1"/>
          </p:cNvPicPr>
          <p:nvPr/>
        </p:nvPicPr>
        <p:blipFill>
          <a:blip r:embed="rId2"/>
          <a:stretch>
            <a:fillRect/>
          </a:stretch>
        </p:blipFill>
        <p:spPr>
          <a:xfrm>
            <a:off x="4333787" y="3144230"/>
            <a:ext cx="5586529" cy="2945230"/>
          </a:xfrm>
          <a:prstGeom prst="rect">
            <a:avLst/>
          </a:prstGeom>
        </p:spPr>
      </p:pic>
    </p:spTree>
    <p:extLst>
      <p:ext uri="{BB962C8B-B14F-4D97-AF65-F5344CB8AC3E}">
        <p14:creationId xmlns:p14="http://schemas.microsoft.com/office/powerpoint/2010/main" val="1107684897"/>
      </p:ext>
    </p:extLst>
  </p:cSld>
  <p:clrMapOvr>
    <a:masterClrMapping/>
  </p:clrMapOvr>
  <p:transition spd="med">
    <p:strips dir="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B9A3E-DD71-44E5-B19E-A9DE2A7E7A3A}"/>
              </a:ext>
            </a:extLst>
          </p:cNvPr>
          <p:cNvSpPr>
            <a:spLocks noGrp="1"/>
          </p:cNvSpPr>
          <p:nvPr>
            <p:ph type="title"/>
          </p:nvPr>
        </p:nvSpPr>
        <p:spPr/>
        <p:txBody>
          <a:bodyPr/>
          <a:lstStyle/>
          <a:p>
            <a:r>
              <a:rPr lang="en-US" dirty="0"/>
              <a:t>Benefits in Utilizing PDA for Grandson Timmy</a:t>
            </a:r>
          </a:p>
        </p:txBody>
      </p:sp>
      <p:sp>
        <p:nvSpPr>
          <p:cNvPr id="3" name="Content Placeholder 2">
            <a:extLst>
              <a:ext uri="{FF2B5EF4-FFF2-40B4-BE49-F238E27FC236}">
                <a16:creationId xmlns:a16="http://schemas.microsoft.com/office/drawing/2014/main" id="{54698530-FFAA-458E-BC2C-E53BA4E41D55}"/>
              </a:ext>
            </a:extLst>
          </p:cNvPr>
          <p:cNvSpPr>
            <a:spLocks noGrp="1"/>
          </p:cNvSpPr>
          <p:nvPr>
            <p:ph idx="1"/>
          </p:nvPr>
        </p:nvSpPr>
        <p:spPr>
          <a:xfrm>
            <a:off x="600695" y="2574198"/>
            <a:ext cx="6612787" cy="2499584"/>
          </a:xfrm>
        </p:spPr>
        <p:txBody>
          <a:bodyPr/>
          <a:lstStyle/>
          <a:p>
            <a:r>
              <a:rPr lang="en-US" sz="2800" dirty="0"/>
              <a:t>Lump Sum can be Easier Sale</a:t>
            </a:r>
          </a:p>
          <a:p>
            <a:r>
              <a:rPr lang="en-US" sz="2800" dirty="0"/>
              <a:t>Payment Plan:  Set it and Forget it</a:t>
            </a:r>
          </a:p>
          <a:p>
            <a:r>
              <a:rPr lang="en-US" sz="2800" dirty="0"/>
              <a:t>Additional $350 Interest </a:t>
            </a:r>
          </a:p>
          <a:p>
            <a:r>
              <a:rPr lang="en-US" sz="2800" dirty="0">
                <a:solidFill>
                  <a:srgbClr val="00B050"/>
                </a:solidFill>
              </a:rPr>
              <a:t>$267k More in Retirement Income</a:t>
            </a:r>
          </a:p>
        </p:txBody>
      </p:sp>
      <p:sp>
        <p:nvSpPr>
          <p:cNvPr id="4" name="Footer Placeholder 3">
            <a:extLst>
              <a:ext uri="{FF2B5EF4-FFF2-40B4-BE49-F238E27FC236}">
                <a16:creationId xmlns:a16="http://schemas.microsoft.com/office/drawing/2014/main" id="{03FED3AA-A760-4528-B3A5-5AD8D2B9C5FA}"/>
              </a:ext>
            </a:extLst>
          </p:cNvPr>
          <p:cNvSpPr>
            <a:spLocks noGrp="1"/>
          </p:cNvSpPr>
          <p:nvPr>
            <p:ph type="ftr" sz="quarter" idx="11"/>
          </p:nvPr>
        </p:nvSpPr>
        <p:spPr/>
        <p:txBody>
          <a:bodyPr/>
          <a:lstStyle/>
          <a:p>
            <a:pPr>
              <a:defRPr/>
            </a:pPr>
            <a:r>
              <a:rPr lang="en-US"/>
              <a:t>For financial professional and plan sponsor use only.</a:t>
            </a:r>
            <a:endParaRPr lang="en-US" dirty="0"/>
          </a:p>
        </p:txBody>
      </p:sp>
      <p:sp>
        <p:nvSpPr>
          <p:cNvPr id="5" name="Slide Number Placeholder 4">
            <a:extLst>
              <a:ext uri="{FF2B5EF4-FFF2-40B4-BE49-F238E27FC236}">
                <a16:creationId xmlns:a16="http://schemas.microsoft.com/office/drawing/2014/main" id="{A1F1E6D0-4361-4AFF-AEC5-0E186EE49116}"/>
              </a:ext>
            </a:extLst>
          </p:cNvPr>
          <p:cNvSpPr>
            <a:spLocks noGrp="1"/>
          </p:cNvSpPr>
          <p:nvPr>
            <p:ph type="sldNum" sz="quarter" idx="12"/>
          </p:nvPr>
        </p:nvSpPr>
        <p:spPr/>
        <p:txBody>
          <a:bodyPr/>
          <a:lstStyle/>
          <a:p>
            <a:pPr>
              <a:defRPr/>
            </a:pPr>
            <a:fld id="{91282443-A4CF-C340-A9C5-AF1D15628E7B}" type="slidenum">
              <a:rPr lang="en-US" smtClean="0"/>
              <a:pPr>
                <a:defRPr/>
              </a:pPr>
              <a:t>15</a:t>
            </a:fld>
            <a:endParaRPr lang="en-US" dirty="0"/>
          </a:p>
        </p:txBody>
      </p:sp>
      <p:pic>
        <p:nvPicPr>
          <p:cNvPr id="7" name="Picture 2" descr="What to Do When Baby Does Not Like Grandma or Grandpa">
            <a:extLst>
              <a:ext uri="{FF2B5EF4-FFF2-40B4-BE49-F238E27FC236}">
                <a16:creationId xmlns:a16="http://schemas.microsoft.com/office/drawing/2014/main" id="{0BFB7434-6065-4DDB-BF25-3EEA4D16CD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0504" y="2007870"/>
            <a:ext cx="4107689" cy="3259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214235"/>
      </p:ext>
    </p:extLst>
  </p:cSld>
  <p:clrMapOvr>
    <a:masterClrMapping/>
  </p:clrMapOvr>
  <p:transition spd="med">
    <p:strips dir="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74F0C-2234-4E48-80FA-7C536EBF852F}"/>
              </a:ext>
            </a:extLst>
          </p:cNvPr>
          <p:cNvSpPr>
            <a:spLocks noGrp="1"/>
          </p:cNvSpPr>
          <p:nvPr>
            <p:ph type="title"/>
          </p:nvPr>
        </p:nvSpPr>
        <p:spPr/>
        <p:txBody>
          <a:bodyPr/>
          <a:lstStyle/>
          <a:p>
            <a:r>
              <a:rPr lang="en-US" dirty="0"/>
              <a:t>Premium Deposit Account (PDA)</a:t>
            </a:r>
          </a:p>
        </p:txBody>
      </p:sp>
      <p:sp>
        <p:nvSpPr>
          <p:cNvPr id="3" name="Content Placeholder 2">
            <a:extLst>
              <a:ext uri="{FF2B5EF4-FFF2-40B4-BE49-F238E27FC236}">
                <a16:creationId xmlns:a16="http://schemas.microsoft.com/office/drawing/2014/main" id="{E5E257D5-A352-4F95-A2CD-EF21AC1DE742}"/>
              </a:ext>
            </a:extLst>
          </p:cNvPr>
          <p:cNvSpPr>
            <a:spLocks noGrp="1"/>
          </p:cNvSpPr>
          <p:nvPr>
            <p:ph idx="1"/>
          </p:nvPr>
        </p:nvSpPr>
        <p:spPr>
          <a:xfrm>
            <a:off x="299087" y="1901189"/>
            <a:ext cx="8456294" cy="4438651"/>
          </a:xfrm>
        </p:spPr>
        <p:txBody>
          <a:bodyPr/>
          <a:lstStyle/>
          <a:p>
            <a:pPr marL="0" indent="0">
              <a:buNone/>
            </a:pPr>
            <a:r>
              <a:rPr lang="en-US" sz="3200" b="1" dirty="0"/>
              <a:t>Do you have a client who… </a:t>
            </a:r>
          </a:p>
          <a:p>
            <a:pPr marL="342900" indent="-342900">
              <a:buFont typeface="Arial" panose="020B0604020202020204" pitchFamily="34" charset="0"/>
              <a:buChar char="•"/>
            </a:pPr>
            <a:r>
              <a:rPr lang="en-US" sz="2400" dirty="0"/>
              <a:t>Has a lump sum of cash looking to put into life insurance? </a:t>
            </a:r>
          </a:p>
          <a:p>
            <a:pPr marL="342900" indent="-342900">
              <a:buFont typeface="Arial" panose="020B0604020202020204" pitchFamily="34" charset="0"/>
              <a:buChar char="•"/>
            </a:pPr>
            <a:r>
              <a:rPr lang="en-US" sz="2400" dirty="0"/>
              <a:t>Looking to buy a “Gift for Life” for grandkids?</a:t>
            </a:r>
          </a:p>
          <a:p>
            <a:pPr marL="342900" indent="-342900">
              <a:buFont typeface="Arial" panose="020B0604020202020204" pitchFamily="34" charset="0"/>
              <a:buChar char="•"/>
            </a:pPr>
            <a:r>
              <a:rPr lang="en-US" dirty="0"/>
              <a:t>Convenience of a one-time</a:t>
            </a:r>
            <a:r>
              <a:rPr lang="en-US" sz="2400" dirty="0"/>
              <a:t> payment, and prevent MEC</a:t>
            </a:r>
          </a:p>
          <a:p>
            <a:pPr marL="342900" indent="-342900">
              <a:buFont typeface="Arial" panose="020B0604020202020204" pitchFamily="34" charset="0"/>
              <a:buChar char="•"/>
            </a:pPr>
            <a:endParaRPr lang="en-US" sz="2400" dirty="0"/>
          </a:p>
          <a:p>
            <a:pPr marL="0" indent="0">
              <a:buNone/>
            </a:pPr>
            <a:r>
              <a:rPr lang="en-US" sz="3600" b="1" dirty="0"/>
              <a:t>Consider the Ameritas PDA! </a:t>
            </a:r>
          </a:p>
          <a:p>
            <a:pPr marL="0" indent="0">
              <a:buNone/>
            </a:pPr>
            <a:endParaRPr lang="en-US" dirty="0"/>
          </a:p>
        </p:txBody>
      </p:sp>
      <p:sp>
        <p:nvSpPr>
          <p:cNvPr id="4" name="Footer Placeholder 3">
            <a:extLst>
              <a:ext uri="{FF2B5EF4-FFF2-40B4-BE49-F238E27FC236}">
                <a16:creationId xmlns:a16="http://schemas.microsoft.com/office/drawing/2014/main" id="{686E03F7-9862-4121-B97D-D1B3098A6DE3}"/>
              </a:ext>
            </a:extLst>
          </p:cNvPr>
          <p:cNvSpPr>
            <a:spLocks noGrp="1"/>
          </p:cNvSpPr>
          <p:nvPr>
            <p:ph type="ftr" sz="quarter" idx="11"/>
          </p:nvPr>
        </p:nvSpPr>
        <p:spPr/>
        <p:txBody>
          <a:bodyPr/>
          <a:lstStyle/>
          <a:p>
            <a:pPr>
              <a:defRPr/>
            </a:pPr>
            <a:r>
              <a:rPr lang="en-US"/>
              <a:t>For financial professional and plan sponsor use only.</a:t>
            </a:r>
            <a:endParaRPr lang="en-US" dirty="0"/>
          </a:p>
        </p:txBody>
      </p:sp>
      <p:sp>
        <p:nvSpPr>
          <p:cNvPr id="5" name="Slide Number Placeholder 4">
            <a:extLst>
              <a:ext uri="{FF2B5EF4-FFF2-40B4-BE49-F238E27FC236}">
                <a16:creationId xmlns:a16="http://schemas.microsoft.com/office/drawing/2014/main" id="{5E54BA07-FFA5-4132-8BED-9675D0882AEF}"/>
              </a:ext>
            </a:extLst>
          </p:cNvPr>
          <p:cNvSpPr>
            <a:spLocks noGrp="1"/>
          </p:cNvSpPr>
          <p:nvPr>
            <p:ph type="sldNum" sz="quarter" idx="12"/>
          </p:nvPr>
        </p:nvSpPr>
        <p:spPr/>
        <p:txBody>
          <a:bodyPr/>
          <a:lstStyle/>
          <a:p>
            <a:pPr>
              <a:defRPr/>
            </a:pPr>
            <a:fld id="{91282443-A4CF-C340-A9C5-AF1D15628E7B}" type="slidenum">
              <a:rPr lang="en-US" smtClean="0"/>
              <a:pPr>
                <a:defRPr/>
              </a:pPr>
              <a:t>16</a:t>
            </a:fld>
            <a:endParaRPr lang="en-US" dirty="0"/>
          </a:p>
        </p:txBody>
      </p:sp>
      <p:pic>
        <p:nvPicPr>
          <p:cNvPr id="3074" name="Picture 2" descr="What is a Premium Deposit Account? - Ogletree Financial">
            <a:extLst>
              <a:ext uri="{FF2B5EF4-FFF2-40B4-BE49-F238E27FC236}">
                <a16:creationId xmlns:a16="http://schemas.microsoft.com/office/drawing/2014/main" id="{3C79FCD1-FF7E-4145-A074-BF41632CD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6820" y="2737484"/>
            <a:ext cx="2615566" cy="2615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053000"/>
      </p:ext>
    </p:extLst>
  </p:cSld>
  <p:clrMapOvr>
    <a:masterClrMapping/>
  </p:clrMapOvr>
  <p:transition spd="med">
    <p:strips dir="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48C3-FC07-4D7F-AFDC-FC8F9F03F853}"/>
              </a:ext>
            </a:extLst>
          </p:cNvPr>
          <p:cNvSpPr>
            <a:spLocks noGrp="1"/>
          </p:cNvSpPr>
          <p:nvPr>
            <p:ph type="title"/>
          </p:nvPr>
        </p:nvSpPr>
        <p:spPr>
          <a:xfrm>
            <a:off x="219077" y="76200"/>
            <a:ext cx="9891876" cy="1025901"/>
          </a:xfrm>
        </p:spPr>
        <p:txBody>
          <a:bodyPr/>
          <a:lstStyle/>
          <a:p>
            <a:r>
              <a:rPr lang="en-US" dirty="0"/>
              <a:t>Why Ameritas?  It’s a Great Mutual Company!</a:t>
            </a:r>
          </a:p>
        </p:txBody>
      </p:sp>
      <p:sp>
        <p:nvSpPr>
          <p:cNvPr id="3" name="Content Placeholder 2">
            <a:extLst>
              <a:ext uri="{FF2B5EF4-FFF2-40B4-BE49-F238E27FC236}">
                <a16:creationId xmlns:a16="http://schemas.microsoft.com/office/drawing/2014/main" id="{B9B4FE23-FC82-4013-B900-88FC61A4BC8F}"/>
              </a:ext>
            </a:extLst>
          </p:cNvPr>
          <p:cNvSpPr>
            <a:spLocks noGrp="1"/>
          </p:cNvSpPr>
          <p:nvPr>
            <p:ph idx="1"/>
          </p:nvPr>
        </p:nvSpPr>
        <p:spPr>
          <a:xfrm>
            <a:off x="219076" y="1694136"/>
            <a:ext cx="11566525" cy="4438651"/>
          </a:xfrm>
        </p:spPr>
        <p:txBody>
          <a:bodyPr>
            <a:normAutofit/>
          </a:bodyPr>
          <a:lstStyle/>
          <a:p>
            <a:pPr marL="0" indent="0">
              <a:buNone/>
            </a:pPr>
            <a:r>
              <a:rPr lang="en-US" b="1" dirty="0"/>
              <a:t>Here today, Here Tomorrow </a:t>
            </a:r>
            <a:r>
              <a:rPr lang="en-US" sz="1333" b="1" dirty="0"/>
              <a:t>(19)</a:t>
            </a:r>
            <a:r>
              <a:rPr lang="en-US" b="1" dirty="0"/>
              <a:t>….</a:t>
            </a:r>
          </a:p>
          <a:p>
            <a:r>
              <a:rPr lang="en-US" dirty="0"/>
              <a:t>Over $40B Total Assets Under Management</a:t>
            </a:r>
          </a:p>
          <a:p>
            <a:r>
              <a:rPr lang="en-US" dirty="0"/>
              <a:t>$3B Revenues in 2022</a:t>
            </a:r>
          </a:p>
          <a:p>
            <a:r>
              <a:rPr lang="en-US" dirty="0"/>
              <a:t>Over $100B of Life Insurance in Force</a:t>
            </a:r>
          </a:p>
          <a:p>
            <a:r>
              <a:rPr lang="en-US" dirty="0"/>
              <a:t>Over 4.5M Customers</a:t>
            </a:r>
          </a:p>
          <a:p>
            <a:r>
              <a:rPr lang="en-US" dirty="0"/>
              <a:t>“A+” Standard &amp; Poor’s (Strong)</a:t>
            </a:r>
          </a:p>
          <a:p>
            <a:r>
              <a:rPr lang="en-US" dirty="0"/>
              <a:t>“A”  AM Best (Excellent)</a:t>
            </a:r>
          </a:p>
          <a:p>
            <a:endParaRPr lang="en-US" dirty="0"/>
          </a:p>
        </p:txBody>
      </p:sp>
      <p:pic>
        <p:nvPicPr>
          <p:cNvPr id="10242" name="Picture 2" descr="Ameritas' Group Division Gains Speed and Flexibility through Quadient  Inspire | Insurance Innovation Reporter">
            <a:extLst>
              <a:ext uri="{FF2B5EF4-FFF2-40B4-BE49-F238E27FC236}">
                <a16:creationId xmlns:a16="http://schemas.microsoft.com/office/drawing/2014/main" id="{03AA8F52-D690-4497-A2B0-40E25844F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3740" y="1694137"/>
            <a:ext cx="4201861" cy="278567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Ameritas Life Insurance Corp Reviews | Glassdoor">
            <a:extLst>
              <a:ext uri="{FF2B5EF4-FFF2-40B4-BE49-F238E27FC236}">
                <a16:creationId xmlns:a16="http://schemas.microsoft.com/office/drawing/2014/main" id="{57E3BD53-BF5E-4B19-B8B7-DC30D9D349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9317" y="3293631"/>
            <a:ext cx="2540000" cy="25400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About Us - Ameritas">
            <a:extLst>
              <a:ext uri="{FF2B5EF4-FFF2-40B4-BE49-F238E27FC236}">
                <a16:creationId xmlns:a16="http://schemas.microsoft.com/office/drawing/2014/main" id="{D472980B-C6A1-4D65-A623-A9100144DC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3795" y="3293631"/>
            <a:ext cx="2935980" cy="1694136"/>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a:extLst>
              <a:ext uri="{FF2B5EF4-FFF2-40B4-BE49-F238E27FC236}">
                <a16:creationId xmlns:a16="http://schemas.microsoft.com/office/drawing/2014/main" id="{BB14D52D-B70D-4704-97C4-5F1FE7BAFD19}"/>
              </a:ext>
            </a:extLst>
          </p:cNvPr>
          <p:cNvSpPr>
            <a:spLocks noGrp="1"/>
          </p:cNvSpPr>
          <p:nvPr>
            <p:ph type="ftr" sz="quarter" idx="11"/>
          </p:nvPr>
        </p:nvSpPr>
        <p:spPr>
          <a:xfrm>
            <a:off x="829734" y="6545880"/>
            <a:ext cx="2731433" cy="228600"/>
          </a:xfrm>
        </p:spPr>
        <p:txBody>
          <a:bodyPr/>
          <a:lstStyle/>
          <a:p>
            <a:pPr>
              <a:defRPr/>
            </a:pPr>
            <a:r>
              <a:rPr lang="en-US" dirty="0"/>
              <a:t>For financial professional use only.</a:t>
            </a:r>
          </a:p>
        </p:txBody>
      </p:sp>
      <p:sp>
        <p:nvSpPr>
          <p:cNvPr id="4" name="Rectangle 3">
            <a:extLst>
              <a:ext uri="{FF2B5EF4-FFF2-40B4-BE49-F238E27FC236}">
                <a16:creationId xmlns:a16="http://schemas.microsoft.com/office/drawing/2014/main" id="{2257F94D-D0A8-45A0-B6E5-A09DF766256A}"/>
              </a:ext>
            </a:extLst>
          </p:cNvPr>
          <p:cNvSpPr/>
          <p:nvPr/>
        </p:nvSpPr>
        <p:spPr>
          <a:xfrm>
            <a:off x="219076" y="5970001"/>
            <a:ext cx="6096000" cy="338554"/>
          </a:xfrm>
          <a:prstGeom prst="rect">
            <a:avLst/>
          </a:prstGeom>
        </p:spPr>
        <p:txBody>
          <a:bodyPr>
            <a:spAutoFit/>
          </a:bodyPr>
          <a:lstStyle/>
          <a:p>
            <a:r>
              <a:rPr lang="en-US" sz="1600" dirty="0">
                <a:solidFill>
                  <a:schemeClr val="accent4">
                    <a:lumMod val="65000"/>
                    <a:lumOff val="35000"/>
                  </a:schemeClr>
                </a:solidFill>
              </a:rPr>
              <a:t>(19) Financial Strength  -Ameritas.com, November 2021</a:t>
            </a:r>
          </a:p>
        </p:txBody>
      </p:sp>
    </p:spTree>
    <p:extLst>
      <p:ext uri="{BB962C8B-B14F-4D97-AF65-F5344CB8AC3E}">
        <p14:creationId xmlns:p14="http://schemas.microsoft.com/office/powerpoint/2010/main" val="4154522218"/>
      </p:ext>
    </p:extLst>
  </p:cSld>
  <p:clrMapOvr>
    <a:masterClrMapping/>
  </p:clrMapOvr>
  <p:transition spd="med">
    <p:strips dir="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4BB59-76B5-4069-AFBC-1C3EF75A47BF}"/>
              </a:ext>
            </a:extLst>
          </p:cNvPr>
          <p:cNvSpPr>
            <a:spLocks noGrp="1"/>
          </p:cNvSpPr>
          <p:nvPr>
            <p:ph type="title"/>
          </p:nvPr>
        </p:nvSpPr>
        <p:spPr/>
        <p:txBody>
          <a:bodyPr/>
          <a:lstStyle/>
          <a:p>
            <a:r>
              <a:rPr lang="en-US" sz="4400" dirty="0"/>
              <a:t>Why Ameritas?  The Products!</a:t>
            </a:r>
          </a:p>
        </p:txBody>
      </p:sp>
      <p:sp>
        <p:nvSpPr>
          <p:cNvPr id="3" name="Content Placeholder 2">
            <a:extLst>
              <a:ext uri="{FF2B5EF4-FFF2-40B4-BE49-F238E27FC236}">
                <a16:creationId xmlns:a16="http://schemas.microsoft.com/office/drawing/2014/main" id="{4175E837-A111-479C-9E31-4C1C7A8F8F68}"/>
              </a:ext>
            </a:extLst>
          </p:cNvPr>
          <p:cNvSpPr>
            <a:spLocks noGrp="1"/>
          </p:cNvSpPr>
          <p:nvPr>
            <p:ph idx="1"/>
          </p:nvPr>
        </p:nvSpPr>
        <p:spPr>
          <a:xfrm>
            <a:off x="219076" y="1504949"/>
            <a:ext cx="11566525" cy="4754337"/>
          </a:xfrm>
        </p:spPr>
        <p:txBody>
          <a:bodyPr/>
          <a:lstStyle/>
          <a:p>
            <a:r>
              <a:rPr lang="en-US" dirty="0">
                <a:solidFill>
                  <a:schemeClr val="tx1"/>
                </a:solidFill>
              </a:rPr>
              <a:t>FLX Term offers protection with </a:t>
            </a:r>
            <a:r>
              <a:rPr lang="en-US" sz="3200" b="1" dirty="0">
                <a:solidFill>
                  <a:schemeClr val="tx1"/>
                </a:solidFill>
              </a:rPr>
              <a:t>18</a:t>
            </a:r>
            <a:r>
              <a:rPr lang="en-US" dirty="0">
                <a:solidFill>
                  <a:schemeClr val="tx1"/>
                </a:solidFill>
              </a:rPr>
              <a:t> exceptional living benefits.</a:t>
            </a:r>
            <a:br>
              <a:rPr lang="en-US" dirty="0">
                <a:solidFill>
                  <a:schemeClr val="tx1"/>
                </a:solidFill>
              </a:rPr>
            </a:br>
            <a:r>
              <a:rPr lang="en-US" dirty="0">
                <a:solidFill>
                  <a:schemeClr val="tx1"/>
                </a:solidFill>
              </a:rPr>
              <a:t>	-Convertible to FLX IUL by end of term or age 65 </a:t>
            </a:r>
          </a:p>
          <a:p>
            <a:endParaRPr lang="en-US" dirty="0">
              <a:solidFill>
                <a:schemeClr val="tx1"/>
              </a:solidFill>
            </a:endParaRPr>
          </a:p>
          <a:p>
            <a:r>
              <a:rPr lang="en-US" dirty="0">
                <a:solidFill>
                  <a:schemeClr val="tx1"/>
                </a:solidFill>
              </a:rPr>
              <a:t>FLX IUL designed for accumulation and income, also with the same </a:t>
            </a:r>
            <a:r>
              <a:rPr lang="en-US" sz="2400" b="1" dirty="0">
                <a:solidFill>
                  <a:schemeClr val="tx1"/>
                </a:solidFill>
              </a:rPr>
              <a:t>18</a:t>
            </a:r>
            <a:r>
              <a:rPr lang="en-US" dirty="0">
                <a:solidFill>
                  <a:schemeClr val="tx1"/>
                </a:solidFill>
              </a:rPr>
              <a:t> exceptional living benefits. </a:t>
            </a:r>
          </a:p>
          <a:p>
            <a:pPr lvl="1"/>
            <a:r>
              <a:rPr lang="en-US" dirty="0">
                <a:solidFill>
                  <a:schemeClr val="tx1"/>
                </a:solidFill>
              </a:rPr>
              <a:t>Strong cap with S&amp;P 500 </a:t>
            </a:r>
            <a:r>
              <a:rPr lang="en-US" b="1" dirty="0">
                <a:solidFill>
                  <a:schemeClr val="tx1"/>
                </a:solidFill>
              </a:rPr>
              <a:t>9.25%</a:t>
            </a:r>
          </a:p>
          <a:p>
            <a:pPr lvl="1"/>
            <a:r>
              <a:rPr lang="en-US" dirty="0">
                <a:solidFill>
                  <a:schemeClr val="tx1"/>
                </a:solidFill>
              </a:rPr>
              <a:t>Exclusive BNP MMA5 index with </a:t>
            </a:r>
            <a:r>
              <a:rPr lang="en-US" b="1" dirty="0">
                <a:solidFill>
                  <a:schemeClr val="tx1"/>
                </a:solidFill>
              </a:rPr>
              <a:t>no cap </a:t>
            </a:r>
            <a:r>
              <a:rPr lang="en-US" dirty="0">
                <a:solidFill>
                  <a:schemeClr val="tx1"/>
                </a:solidFill>
              </a:rPr>
              <a:t>and </a:t>
            </a:r>
            <a:r>
              <a:rPr lang="en-US" b="1" dirty="0">
                <a:solidFill>
                  <a:schemeClr val="tx1"/>
                </a:solidFill>
              </a:rPr>
              <a:t>185% participation rate</a:t>
            </a:r>
          </a:p>
          <a:p>
            <a:pPr lvl="1"/>
            <a:r>
              <a:rPr lang="en-US" dirty="0">
                <a:solidFill>
                  <a:schemeClr val="tx1"/>
                </a:solidFill>
              </a:rPr>
              <a:t>Unique way of paying living benefits using the Lien Approach</a:t>
            </a:r>
          </a:p>
          <a:p>
            <a:pPr lvl="1"/>
            <a:r>
              <a:rPr lang="en-US" dirty="0">
                <a:solidFill>
                  <a:schemeClr val="tx1"/>
                </a:solidFill>
              </a:rPr>
              <a:t>Income for LIFE</a:t>
            </a:r>
          </a:p>
        </p:txBody>
      </p:sp>
      <p:sp>
        <p:nvSpPr>
          <p:cNvPr id="4" name="Footer Placeholder 3">
            <a:extLst>
              <a:ext uri="{FF2B5EF4-FFF2-40B4-BE49-F238E27FC236}">
                <a16:creationId xmlns:a16="http://schemas.microsoft.com/office/drawing/2014/main" id="{AE205A58-D8DE-4A1B-B0D7-130B8406CF6A}"/>
              </a:ext>
            </a:extLst>
          </p:cNvPr>
          <p:cNvSpPr>
            <a:spLocks noGrp="1"/>
          </p:cNvSpPr>
          <p:nvPr>
            <p:ph type="ftr" sz="quarter" idx="11"/>
          </p:nvPr>
        </p:nvSpPr>
        <p:spPr/>
        <p:txBody>
          <a:bodyPr/>
          <a:lstStyle/>
          <a:p>
            <a:pPr>
              <a:defRPr/>
            </a:pPr>
            <a:r>
              <a:rPr lang="en-US" dirty="0"/>
              <a:t>For financial professional and plan sponsor use only.</a:t>
            </a:r>
          </a:p>
        </p:txBody>
      </p:sp>
      <p:sp>
        <p:nvSpPr>
          <p:cNvPr id="5" name="Slide Number Placeholder 4">
            <a:extLst>
              <a:ext uri="{FF2B5EF4-FFF2-40B4-BE49-F238E27FC236}">
                <a16:creationId xmlns:a16="http://schemas.microsoft.com/office/drawing/2014/main" id="{B44FE7F2-F52D-4EEF-B3E3-F08906E65251}"/>
              </a:ext>
            </a:extLst>
          </p:cNvPr>
          <p:cNvSpPr>
            <a:spLocks noGrp="1"/>
          </p:cNvSpPr>
          <p:nvPr>
            <p:ph type="sldNum" sz="quarter" idx="12"/>
          </p:nvPr>
        </p:nvSpPr>
        <p:spPr/>
        <p:txBody>
          <a:bodyPr/>
          <a:lstStyle/>
          <a:p>
            <a:pPr>
              <a:defRPr/>
            </a:pPr>
            <a:fld id="{91282443-A4CF-C340-A9C5-AF1D15628E7B}" type="slidenum">
              <a:rPr lang="en-US" smtClean="0"/>
              <a:pPr>
                <a:defRPr/>
              </a:pPr>
              <a:t>18</a:t>
            </a:fld>
            <a:endParaRPr lang="en-US" dirty="0"/>
          </a:p>
        </p:txBody>
      </p:sp>
    </p:spTree>
    <p:extLst>
      <p:ext uri="{BB962C8B-B14F-4D97-AF65-F5344CB8AC3E}">
        <p14:creationId xmlns:p14="http://schemas.microsoft.com/office/powerpoint/2010/main" val="242379596"/>
      </p:ext>
    </p:extLst>
  </p:cSld>
  <p:clrMapOvr>
    <a:masterClrMapping/>
  </p:clrMapOvr>
  <p:transition spd="med">
    <p:strips dir="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9192-0360-48EC-8683-1C86DAFDFB5A}"/>
              </a:ext>
            </a:extLst>
          </p:cNvPr>
          <p:cNvSpPr>
            <a:spLocks noGrp="1"/>
          </p:cNvSpPr>
          <p:nvPr>
            <p:ph type="title"/>
          </p:nvPr>
        </p:nvSpPr>
        <p:spPr>
          <a:xfrm>
            <a:off x="88449" y="18206"/>
            <a:ext cx="9568735" cy="1025901"/>
          </a:xfrm>
        </p:spPr>
        <p:txBody>
          <a:bodyPr/>
          <a:lstStyle/>
          <a:p>
            <a:r>
              <a:rPr lang="en-US" dirty="0"/>
              <a:t>iGo &amp; Magnum:  Helping You Deliver Policies Faster</a:t>
            </a:r>
          </a:p>
        </p:txBody>
      </p:sp>
      <p:sp>
        <p:nvSpPr>
          <p:cNvPr id="3" name="Content Placeholder 2">
            <a:extLst>
              <a:ext uri="{FF2B5EF4-FFF2-40B4-BE49-F238E27FC236}">
                <a16:creationId xmlns:a16="http://schemas.microsoft.com/office/drawing/2014/main" id="{20DA523C-562E-4309-9C76-60A7DA72664E}"/>
              </a:ext>
            </a:extLst>
          </p:cNvPr>
          <p:cNvSpPr>
            <a:spLocks noGrp="1"/>
          </p:cNvSpPr>
          <p:nvPr>
            <p:ph idx="1"/>
          </p:nvPr>
        </p:nvSpPr>
        <p:spPr>
          <a:xfrm>
            <a:off x="338819" y="1858735"/>
            <a:ext cx="4363810" cy="4438651"/>
          </a:xfrm>
        </p:spPr>
        <p:txBody>
          <a:bodyPr/>
          <a:lstStyle/>
          <a:p>
            <a:pPr marL="0" indent="0">
              <a:buNone/>
            </a:pPr>
            <a:r>
              <a:rPr lang="en-US" sz="2800" dirty="0">
                <a:solidFill>
                  <a:schemeClr val="tx1"/>
                </a:solidFill>
              </a:rPr>
              <a:t>Built with goal to complete the UW process with              </a:t>
            </a:r>
            <a:r>
              <a:rPr lang="en-US" sz="2800" b="1" u="sng" dirty="0">
                <a:solidFill>
                  <a:schemeClr val="tx1"/>
                </a:solidFill>
              </a:rPr>
              <a:t>one interaction </a:t>
            </a:r>
          </a:p>
          <a:p>
            <a:pPr marL="0" indent="0">
              <a:buNone/>
            </a:pPr>
            <a:endParaRPr lang="en-US" sz="2800" b="1" u="sng" dirty="0">
              <a:solidFill>
                <a:schemeClr val="tx1"/>
              </a:solidFill>
            </a:endParaRPr>
          </a:p>
          <a:p>
            <a:pPr marL="0" indent="0">
              <a:buNone/>
            </a:pPr>
            <a:r>
              <a:rPr lang="en-US" sz="2800" dirty="0">
                <a:solidFill>
                  <a:schemeClr val="tx1"/>
                </a:solidFill>
              </a:rPr>
              <a:t>Instant approval </a:t>
            </a:r>
            <a:r>
              <a:rPr lang="en-US" sz="2800" b="1" u="sng" dirty="0">
                <a:solidFill>
                  <a:schemeClr val="tx1"/>
                </a:solidFill>
              </a:rPr>
              <a:t>on most Non-Med apps </a:t>
            </a:r>
          </a:p>
        </p:txBody>
      </p:sp>
      <p:sp>
        <p:nvSpPr>
          <p:cNvPr id="4" name="Footer Placeholder 3">
            <a:extLst>
              <a:ext uri="{FF2B5EF4-FFF2-40B4-BE49-F238E27FC236}">
                <a16:creationId xmlns:a16="http://schemas.microsoft.com/office/drawing/2014/main" id="{A529F6F3-D19F-4847-9FDF-6A3B099CB0AC}"/>
              </a:ext>
            </a:extLst>
          </p:cNvPr>
          <p:cNvSpPr>
            <a:spLocks noGrp="1"/>
          </p:cNvSpPr>
          <p:nvPr>
            <p:ph type="ftr" sz="quarter" idx="11"/>
          </p:nvPr>
        </p:nvSpPr>
        <p:spPr/>
        <p:txBody>
          <a:bodyPr/>
          <a:lstStyle/>
          <a:p>
            <a:pPr>
              <a:defRPr/>
            </a:pPr>
            <a:r>
              <a:rPr lang="en-US" dirty="0"/>
              <a:t>For financial professional and plan sponsor use only.</a:t>
            </a:r>
          </a:p>
        </p:txBody>
      </p:sp>
      <p:sp>
        <p:nvSpPr>
          <p:cNvPr id="5" name="Slide Number Placeholder 4">
            <a:extLst>
              <a:ext uri="{FF2B5EF4-FFF2-40B4-BE49-F238E27FC236}">
                <a16:creationId xmlns:a16="http://schemas.microsoft.com/office/drawing/2014/main" id="{69973B95-7FC1-47B9-A01B-4C9B4B46C854}"/>
              </a:ext>
            </a:extLst>
          </p:cNvPr>
          <p:cNvSpPr>
            <a:spLocks noGrp="1"/>
          </p:cNvSpPr>
          <p:nvPr>
            <p:ph type="sldNum" sz="quarter" idx="12"/>
          </p:nvPr>
        </p:nvSpPr>
        <p:spPr/>
        <p:txBody>
          <a:bodyPr/>
          <a:lstStyle/>
          <a:p>
            <a:pPr>
              <a:defRPr/>
            </a:pPr>
            <a:fld id="{91282443-A4CF-C340-A9C5-AF1D15628E7B}" type="slidenum">
              <a:rPr lang="en-US" smtClean="0"/>
              <a:pPr>
                <a:defRPr/>
              </a:pPr>
              <a:t>19</a:t>
            </a:fld>
            <a:endParaRPr lang="en-US" dirty="0"/>
          </a:p>
        </p:txBody>
      </p:sp>
      <p:pic>
        <p:nvPicPr>
          <p:cNvPr id="7" name="Picture 2">
            <a:extLst>
              <a:ext uri="{FF2B5EF4-FFF2-40B4-BE49-F238E27FC236}">
                <a16:creationId xmlns:a16="http://schemas.microsoft.com/office/drawing/2014/main" id="{108C8F71-E79D-4D1A-B43E-A11D16CB5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4386" y="1504949"/>
            <a:ext cx="6575503" cy="451485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4286834"/>
      </p:ext>
    </p:extLst>
  </p:cSld>
  <p:clrMapOvr>
    <a:masterClrMapping/>
  </p:clrMapOvr>
  <p:transition spd="med">
    <p:strips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954F7-81A7-4C59-A04B-EEC41988BC75}"/>
              </a:ext>
            </a:extLst>
          </p:cNvPr>
          <p:cNvSpPr>
            <a:spLocks noGrp="1"/>
          </p:cNvSpPr>
          <p:nvPr>
            <p:ph type="title"/>
          </p:nvPr>
        </p:nvSpPr>
        <p:spPr>
          <a:xfrm>
            <a:off x="310516" y="428356"/>
            <a:ext cx="8513444" cy="4520833"/>
          </a:xfrm>
        </p:spPr>
        <p:txBody>
          <a:bodyPr/>
          <a:lstStyle/>
          <a:p>
            <a:r>
              <a:rPr lang="en-US" sz="5400" dirty="0"/>
              <a:t>Anyone Here Know What “PDA” Stands for?</a:t>
            </a:r>
          </a:p>
        </p:txBody>
      </p:sp>
      <p:sp>
        <p:nvSpPr>
          <p:cNvPr id="4" name="Footer Placeholder 3">
            <a:extLst>
              <a:ext uri="{FF2B5EF4-FFF2-40B4-BE49-F238E27FC236}">
                <a16:creationId xmlns:a16="http://schemas.microsoft.com/office/drawing/2014/main" id="{17A6D0B8-B410-4711-9246-145508CC92AC}"/>
              </a:ext>
            </a:extLst>
          </p:cNvPr>
          <p:cNvSpPr>
            <a:spLocks noGrp="1"/>
          </p:cNvSpPr>
          <p:nvPr>
            <p:ph type="ftr" sz="quarter" idx="11"/>
          </p:nvPr>
        </p:nvSpPr>
        <p:spPr/>
        <p:txBody>
          <a:bodyPr/>
          <a:lstStyle/>
          <a:p>
            <a:pPr>
              <a:defRPr/>
            </a:pPr>
            <a:r>
              <a:rPr lang="en-US"/>
              <a:t>For financial professional and plan sponsor use only.</a:t>
            </a:r>
            <a:endParaRPr lang="en-US" dirty="0"/>
          </a:p>
        </p:txBody>
      </p:sp>
      <p:sp>
        <p:nvSpPr>
          <p:cNvPr id="5" name="Slide Number Placeholder 4">
            <a:extLst>
              <a:ext uri="{FF2B5EF4-FFF2-40B4-BE49-F238E27FC236}">
                <a16:creationId xmlns:a16="http://schemas.microsoft.com/office/drawing/2014/main" id="{044FA426-B372-4567-A173-CD43848692F3}"/>
              </a:ext>
            </a:extLst>
          </p:cNvPr>
          <p:cNvSpPr>
            <a:spLocks noGrp="1"/>
          </p:cNvSpPr>
          <p:nvPr>
            <p:ph type="sldNum" sz="quarter" idx="12"/>
          </p:nvPr>
        </p:nvSpPr>
        <p:spPr/>
        <p:txBody>
          <a:bodyPr/>
          <a:lstStyle/>
          <a:p>
            <a:pPr>
              <a:defRPr/>
            </a:pPr>
            <a:fld id="{5C6E2CC3-2879-3A47-A65E-A4EC36C47CC6}" type="slidenum">
              <a:rPr lang="en-US" smtClean="0"/>
              <a:pPr>
                <a:defRPr/>
              </a:pPr>
              <a:t>2</a:t>
            </a:fld>
            <a:endParaRPr lang="en-US" dirty="0"/>
          </a:p>
        </p:txBody>
      </p:sp>
    </p:spTree>
    <p:extLst>
      <p:ext uri="{BB962C8B-B14F-4D97-AF65-F5344CB8AC3E}">
        <p14:creationId xmlns:p14="http://schemas.microsoft.com/office/powerpoint/2010/main" val="2101418097"/>
      </p:ext>
    </p:extLst>
  </p:cSld>
  <p:clrMapOvr>
    <a:masterClrMapping/>
  </p:clrMapOvr>
  <p:transition spd="med">
    <p:strips dir="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8EC3C-DCEE-6B49-B99C-51C64B956FD5}"/>
              </a:ext>
            </a:extLst>
          </p:cNvPr>
          <p:cNvSpPr>
            <a:spLocks noGrp="1"/>
          </p:cNvSpPr>
          <p:nvPr>
            <p:ph type="ctrTitle"/>
          </p:nvPr>
        </p:nvSpPr>
        <p:spPr>
          <a:xfrm>
            <a:off x="409885" y="538338"/>
            <a:ext cx="9289441" cy="2933789"/>
          </a:xfrm>
        </p:spPr>
        <p:txBody>
          <a:bodyPr>
            <a:normAutofit/>
          </a:bodyPr>
          <a:lstStyle/>
          <a:p>
            <a:r>
              <a:rPr lang="en-US" sz="5400" dirty="0"/>
              <a:t>Ameritas….  </a:t>
            </a:r>
            <a:br>
              <a:rPr lang="en-US" sz="5400" dirty="0"/>
            </a:br>
            <a:r>
              <a:rPr lang="en-US" sz="5400" dirty="0"/>
              <a:t>PDA Opportunities &amp;</a:t>
            </a:r>
            <a:br>
              <a:rPr lang="en-US" sz="5400" dirty="0"/>
            </a:br>
            <a:r>
              <a:rPr lang="en-US" sz="5400" dirty="0"/>
              <a:t>Bigger, Faster, BETTER!</a:t>
            </a:r>
            <a:endParaRPr lang="en-US" sz="4400" i="1" dirty="0"/>
          </a:p>
        </p:txBody>
      </p:sp>
      <p:sp>
        <p:nvSpPr>
          <p:cNvPr id="3" name="Subtitle 2">
            <a:extLst>
              <a:ext uri="{FF2B5EF4-FFF2-40B4-BE49-F238E27FC236}">
                <a16:creationId xmlns:a16="http://schemas.microsoft.com/office/drawing/2014/main" id="{673A03E3-6B74-604C-AE98-950F30688E5A}"/>
              </a:ext>
            </a:extLst>
          </p:cNvPr>
          <p:cNvSpPr>
            <a:spLocks noGrp="1"/>
          </p:cNvSpPr>
          <p:nvPr>
            <p:ph type="subTitle" idx="1"/>
          </p:nvPr>
        </p:nvSpPr>
        <p:spPr>
          <a:xfrm>
            <a:off x="829734" y="4176537"/>
            <a:ext cx="5234359" cy="2143125"/>
          </a:xfrm>
        </p:spPr>
        <p:txBody>
          <a:bodyPr/>
          <a:lstStyle/>
          <a:p>
            <a:r>
              <a:rPr lang="en-US" b="1" dirty="0">
                <a:solidFill>
                  <a:schemeClr val="tx1"/>
                </a:solidFill>
              </a:rPr>
              <a:t>Lance Larsen, CLU, ChFC, LLIF   </a:t>
            </a:r>
          </a:p>
          <a:p>
            <a:r>
              <a:rPr lang="en-US" i="1" dirty="0">
                <a:solidFill>
                  <a:schemeClr val="tx1"/>
                </a:solidFill>
              </a:rPr>
              <a:t>Regional Vice President, Ameritas</a:t>
            </a:r>
          </a:p>
        </p:txBody>
      </p:sp>
      <p:sp>
        <p:nvSpPr>
          <p:cNvPr id="5" name="Footer Placeholder 4">
            <a:extLst>
              <a:ext uri="{FF2B5EF4-FFF2-40B4-BE49-F238E27FC236}">
                <a16:creationId xmlns:a16="http://schemas.microsoft.com/office/drawing/2014/main" id="{A8E628FC-EC7F-3E49-9147-04981016956E}"/>
              </a:ext>
            </a:extLst>
          </p:cNvPr>
          <p:cNvSpPr>
            <a:spLocks noGrp="1"/>
          </p:cNvSpPr>
          <p:nvPr>
            <p:ph type="ftr" sz="quarter" idx="11"/>
          </p:nvPr>
        </p:nvSpPr>
        <p:spPr/>
        <p:txBody>
          <a:bodyPr/>
          <a:lstStyle/>
          <a:p>
            <a:pPr>
              <a:defRPr/>
            </a:pPr>
            <a:r>
              <a:rPr lang="en-US" dirty="0"/>
              <a:t>For financial professional and plan sponsor use only.</a:t>
            </a:r>
          </a:p>
        </p:txBody>
      </p:sp>
      <p:sp>
        <p:nvSpPr>
          <p:cNvPr id="6" name="Slide Number Placeholder 5">
            <a:extLst>
              <a:ext uri="{FF2B5EF4-FFF2-40B4-BE49-F238E27FC236}">
                <a16:creationId xmlns:a16="http://schemas.microsoft.com/office/drawing/2014/main" id="{BA756B8C-4C11-EA48-98AF-85FCC1D8622C}"/>
              </a:ext>
            </a:extLst>
          </p:cNvPr>
          <p:cNvSpPr>
            <a:spLocks noGrp="1"/>
          </p:cNvSpPr>
          <p:nvPr>
            <p:ph type="sldNum" sz="quarter" idx="12"/>
          </p:nvPr>
        </p:nvSpPr>
        <p:spPr/>
        <p:txBody>
          <a:bodyPr/>
          <a:lstStyle/>
          <a:p>
            <a:pPr>
              <a:defRPr/>
            </a:pPr>
            <a:fld id="{00D2D945-4493-6844-B008-31005E5B42CC}" type="slidenum">
              <a:rPr lang="en-US" smtClean="0"/>
              <a:pPr>
                <a:defRPr/>
              </a:pPr>
              <a:t>20</a:t>
            </a:fld>
            <a:endParaRPr lang="en-US" dirty="0"/>
          </a:p>
        </p:txBody>
      </p:sp>
      <p:pic>
        <p:nvPicPr>
          <p:cNvPr id="8" name="Picture 7" descr="A person in a suit smiling&#10;&#10;Description automatically generated with medium confidence">
            <a:extLst>
              <a:ext uri="{FF2B5EF4-FFF2-40B4-BE49-F238E27FC236}">
                <a16:creationId xmlns:a16="http://schemas.microsoft.com/office/drawing/2014/main" id="{87FA50B5-5B7D-4047-B579-08B5383AD443}"/>
              </a:ext>
            </a:extLst>
          </p:cNvPr>
          <p:cNvPicPr>
            <a:picLocks noChangeAspect="1"/>
          </p:cNvPicPr>
          <p:nvPr/>
        </p:nvPicPr>
        <p:blipFill>
          <a:blip r:embed="rId2"/>
          <a:stretch>
            <a:fillRect/>
          </a:stretch>
        </p:blipFill>
        <p:spPr>
          <a:xfrm>
            <a:off x="9247263" y="2057400"/>
            <a:ext cx="2774912" cy="3699883"/>
          </a:xfrm>
          <a:prstGeom prst="rect">
            <a:avLst/>
          </a:prstGeom>
        </p:spPr>
      </p:pic>
    </p:spTree>
    <p:extLst>
      <p:ext uri="{BB962C8B-B14F-4D97-AF65-F5344CB8AC3E}">
        <p14:creationId xmlns:p14="http://schemas.microsoft.com/office/powerpoint/2010/main" val="91879744"/>
      </p:ext>
    </p:extLst>
  </p:cSld>
  <p:clrMapOvr>
    <a:masterClrMapping/>
  </p:clrMapOvr>
  <p:transition spd="med">
    <p:strips dir="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9DF74-9809-4176-9085-914A5961BE48}"/>
              </a:ext>
            </a:extLst>
          </p:cNvPr>
          <p:cNvSpPr>
            <a:spLocks noGrp="1"/>
          </p:cNvSpPr>
          <p:nvPr>
            <p:ph type="title"/>
          </p:nvPr>
        </p:nvSpPr>
        <p:spPr/>
        <p:txBody>
          <a:bodyPr/>
          <a:lstStyle/>
          <a:p>
            <a:r>
              <a:rPr lang="en-US" sz="4000" dirty="0"/>
              <a:t>Public Display of Affection???</a:t>
            </a:r>
          </a:p>
        </p:txBody>
      </p:sp>
      <p:sp>
        <p:nvSpPr>
          <p:cNvPr id="4" name="Footer Placeholder 3">
            <a:extLst>
              <a:ext uri="{FF2B5EF4-FFF2-40B4-BE49-F238E27FC236}">
                <a16:creationId xmlns:a16="http://schemas.microsoft.com/office/drawing/2014/main" id="{401E88E3-9257-43E2-AA52-536E3A09134F}"/>
              </a:ext>
            </a:extLst>
          </p:cNvPr>
          <p:cNvSpPr>
            <a:spLocks noGrp="1"/>
          </p:cNvSpPr>
          <p:nvPr>
            <p:ph type="ftr" sz="quarter" idx="11"/>
          </p:nvPr>
        </p:nvSpPr>
        <p:spPr/>
        <p:txBody>
          <a:bodyPr/>
          <a:lstStyle/>
          <a:p>
            <a:pPr>
              <a:defRPr/>
            </a:pPr>
            <a:r>
              <a:rPr lang="en-US"/>
              <a:t>For financial professional and plan sponsor use only.</a:t>
            </a:r>
            <a:endParaRPr lang="en-US" dirty="0"/>
          </a:p>
        </p:txBody>
      </p:sp>
      <p:sp>
        <p:nvSpPr>
          <p:cNvPr id="5" name="Slide Number Placeholder 4">
            <a:extLst>
              <a:ext uri="{FF2B5EF4-FFF2-40B4-BE49-F238E27FC236}">
                <a16:creationId xmlns:a16="http://schemas.microsoft.com/office/drawing/2014/main" id="{45491961-F146-4E63-ACA8-701C526FF0F8}"/>
              </a:ext>
            </a:extLst>
          </p:cNvPr>
          <p:cNvSpPr>
            <a:spLocks noGrp="1"/>
          </p:cNvSpPr>
          <p:nvPr>
            <p:ph type="sldNum" sz="quarter" idx="12"/>
          </p:nvPr>
        </p:nvSpPr>
        <p:spPr/>
        <p:txBody>
          <a:bodyPr/>
          <a:lstStyle/>
          <a:p>
            <a:pPr>
              <a:defRPr/>
            </a:pPr>
            <a:fld id="{91282443-A4CF-C340-A9C5-AF1D15628E7B}" type="slidenum">
              <a:rPr lang="en-US" smtClean="0"/>
              <a:pPr>
                <a:defRPr/>
              </a:pPr>
              <a:t>3</a:t>
            </a:fld>
            <a:endParaRPr lang="en-US" dirty="0"/>
          </a:p>
        </p:txBody>
      </p:sp>
      <p:pic>
        <p:nvPicPr>
          <p:cNvPr id="2050" name="Picture 2" descr="Why People Need to Stop With Public Displays of Affection / Bright Side">
            <a:extLst>
              <a:ext uri="{FF2B5EF4-FFF2-40B4-BE49-F238E27FC236}">
                <a16:creationId xmlns:a16="http://schemas.microsoft.com/office/drawing/2014/main" id="{A588016B-87B6-486A-ACC6-B849EDC04A9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8342" y="1864994"/>
            <a:ext cx="4082146" cy="27412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at public displays of affection won't bother people around you? | YouGov">
            <a:extLst>
              <a:ext uri="{FF2B5EF4-FFF2-40B4-BE49-F238E27FC236}">
                <a16:creationId xmlns:a16="http://schemas.microsoft.com/office/drawing/2014/main" id="{FC1B33E6-66CD-4E6E-82E5-9DE6B2644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930" y="1709736"/>
            <a:ext cx="5529119" cy="18335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DA becomes unacceptable when you're older, reveals study - Lifestyle News">
            <a:extLst>
              <a:ext uri="{FF2B5EF4-FFF2-40B4-BE49-F238E27FC236}">
                <a16:creationId xmlns:a16="http://schemas.microsoft.com/office/drawing/2014/main" id="{4C707165-7F32-47D5-9353-394EB938F5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1734" y="3886200"/>
            <a:ext cx="319087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455054"/>
      </p:ext>
    </p:extLst>
  </p:cSld>
  <p:clrMapOvr>
    <a:masterClrMapping/>
  </p:clrMapOvr>
  <p:transition spd="med">
    <p:strips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74F0C-2234-4E48-80FA-7C536EBF852F}"/>
              </a:ext>
            </a:extLst>
          </p:cNvPr>
          <p:cNvSpPr>
            <a:spLocks noGrp="1"/>
          </p:cNvSpPr>
          <p:nvPr>
            <p:ph type="title"/>
          </p:nvPr>
        </p:nvSpPr>
        <p:spPr/>
        <p:txBody>
          <a:bodyPr/>
          <a:lstStyle/>
          <a:p>
            <a:r>
              <a:rPr lang="en-US" dirty="0"/>
              <a:t>Premium Deposit Account (PDA)</a:t>
            </a:r>
          </a:p>
        </p:txBody>
      </p:sp>
      <p:sp>
        <p:nvSpPr>
          <p:cNvPr id="3" name="Content Placeholder 2">
            <a:extLst>
              <a:ext uri="{FF2B5EF4-FFF2-40B4-BE49-F238E27FC236}">
                <a16:creationId xmlns:a16="http://schemas.microsoft.com/office/drawing/2014/main" id="{E5E257D5-A352-4F95-A2CD-EF21AC1DE742}"/>
              </a:ext>
            </a:extLst>
          </p:cNvPr>
          <p:cNvSpPr>
            <a:spLocks noGrp="1"/>
          </p:cNvSpPr>
          <p:nvPr>
            <p:ph idx="1"/>
          </p:nvPr>
        </p:nvSpPr>
        <p:spPr>
          <a:xfrm>
            <a:off x="299087" y="1901189"/>
            <a:ext cx="8456294" cy="4438651"/>
          </a:xfrm>
        </p:spPr>
        <p:txBody>
          <a:bodyPr/>
          <a:lstStyle/>
          <a:p>
            <a:pPr marL="0" indent="0">
              <a:buNone/>
            </a:pPr>
            <a:r>
              <a:rPr lang="en-US" sz="3200" b="1" dirty="0"/>
              <a:t>Do you have a client who… </a:t>
            </a:r>
          </a:p>
          <a:p>
            <a:pPr marL="342900" indent="-342900">
              <a:buFont typeface="Arial" panose="020B0604020202020204" pitchFamily="34" charset="0"/>
              <a:buChar char="•"/>
            </a:pPr>
            <a:r>
              <a:rPr lang="en-US" sz="2400" dirty="0"/>
              <a:t>Has a lump sum of cash looking to put into life insurance? </a:t>
            </a:r>
          </a:p>
          <a:p>
            <a:pPr marL="342900" indent="-342900">
              <a:buFont typeface="Arial" panose="020B0604020202020204" pitchFamily="34" charset="0"/>
              <a:buChar char="•"/>
            </a:pPr>
            <a:r>
              <a:rPr lang="en-US" sz="2400" dirty="0"/>
              <a:t>Looking to buy a “Gift for Life” for grandkids?</a:t>
            </a:r>
          </a:p>
          <a:p>
            <a:pPr marL="342900" indent="-342900">
              <a:buFont typeface="Arial" panose="020B0604020202020204" pitchFamily="34" charset="0"/>
              <a:buChar char="•"/>
            </a:pPr>
            <a:r>
              <a:rPr lang="en-US" dirty="0"/>
              <a:t>Convenience of a one-time</a:t>
            </a:r>
            <a:r>
              <a:rPr lang="en-US" sz="2400" dirty="0"/>
              <a:t> payment, and prevent MEC</a:t>
            </a:r>
          </a:p>
          <a:p>
            <a:pPr marL="342900" indent="-342900">
              <a:buFont typeface="Arial" panose="020B0604020202020204" pitchFamily="34" charset="0"/>
              <a:buChar char="•"/>
            </a:pPr>
            <a:endParaRPr lang="en-US" sz="2400" dirty="0"/>
          </a:p>
          <a:p>
            <a:pPr marL="0" indent="0">
              <a:buNone/>
            </a:pPr>
            <a:r>
              <a:rPr lang="en-US" sz="3600" b="1" dirty="0"/>
              <a:t>Consider the Ameritas PDA! </a:t>
            </a:r>
          </a:p>
          <a:p>
            <a:pPr marL="0" indent="0">
              <a:buNone/>
            </a:pPr>
            <a:endParaRPr lang="en-US" dirty="0"/>
          </a:p>
        </p:txBody>
      </p:sp>
      <p:sp>
        <p:nvSpPr>
          <p:cNvPr id="4" name="Footer Placeholder 3">
            <a:extLst>
              <a:ext uri="{FF2B5EF4-FFF2-40B4-BE49-F238E27FC236}">
                <a16:creationId xmlns:a16="http://schemas.microsoft.com/office/drawing/2014/main" id="{686E03F7-9862-4121-B97D-D1B3098A6DE3}"/>
              </a:ext>
            </a:extLst>
          </p:cNvPr>
          <p:cNvSpPr>
            <a:spLocks noGrp="1"/>
          </p:cNvSpPr>
          <p:nvPr>
            <p:ph type="ftr" sz="quarter" idx="11"/>
          </p:nvPr>
        </p:nvSpPr>
        <p:spPr/>
        <p:txBody>
          <a:bodyPr/>
          <a:lstStyle/>
          <a:p>
            <a:pPr>
              <a:defRPr/>
            </a:pPr>
            <a:r>
              <a:rPr lang="en-US"/>
              <a:t>For financial professional and plan sponsor use only.</a:t>
            </a:r>
            <a:endParaRPr lang="en-US" dirty="0"/>
          </a:p>
        </p:txBody>
      </p:sp>
      <p:sp>
        <p:nvSpPr>
          <p:cNvPr id="5" name="Slide Number Placeholder 4">
            <a:extLst>
              <a:ext uri="{FF2B5EF4-FFF2-40B4-BE49-F238E27FC236}">
                <a16:creationId xmlns:a16="http://schemas.microsoft.com/office/drawing/2014/main" id="{5E54BA07-FFA5-4132-8BED-9675D0882AEF}"/>
              </a:ext>
            </a:extLst>
          </p:cNvPr>
          <p:cNvSpPr>
            <a:spLocks noGrp="1"/>
          </p:cNvSpPr>
          <p:nvPr>
            <p:ph type="sldNum" sz="quarter" idx="12"/>
          </p:nvPr>
        </p:nvSpPr>
        <p:spPr/>
        <p:txBody>
          <a:bodyPr/>
          <a:lstStyle/>
          <a:p>
            <a:pPr>
              <a:defRPr/>
            </a:pPr>
            <a:fld id="{91282443-A4CF-C340-A9C5-AF1D15628E7B}" type="slidenum">
              <a:rPr lang="en-US" smtClean="0"/>
              <a:pPr>
                <a:defRPr/>
              </a:pPr>
              <a:t>4</a:t>
            </a:fld>
            <a:endParaRPr lang="en-US" dirty="0"/>
          </a:p>
        </p:txBody>
      </p:sp>
      <p:pic>
        <p:nvPicPr>
          <p:cNvPr id="3074" name="Picture 2" descr="What is a Premium Deposit Account? - Ogletree Financial">
            <a:extLst>
              <a:ext uri="{FF2B5EF4-FFF2-40B4-BE49-F238E27FC236}">
                <a16:creationId xmlns:a16="http://schemas.microsoft.com/office/drawing/2014/main" id="{3C79FCD1-FF7E-4145-A074-BF41632CD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6820" y="2737484"/>
            <a:ext cx="2615566" cy="2615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836043"/>
      </p:ext>
    </p:extLst>
  </p:cSld>
  <p:clrMapOvr>
    <a:masterClrMapping/>
  </p:clrMapOvr>
  <p:transition spd="med">
    <p:strips dir="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DE480-15EB-4D9D-A9EE-C66626EA4C1D}"/>
              </a:ext>
            </a:extLst>
          </p:cNvPr>
          <p:cNvSpPr>
            <a:spLocks noGrp="1"/>
          </p:cNvSpPr>
          <p:nvPr>
            <p:ph type="title"/>
          </p:nvPr>
        </p:nvSpPr>
        <p:spPr/>
        <p:txBody>
          <a:bodyPr/>
          <a:lstStyle/>
          <a:p>
            <a:r>
              <a:rPr lang="en-US" dirty="0"/>
              <a:t>Premium Deposit Account (PDA)</a:t>
            </a:r>
          </a:p>
        </p:txBody>
      </p:sp>
      <p:sp>
        <p:nvSpPr>
          <p:cNvPr id="3" name="Content Placeholder 2">
            <a:extLst>
              <a:ext uri="{FF2B5EF4-FFF2-40B4-BE49-F238E27FC236}">
                <a16:creationId xmlns:a16="http://schemas.microsoft.com/office/drawing/2014/main" id="{74F9AA25-1D30-469B-81C3-0FB9BCE701B0}"/>
              </a:ext>
            </a:extLst>
          </p:cNvPr>
          <p:cNvSpPr>
            <a:spLocks noGrp="1"/>
          </p:cNvSpPr>
          <p:nvPr>
            <p:ph sz="half" idx="1"/>
          </p:nvPr>
        </p:nvSpPr>
        <p:spPr>
          <a:xfrm>
            <a:off x="266702" y="2097516"/>
            <a:ext cx="5581649" cy="3185159"/>
          </a:xfrm>
        </p:spPr>
        <p:txBody>
          <a:bodyPr/>
          <a:lstStyle/>
          <a:p>
            <a:r>
              <a:rPr lang="en-US" dirty="0"/>
              <a:t>Account attached to insurance policy</a:t>
            </a:r>
          </a:p>
          <a:p>
            <a:r>
              <a:rPr lang="en-US" dirty="0"/>
              <a:t>Client can “pre-pay”, set up schedule</a:t>
            </a:r>
          </a:p>
          <a:p>
            <a:r>
              <a:rPr lang="en-US" dirty="0"/>
              <a:t>Money in PDA accrues interest while waiting to be applied to policy </a:t>
            </a:r>
          </a:p>
          <a:p>
            <a:r>
              <a:rPr lang="en-US" dirty="0"/>
              <a:t>Opportunity to avoid MEC</a:t>
            </a:r>
          </a:p>
        </p:txBody>
      </p:sp>
      <p:sp>
        <p:nvSpPr>
          <p:cNvPr id="5" name="Footer Placeholder 4">
            <a:extLst>
              <a:ext uri="{FF2B5EF4-FFF2-40B4-BE49-F238E27FC236}">
                <a16:creationId xmlns:a16="http://schemas.microsoft.com/office/drawing/2014/main" id="{6E79E81D-75F6-4821-BFEF-5BE004E00CC3}"/>
              </a:ext>
            </a:extLst>
          </p:cNvPr>
          <p:cNvSpPr>
            <a:spLocks noGrp="1"/>
          </p:cNvSpPr>
          <p:nvPr>
            <p:ph type="ftr" sz="quarter" idx="11"/>
          </p:nvPr>
        </p:nvSpPr>
        <p:spPr/>
        <p:txBody>
          <a:bodyPr/>
          <a:lstStyle/>
          <a:p>
            <a:pPr>
              <a:defRPr/>
            </a:pPr>
            <a:r>
              <a:rPr lang="en-US"/>
              <a:t>For financial professional and plan sponsor use only.</a:t>
            </a:r>
            <a:endParaRPr lang="en-US" dirty="0"/>
          </a:p>
        </p:txBody>
      </p:sp>
      <p:sp>
        <p:nvSpPr>
          <p:cNvPr id="6" name="Slide Number Placeholder 5">
            <a:extLst>
              <a:ext uri="{FF2B5EF4-FFF2-40B4-BE49-F238E27FC236}">
                <a16:creationId xmlns:a16="http://schemas.microsoft.com/office/drawing/2014/main" id="{5DE397CB-5776-4A05-B319-01350324020E}"/>
              </a:ext>
            </a:extLst>
          </p:cNvPr>
          <p:cNvSpPr>
            <a:spLocks noGrp="1"/>
          </p:cNvSpPr>
          <p:nvPr>
            <p:ph type="sldNum" sz="quarter" idx="12"/>
          </p:nvPr>
        </p:nvSpPr>
        <p:spPr/>
        <p:txBody>
          <a:bodyPr/>
          <a:lstStyle/>
          <a:p>
            <a:pPr>
              <a:defRPr/>
            </a:pPr>
            <a:fld id="{833DFB3D-C699-F143-816D-2D822C849E06}" type="slidenum">
              <a:rPr lang="en-US" smtClean="0"/>
              <a:pPr>
                <a:defRPr/>
              </a:pPr>
              <a:t>5</a:t>
            </a:fld>
            <a:endParaRPr lang="en-US" dirty="0"/>
          </a:p>
        </p:txBody>
      </p:sp>
      <p:pic>
        <p:nvPicPr>
          <p:cNvPr id="8" name="Picture 7">
            <a:extLst>
              <a:ext uri="{FF2B5EF4-FFF2-40B4-BE49-F238E27FC236}">
                <a16:creationId xmlns:a16="http://schemas.microsoft.com/office/drawing/2014/main" id="{2F54D86F-59A2-41E9-AABB-B22D7F5CF8D4}"/>
              </a:ext>
            </a:extLst>
          </p:cNvPr>
          <p:cNvPicPr>
            <a:picLocks noChangeAspect="1"/>
          </p:cNvPicPr>
          <p:nvPr/>
        </p:nvPicPr>
        <p:blipFill>
          <a:blip r:embed="rId2"/>
          <a:stretch>
            <a:fillRect/>
          </a:stretch>
        </p:blipFill>
        <p:spPr>
          <a:xfrm>
            <a:off x="6517523" y="2097516"/>
            <a:ext cx="4722594" cy="2924063"/>
          </a:xfrm>
          <a:prstGeom prst="rect">
            <a:avLst/>
          </a:prstGeom>
        </p:spPr>
      </p:pic>
    </p:spTree>
    <p:extLst>
      <p:ext uri="{BB962C8B-B14F-4D97-AF65-F5344CB8AC3E}">
        <p14:creationId xmlns:p14="http://schemas.microsoft.com/office/powerpoint/2010/main" val="3931744972"/>
      </p:ext>
    </p:extLst>
  </p:cSld>
  <p:clrMapOvr>
    <a:masterClrMapping/>
  </p:clrMapOvr>
  <p:transition spd="med">
    <p:strips dir="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74F0C-2234-4E48-80FA-7C536EBF852F}"/>
              </a:ext>
            </a:extLst>
          </p:cNvPr>
          <p:cNvSpPr>
            <a:spLocks noGrp="1"/>
          </p:cNvSpPr>
          <p:nvPr>
            <p:ph type="title"/>
          </p:nvPr>
        </p:nvSpPr>
        <p:spPr/>
        <p:txBody>
          <a:bodyPr/>
          <a:lstStyle/>
          <a:p>
            <a:r>
              <a:rPr lang="en-US" dirty="0"/>
              <a:t>Premium Deposit Account (PDA)</a:t>
            </a:r>
          </a:p>
        </p:txBody>
      </p:sp>
      <p:sp>
        <p:nvSpPr>
          <p:cNvPr id="4" name="Footer Placeholder 3">
            <a:extLst>
              <a:ext uri="{FF2B5EF4-FFF2-40B4-BE49-F238E27FC236}">
                <a16:creationId xmlns:a16="http://schemas.microsoft.com/office/drawing/2014/main" id="{686E03F7-9862-4121-B97D-D1B3098A6DE3}"/>
              </a:ext>
            </a:extLst>
          </p:cNvPr>
          <p:cNvSpPr>
            <a:spLocks noGrp="1"/>
          </p:cNvSpPr>
          <p:nvPr>
            <p:ph type="ftr" sz="quarter" idx="11"/>
          </p:nvPr>
        </p:nvSpPr>
        <p:spPr/>
        <p:txBody>
          <a:bodyPr/>
          <a:lstStyle/>
          <a:p>
            <a:pPr>
              <a:defRPr/>
            </a:pPr>
            <a:r>
              <a:rPr lang="en-US"/>
              <a:t>For financial professional and plan sponsor use only.</a:t>
            </a:r>
            <a:endParaRPr lang="en-US" dirty="0"/>
          </a:p>
        </p:txBody>
      </p:sp>
      <p:sp>
        <p:nvSpPr>
          <p:cNvPr id="5" name="Slide Number Placeholder 4">
            <a:extLst>
              <a:ext uri="{FF2B5EF4-FFF2-40B4-BE49-F238E27FC236}">
                <a16:creationId xmlns:a16="http://schemas.microsoft.com/office/drawing/2014/main" id="{5E54BA07-FFA5-4132-8BED-9675D0882AEF}"/>
              </a:ext>
            </a:extLst>
          </p:cNvPr>
          <p:cNvSpPr>
            <a:spLocks noGrp="1"/>
          </p:cNvSpPr>
          <p:nvPr>
            <p:ph type="sldNum" sz="quarter" idx="12"/>
          </p:nvPr>
        </p:nvSpPr>
        <p:spPr/>
        <p:txBody>
          <a:bodyPr/>
          <a:lstStyle/>
          <a:p>
            <a:pPr>
              <a:defRPr/>
            </a:pPr>
            <a:fld id="{91282443-A4CF-C340-A9C5-AF1D15628E7B}" type="slidenum">
              <a:rPr lang="en-US" smtClean="0"/>
              <a:pPr>
                <a:defRPr/>
              </a:pPr>
              <a:t>6</a:t>
            </a:fld>
            <a:endParaRPr lang="en-US" dirty="0"/>
          </a:p>
        </p:txBody>
      </p:sp>
      <p:pic>
        <p:nvPicPr>
          <p:cNvPr id="6" name="Picture 5">
            <a:extLst>
              <a:ext uri="{FF2B5EF4-FFF2-40B4-BE49-F238E27FC236}">
                <a16:creationId xmlns:a16="http://schemas.microsoft.com/office/drawing/2014/main" id="{4E804B6E-B4ED-4D09-A9DE-63D3D7F57E83}"/>
              </a:ext>
            </a:extLst>
          </p:cNvPr>
          <p:cNvPicPr>
            <a:picLocks noChangeAspect="1"/>
          </p:cNvPicPr>
          <p:nvPr/>
        </p:nvPicPr>
        <p:blipFill>
          <a:blip r:embed="rId2"/>
          <a:stretch>
            <a:fillRect/>
          </a:stretch>
        </p:blipFill>
        <p:spPr>
          <a:xfrm>
            <a:off x="219075" y="1578651"/>
            <a:ext cx="11062335" cy="4262552"/>
          </a:xfrm>
          <a:prstGeom prst="rect">
            <a:avLst/>
          </a:prstGeom>
        </p:spPr>
      </p:pic>
    </p:spTree>
    <p:extLst>
      <p:ext uri="{BB962C8B-B14F-4D97-AF65-F5344CB8AC3E}">
        <p14:creationId xmlns:p14="http://schemas.microsoft.com/office/powerpoint/2010/main" val="506041226"/>
      </p:ext>
    </p:extLst>
  </p:cSld>
  <p:clrMapOvr>
    <a:masterClrMapping/>
  </p:clrMapOvr>
  <p:transition spd="med">
    <p:strips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F54CD-31AD-4D43-A6E0-CB30706D2EB5}"/>
              </a:ext>
            </a:extLst>
          </p:cNvPr>
          <p:cNvSpPr>
            <a:spLocks noGrp="1"/>
          </p:cNvSpPr>
          <p:nvPr>
            <p:ph type="title"/>
          </p:nvPr>
        </p:nvSpPr>
        <p:spPr>
          <a:xfrm>
            <a:off x="266702" y="76200"/>
            <a:ext cx="10308065" cy="1025901"/>
          </a:xfrm>
        </p:spPr>
        <p:txBody>
          <a:bodyPr/>
          <a:lstStyle/>
          <a:p>
            <a:r>
              <a:rPr lang="en-US" sz="3600" dirty="0"/>
              <a:t>Money on the Sidelines….  “Lazy Money”</a:t>
            </a:r>
            <a:endParaRPr lang="en-US" sz="3200" dirty="0"/>
          </a:p>
        </p:txBody>
      </p:sp>
      <p:sp>
        <p:nvSpPr>
          <p:cNvPr id="3" name="Content Placeholder 2">
            <a:extLst>
              <a:ext uri="{FF2B5EF4-FFF2-40B4-BE49-F238E27FC236}">
                <a16:creationId xmlns:a16="http://schemas.microsoft.com/office/drawing/2014/main" id="{44495427-2B7F-4593-96AC-3BFBF3A84E39}"/>
              </a:ext>
            </a:extLst>
          </p:cNvPr>
          <p:cNvSpPr>
            <a:spLocks noGrp="1"/>
          </p:cNvSpPr>
          <p:nvPr>
            <p:ph sz="half" idx="1"/>
          </p:nvPr>
        </p:nvSpPr>
        <p:spPr>
          <a:xfrm>
            <a:off x="266701" y="1466851"/>
            <a:ext cx="5581649" cy="4966222"/>
          </a:xfrm>
        </p:spPr>
        <p:txBody>
          <a:bodyPr/>
          <a:lstStyle/>
          <a:p>
            <a:r>
              <a:rPr lang="en-US" sz="2800" b="1" dirty="0"/>
              <a:t>$4.56 Trillion in Money Market Accounts </a:t>
            </a:r>
            <a:r>
              <a:rPr lang="en-US" sz="1600" b="1" dirty="0"/>
              <a:t>1</a:t>
            </a:r>
          </a:p>
          <a:p>
            <a:r>
              <a:rPr lang="en-US" sz="2800" b="1" dirty="0"/>
              <a:t>Typical MMA APY:  0.08% </a:t>
            </a:r>
            <a:r>
              <a:rPr lang="en-US" sz="1600" b="1" dirty="0"/>
              <a:t>2</a:t>
            </a:r>
          </a:p>
          <a:p>
            <a:pPr marL="0" indent="0">
              <a:buNone/>
            </a:pPr>
            <a:endParaRPr lang="en-US" sz="1600" b="1" dirty="0"/>
          </a:p>
          <a:p>
            <a:r>
              <a:rPr lang="en-US" sz="2800" b="1" dirty="0"/>
              <a:t>$154 Billion in CD Accounts </a:t>
            </a:r>
            <a:r>
              <a:rPr lang="en-US" sz="1600" b="1" dirty="0"/>
              <a:t>3</a:t>
            </a:r>
          </a:p>
          <a:p>
            <a:r>
              <a:rPr lang="en-US" sz="2800" b="1" dirty="0"/>
              <a:t>Typical 5 Year APY:  0.36% </a:t>
            </a:r>
            <a:r>
              <a:rPr lang="en-US" sz="1600" b="1" dirty="0"/>
              <a:t>2</a:t>
            </a:r>
          </a:p>
          <a:p>
            <a:pPr marL="0" indent="0">
              <a:buNone/>
            </a:pPr>
            <a:endParaRPr lang="en-US" dirty="0"/>
          </a:p>
          <a:p>
            <a:pPr marL="0" indent="0">
              <a:buNone/>
            </a:pPr>
            <a:r>
              <a:rPr lang="en-US" sz="1400" dirty="0"/>
              <a:t>1-As of 3/24/22, </a:t>
            </a:r>
            <a:r>
              <a:rPr lang="en-US" sz="1400" dirty="0" err="1"/>
              <a:t>ICI.Org</a:t>
            </a:r>
            <a:endParaRPr lang="en-US" sz="1400" dirty="0"/>
          </a:p>
          <a:p>
            <a:pPr marL="0" indent="0">
              <a:buNone/>
            </a:pPr>
            <a:r>
              <a:rPr lang="en-US" sz="1400" dirty="0"/>
              <a:t>2-As of 3/30/22, Bankrate.com</a:t>
            </a:r>
          </a:p>
          <a:p>
            <a:pPr marL="0" indent="0">
              <a:buNone/>
            </a:pPr>
            <a:r>
              <a:rPr lang="en-US" sz="1400" dirty="0"/>
              <a:t>3-As of 3/30/22, Fool.com</a:t>
            </a:r>
            <a:endParaRPr lang="en-US" sz="1600" dirty="0"/>
          </a:p>
          <a:p>
            <a:pPr marL="0" indent="0">
              <a:buNone/>
            </a:pPr>
            <a:endParaRPr lang="en-US" sz="1600" dirty="0"/>
          </a:p>
        </p:txBody>
      </p:sp>
      <p:sp>
        <p:nvSpPr>
          <p:cNvPr id="5" name="Footer Placeholder 4">
            <a:extLst>
              <a:ext uri="{FF2B5EF4-FFF2-40B4-BE49-F238E27FC236}">
                <a16:creationId xmlns:a16="http://schemas.microsoft.com/office/drawing/2014/main" id="{81D1DC0B-6B2B-434C-B912-3788924864EC}"/>
              </a:ext>
            </a:extLst>
          </p:cNvPr>
          <p:cNvSpPr>
            <a:spLocks noGrp="1"/>
          </p:cNvSpPr>
          <p:nvPr>
            <p:ph type="ftr" sz="quarter" idx="11"/>
          </p:nvPr>
        </p:nvSpPr>
        <p:spPr/>
        <p:txBody>
          <a:bodyPr/>
          <a:lstStyle/>
          <a:p>
            <a:pPr>
              <a:defRPr/>
            </a:pPr>
            <a:r>
              <a:rPr lang="en-US"/>
              <a:t>For financial professional and plan sponsor use only.</a:t>
            </a:r>
            <a:endParaRPr lang="en-US" dirty="0"/>
          </a:p>
        </p:txBody>
      </p:sp>
      <p:sp>
        <p:nvSpPr>
          <p:cNvPr id="6" name="Slide Number Placeholder 5">
            <a:extLst>
              <a:ext uri="{FF2B5EF4-FFF2-40B4-BE49-F238E27FC236}">
                <a16:creationId xmlns:a16="http://schemas.microsoft.com/office/drawing/2014/main" id="{7BBA5F92-1301-4C6A-B419-325997F9019B}"/>
              </a:ext>
            </a:extLst>
          </p:cNvPr>
          <p:cNvSpPr>
            <a:spLocks noGrp="1"/>
          </p:cNvSpPr>
          <p:nvPr>
            <p:ph type="sldNum" sz="quarter" idx="12"/>
          </p:nvPr>
        </p:nvSpPr>
        <p:spPr/>
        <p:txBody>
          <a:bodyPr/>
          <a:lstStyle/>
          <a:p>
            <a:pPr>
              <a:defRPr/>
            </a:pPr>
            <a:fld id="{833DFB3D-C699-F143-816D-2D822C849E06}" type="slidenum">
              <a:rPr lang="en-US" smtClean="0"/>
              <a:pPr>
                <a:defRPr/>
              </a:pPr>
              <a:t>7</a:t>
            </a:fld>
            <a:endParaRPr lang="en-US" dirty="0"/>
          </a:p>
        </p:txBody>
      </p:sp>
      <p:pic>
        <p:nvPicPr>
          <p:cNvPr id="1028" name="Picture 4" descr="Lazy Money — Stewart Group">
            <a:extLst>
              <a:ext uri="{FF2B5EF4-FFF2-40B4-BE49-F238E27FC236}">
                <a16:creationId xmlns:a16="http://schemas.microsoft.com/office/drawing/2014/main" id="{990FEF66-41BC-4550-BA0A-BAD894958E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0223" y="2006973"/>
            <a:ext cx="47625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903004"/>
      </p:ext>
    </p:extLst>
  </p:cSld>
  <p:clrMapOvr>
    <a:masterClrMapping/>
  </p:clrMapOvr>
  <p:transition spd="med">
    <p:strips dir="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B9A3E-DD71-44E5-B19E-A9DE2A7E7A3A}"/>
              </a:ext>
            </a:extLst>
          </p:cNvPr>
          <p:cNvSpPr>
            <a:spLocks noGrp="1"/>
          </p:cNvSpPr>
          <p:nvPr>
            <p:ph type="title"/>
          </p:nvPr>
        </p:nvSpPr>
        <p:spPr/>
        <p:txBody>
          <a:bodyPr/>
          <a:lstStyle/>
          <a:p>
            <a:r>
              <a:rPr lang="en-US" dirty="0"/>
              <a:t>PDA Example #1: Grandpa Joe</a:t>
            </a:r>
          </a:p>
        </p:txBody>
      </p:sp>
      <p:sp>
        <p:nvSpPr>
          <p:cNvPr id="3" name="Content Placeholder 2">
            <a:extLst>
              <a:ext uri="{FF2B5EF4-FFF2-40B4-BE49-F238E27FC236}">
                <a16:creationId xmlns:a16="http://schemas.microsoft.com/office/drawing/2014/main" id="{54698530-FFAA-458E-BC2C-E53BA4E41D55}"/>
              </a:ext>
            </a:extLst>
          </p:cNvPr>
          <p:cNvSpPr>
            <a:spLocks noGrp="1"/>
          </p:cNvSpPr>
          <p:nvPr>
            <p:ph idx="1"/>
          </p:nvPr>
        </p:nvSpPr>
        <p:spPr>
          <a:xfrm>
            <a:off x="544600" y="2007869"/>
            <a:ext cx="6033134" cy="3779745"/>
          </a:xfrm>
        </p:spPr>
        <p:txBody>
          <a:bodyPr/>
          <a:lstStyle/>
          <a:p>
            <a:r>
              <a:rPr lang="en-US" dirty="0"/>
              <a:t>Male, 60 years old, decent health</a:t>
            </a:r>
          </a:p>
          <a:p>
            <a:r>
              <a:rPr lang="en-US" dirty="0"/>
              <a:t>Has $200k in money market or CD,     still on the sidelines</a:t>
            </a:r>
          </a:p>
          <a:p>
            <a:r>
              <a:rPr lang="en-US" dirty="0"/>
              <a:t>Wants to have more protection, living </a:t>
            </a:r>
            <a:r>
              <a:rPr lang="en-US" b="1" i="1" dirty="0"/>
              <a:t>and</a:t>
            </a:r>
            <a:r>
              <a:rPr lang="en-US" dirty="0"/>
              <a:t> dying!</a:t>
            </a:r>
          </a:p>
          <a:p>
            <a:r>
              <a:rPr lang="en-US" dirty="0"/>
              <a:t>Sees this amount as a source of retirement income (someday)</a:t>
            </a:r>
          </a:p>
        </p:txBody>
      </p:sp>
      <p:sp>
        <p:nvSpPr>
          <p:cNvPr id="4" name="Footer Placeholder 3">
            <a:extLst>
              <a:ext uri="{FF2B5EF4-FFF2-40B4-BE49-F238E27FC236}">
                <a16:creationId xmlns:a16="http://schemas.microsoft.com/office/drawing/2014/main" id="{03FED3AA-A760-4528-B3A5-5AD8D2B9C5FA}"/>
              </a:ext>
            </a:extLst>
          </p:cNvPr>
          <p:cNvSpPr>
            <a:spLocks noGrp="1"/>
          </p:cNvSpPr>
          <p:nvPr>
            <p:ph type="ftr" sz="quarter" idx="11"/>
          </p:nvPr>
        </p:nvSpPr>
        <p:spPr/>
        <p:txBody>
          <a:bodyPr/>
          <a:lstStyle/>
          <a:p>
            <a:pPr>
              <a:defRPr/>
            </a:pPr>
            <a:r>
              <a:rPr lang="en-US"/>
              <a:t>For financial professional and plan sponsor use only.</a:t>
            </a:r>
            <a:endParaRPr lang="en-US" dirty="0"/>
          </a:p>
        </p:txBody>
      </p:sp>
      <p:sp>
        <p:nvSpPr>
          <p:cNvPr id="5" name="Slide Number Placeholder 4">
            <a:extLst>
              <a:ext uri="{FF2B5EF4-FFF2-40B4-BE49-F238E27FC236}">
                <a16:creationId xmlns:a16="http://schemas.microsoft.com/office/drawing/2014/main" id="{A1F1E6D0-4361-4AFF-AEC5-0E186EE49116}"/>
              </a:ext>
            </a:extLst>
          </p:cNvPr>
          <p:cNvSpPr>
            <a:spLocks noGrp="1"/>
          </p:cNvSpPr>
          <p:nvPr>
            <p:ph type="sldNum" sz="quarter" idx="12"/>
          </p:nvPr>
        </p:nvSpPr>
        <p:spPr/>
        <p:txBody>
          <a:bodyPr/>
          <a:lstStyle/>
          <a:p>
            <a:pPr>
              <a:defRPr/>
            </a:pPr>
            <a:fld id="{91282443-A4CF-C340-A9C5-AF1D15628E7B}" type="slidenum">
              <a:rPr lang="en-US" smtClean="0"/>
              <a:pPr>
                <a:defRPr/>
              </a:pPr>
              <a:t>8</a:t>
            </a:fld>
            <a:endParaRPr lang="en-US" dirty="0"/>
          </a:p>
        </p:txBody>
      </p:sp>
      <p:pic>
        <p:nvPicPr>
          <p:cNvPr id="1026" name="Picture 2" descr="60 Year Old Male Images – Browse 2,156 Stock Photos, Vectors, and Video |  Adobe Stock">
            <a:extLst>
              <a:ext uri="{FF2B5EF4-FFF2-40B4-BE49-F238E27FC236}">
                <a16:creationId xmlns:a16="http://schemas.microsoft.com/office/drawing/2014/main" id="{C03F888B-54D1-4DEC-BFC3-36C17B6DC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7387" y="2175509"/>
            <a:ext cx="4061158" cy="3265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030331"/>
      </p:ext>
    </p:extLst>
  </p:cSld>
  <p:clrMapOvr>
    <a:masterClrMapping/>
  </p:clrMapOvr>
  <p:transition spd="med">
    <p:strips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D6990-B9AF-46BC-9BB5-4ABE965E6322}"/>
              </a:ext>
            </a:extLst>
          </p:cNvPr>
          <p:cNvSpPr>
            <a:spLocks noGrp="1"/>
          </p:cNvSpPr>
          <p:nvPr>
            <p:ph type="title"/>
          </p:nvPr>
        </p:nvSpPr>
        <p:spPr/>
        <p:txBody>
          <a:bodyPr/>
          <a:lstStyle/>
          <a:p>
            <a:r>
              <a:rPr lang="en-US" dirty="0"/>
              <a:t>NO PDA Example #1: Grandpa Joe</a:t>
            </a:r>
          </a:p>
        </p:txBody>
      </p:sp>
      <p:sp>
        <p:nvSpPr>
          <p:cNvPr id="3" name="Content Placeholder 2">
            <a:extLst>
              <a:ext uri="{FF2B5EF4-FFF2-40B4-BE49-F238E27FC236}">
                <a16:creationId xmlns:a16="http://schemas.microsoft.com/office/drawing/2014/main" id="{B08258BD-5105-4B08-8AE3-763AF8F73D03}"/>
              </a:ext>
            </a:extLst>
          </p:cNvPr>
          <p:cNvSpPr>
            <a:spLocks noGrp="1"/>
          </p:cNvSpPr>
          <p:nvPr>
            <p:ph sz="half" idx="1"/>
          </p:nvPr>
        </p:nvSpPr>
        <p:spPr>
          <a:xfrm>
            <a:off x="355602" y="1407330"/>
            <a:ext cx="5810248" cy="2416660"/>
          </a:xfrm>
        </p:spPr>
        <p:txBody>
          <a:bodyPr/>
          <a:lstStyle/>
          <a:p>
            <a:r>
              <a:rPr lang="en-US" dirty="0"/>
              <a:t>Male Age 60, Standard NT</a:t>
            </a:r>
          </a:p>
          <a:p>
            <a:r>
              <a:rPr lang="en-US" dirty="0"/>
              <a:t>Assume Min Non-MEC, Option A</a:t>
            </a:r>
          </a:p>
          <a:p>
            <a:r>
              <a:rPr lang="en-US" dirty="0"/>
              <a:t>$200,000 Single Pay</a:t>
            </a:r>
          </a:p>
          <a:p>
            <a:endParaRPr lang="en-US" dirty="0"/>
          </a:p>
        </p:txBody>
      </p:sp>
      <p:sp>
        <p:nvSpPr>
          <p:cNvPr id="4" name="Content Placeholder 3">
            <a:extLst>
              <a:ext uri="{FF2B5EF4-FFF2-40B4-BE49-F238E27FC236}">
                <a16:creationId xmlns:a16="http://schemas.microsoft.com/office/drawing/2014/main" id="{B8A2BB29-7922-4B43-8901-48F936405048}"/>
              </a:ext>
            </a:extLst>
          </p:cNvPr>
          <p:cNvSpPr>
            <a:spLocks noGrp="1"/>
          </p:cNvSpPr>
          <p:nvPr>
            <p:ph sz="half" idx="2"/>
          </p:nvPr>
        </p:nvSpPr>
        <p:spPr>
          <a:xfrm>
            <a:off x="6096000" y="1385127"/>
            <a:ext cx="5670549" cy="2426184"/>
          </a:xfrm>
        </p:spPr>
        <p:txBody>
          <a:bodyPr/>
          <a:lstStyle/>
          <a:p>
            <a:r>
              <a:rPr lang="en-US" dirty="0"/>
              <a:t>Death Benefit:  $350,177</a:t>
            </a:r>
          </a:p>
          <a:p>
            <a:r>
              <a:rPr lang="en-US" dirty="0"/>
              <a:t>Total Premium Paid:  $200,000</a:t>
            </a:r>
          </a:p>
          <a:p>
            <a:r>
              <a:rPr lang="en-US" dirty="0"/>
              <a:t>Retirement Income 65-85:  $16,766/</a:t>
            </a:r>
            <a:r>
              <a:rPr lang="en-US" dirty="0" err="1"/>
              <a:t>yr</a:t>
            </a:r>
            <a:endParaRPr lang="en-US" dirty="0"/>
          </a:p>
        </p:txBody>
      </p:sp>
      <p:sp>
        <p:nvSpPr>
          <p:cNvPr id="5" name="Footer Placeholder 4">
            <a:extLst>
              <a:ext uri="{FF2B5EF4-FFF2-40B4-BE49-F238E27FC236}">
                <a16:creationId xmlns:a16="http://schemas.microsoft.com/office/drawing/2014/main" id="{1E26C226-FD49-46FB-AD83-2F1B93A8F43F}"/>
              </a:ext>
            </a:extLst>
          </p:cNvPr>
          <p:cNvSpPr>
            <a:spLocks noGrp="1"/>
          </p:cNvSpPr>
          <p:nvPr>
            <p:ph type="ftr" sz="quarter" idx="11"/>
          </p:nvPr>
        </p:nvSpPr>
        <p:spPr/>
        <p:txBody>
          <a:bodyPr/>
          <a:lstStyle/>
          <a:p>
            <a:pPr>
              <a:defRPr/>
            </a:pPr>
            <a:r>
              <a:rPr lang="en-US"/>
              <a:t>For financial professional and plan sponsor use only.</a:t>
            </a:r>
            <a:endParaRPr lang="en-US" dirty="0"/>
          </a:p>
        </p:txBody>
      </p:sp>
      <p:sp>
        <p:nvSpPr>
          <p:cNvPr id="6" name="Slide Number Placeholder 5">
            <a:extLst>
              <a:ext uri="{FF2B5EF4-FFF2-40B4-BE49-F238E27FC236}">
                <a16:creationId xmlns:a16="http://schemas.microsoft.com/office/drawing/2014/main" id="{C722A8F1-76B5-463D-B9F8-FE16370FFE02}"/>
              </a:ext>
            </a:extLst>
          </p:cNvPr>
          <p:cNvSpPr>
            <a:spLocks noGrp="1"/>
          </p:cNvSpPr>
          <p:nvPr>
            <p:ph type="sldNum" sz="quarter" idx="12"/>
          </p:nvPr>
        </p:nvSpPr>
        <p:spPr/>
        <p:txBody>
          <a:bodyPr/>
          <a:lstStyle/>
          <a:p>
            <a:pPr>
              <a:defRPr/>
            </a:pPr>
            <a:fld id="{833DFB3D-C699-F143-816D-2D822C849E06}" type="slidenum">
              <a:rPr lang="en-US" smtClean="0"/>
              <a:pPr>
                <a:defRPr/>
              </a:pPr>
              <a:t>9</a:t>
            </a:fld>
            <a:endParaRPr lang="en-US" dirty="0"/>
          </a:p>
        </p:txBody>
      </p:sp>
      <p:pic>
        <p:nvPicPr>
          <p:cNvPr id="7" name="Picture 6">
            <a:extLst>
              <a:ext uri="{FF2B5EF4-FFF2-40B4-BE49-F238E27FC236}">
                <a16:creationId xmlns:a16="http://schemas.microsoft.com/office/drawing/2014/main" id="{15547B8E-4A07-4FD6-8625-6BC8A7189BCF}"/>
              </a:ext>
            </a:extLst>
          </p:cNvPr>
          <p:cNvPicPr>
            <a:picLocks noChangeAspect="1"/>
          </p:cNvPicPr>
          <p:nvPr/>
        </p:nvPicPr>
        <p:blipFill>
          <a:blip r:embed="rId2"/>
          <a:stretch>
            <a:fillRect/>
          </a:stretch>
        </p:blipFill>
        <p:spPr>
          <a:xfrm>
            <a:off x="2506531" y="3210798"/>
            <a:ext cx="6204699" cy="3130685"/>
          </a:xfrm>
          <a:prstGeom prst="rect">
            <a:avLst/>
          </a:prstGeom>
        </p:spPr>
      </p:pic>
      <p:sp>
        <p:nvSpPr>
          <p:cNvPr id="8" name="TextBox 7">
            <a:extLst>
              <a:ext uri="{FF2B5EF4-FFF2-40B4-BE49-F238E27FC236}">
                <a16:creationId xmlns:a16="http://schemas.microsoft.com/office/drawing/2014/main" id="{01FA0355-69BA-4A8B-937A-1A209E87F51C}"/>
              </a:ext>
            </a:extLst>
          </p:cNvPr>
          <p:cNvSpPr txBox="1"/>
          <p:nvPr/>
        </p:nvSpPr>
        <p:spPr>
          <a:xfrm>
            <a:off x="10035240" y="3945143"/>
            <a:ext cx="1731309" cy="830997"/>
          </a:xfrm>
          <a:prstGeom prst="rect">
            <a:avLst/>
          </a:prstGeom>
          <a:noFill/>
        </p:spPr>
        <p:txBody>
          <a:bodyPr wrap="square" rtlCol="0">
            <a:spAutoFit/>
          </a:bodyPr>
          <a:lstStyle/>
          <a:p>
            <a:r>
              <a:rPr lang="en-US" sz="2400" b="1" dirty="0">
                <a:solidFill>
                  <a:srgbClr val="FF0000"/>
                </a:solidFill>
              </a:rPr>
              <a:t>Causes    a MEC</a:t>
            </a:r>
          </a:p>
        </p:txBody>
      </p:sp>
      <p:sp>
        <p:nvSpPr>
          <p:cNvPr id="9" name="Arrow: Right 8">
            <a:extLst>
              <a:ext uri="{FF2B5EF4-FFF2-40B4-BE49-F238E27FC236}">
                <a16:creationId xmlns:a16="http://schemas.microsoft.com/office/drawing/2014/main" id="{E48A93F0-3487-4CF1-9BF4-2882AD8D38D9}"/>
              </a:ext>
            </a:extLst>
          </p:cNvPr>
          <p:cNvSpPr/>
          <p:nvPr/>
        </p:nvSpPr>
        <p:spPr bwMode="auto">
          <a:xfrm rot="9747429">
            <a:off x="8981559" y="4533824"/>
            <a:ext cx="978408" cy="484632"/>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endParaRPr>
          </a:p>
        </p:txBody>
      </p:sp>
    </p:spTree>
    <p:extLst>
      <p:ext uri="{BB962C8B-B14F-4D97-AF65-F5344CB8AC3E}">
        <p14:creationId xmlns:p14="http://schemas.microsoft.com/office/powerpoint/2010/main" val="2105225691"/>
      </p:ext>
    </p:extLst>
  </p:cSld>
  <p:clrMapOvr>
    <a:masterClrMapping/>
  </p:clrMapOvr>
  <p:transition spd="med">
    <p:strips dir="ru"/>
  </p:transition>
</p:sld>
</file>

<file path=ppt/theme/theme1.xml><?xml version="1.0" encoding="utf-8"?>
<a:theme xmlns:a="http://schemas.openxmlformats.org/drawingml/2006/main" name="Default Them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1380</TotalTime>
  <Words>1037</Words>
  <Application>Microsoft Office PowerPoint</Application>
  <PresentationFormat>Widescreen</PresentationFormat>
  <Paragraphs>152</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Default Theme</vt:lpstr>
      <vt:lpstr>Ameritas….   PDA Opportunities &amp; Bigger, Faster, BETTER!</vt:lpstr>
      <vt:lpstr>Anyone Here Know What “PDA” Stands for?</vt:lpstr>
      <vt:lpstr>Public Display of Affection???</vt:lpstr>
      <vt:lpstr>Premium Deposit Account (PDA)</vt:lpstr>
      <vt:lpstr>Premium Deposit Account (PDA)</vt:lpstr>
      <vt:lpstr>Premium Deposit Account (PDA)</vt:lpstr>
      <vt:lpstr>Money on the Sidelines….  “Lazy Money”</vt:lpstr>
      <vt:lpstr>PDA Example #1: Grandpa Joe</vt:lpstr>
      <vt:lpstr>NO PDA Example #1: Grandpa Joe</vt:lpstr>
      <vt:lpstr>YES PDA Example #1: Grandpa Joe</vt:lpstr>
      <vt:lpstr>Benefits in Utilizing PDA for Grandpa Joe</vt:lpstr>
      <vt:lpstr>PDA Example #2: Gift for Grandson Timmy</vt:lpstr>
      <vt:lpstr>NO PDA Example #1: Grandson Timmy</vt:lpstr>
      <vt:lpstr>YES PDA Example #1: Grandson Timmy</vt:lpstr>
      <vt:lpstr>Benefits in Utilizing PDA for Grandson Timmy</vt:lpstr>
      <vt:lpstr>Premium Deposit Account (PDA)</vt:lpstr>
      <vt:lpstr>Why Ameritas?  It’s a Great Mutual Company!</vt:lpstr>
      <vt:lpstr>Why Ameritas?  The Products!</vt:lpstr>
      <vt:lpstr>iGo &amp; Magnum:  Helping You Deliver Policies Faster</vt:lpstr>
      <vt:lpstr>Ameritas….   PDA Opportunities &amp; Bigger, Faster, BETTER!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Dylan Krings</dc:creator>
  <cp:lastModifiedBy>Andrew Paris</cp:lastModifiedBy>
  <cp:revision>96</cp:revision>
  <dcterms:created xsi:type="dcterms:W3CDTF">2022-01-21T03:28:18Z</dcterms:created>
  <dcterms:modified xsi:type="dcterms:W3CDTF">2022-03-31T14:43:04Z</dcterms:modified>
</cp:coreProperties>
</file>