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sldIdLst>
    <p:sldId id="895" r:id="rId5"/>
    <p:sldId id="1371" r:id="rId6"/>
    <p:sldId id="1372" r:id="rId7"/>
    <p:sldId id="1373" r:id="rId8"/>
    <p:sldId id="1376" r:id="rId9"/>
    <p:sldId id="1359" r:id="rId10"/>
    <p:sldId id="1360" r:id="rId11"/>
    <p:sldId id="1378" r:id="rId12"/>
    <p:sldId id="256" r:id="rId13"/>
    <p:sldId id="1086" r:id="rId14"/>
    <p:sldId id="1345" r:id="rId15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entury Gothic" panose="020B0502020202020204" pitchFamily="34" charset="0"/>
      <p:regular r:id="rId20"/>
      <p:bold r:id="rId21"/>
      <p:italic r:id="rId22"/>
      <p:boldItalic r:id="rId23"/>
    </p:embeddedFont>
    <p:embeddedFont>
      <p:font typeface="League Gothic" panose="00000500000000000000" pitchFamily="50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A2D9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8" autoAdjust="0"/>
    <p:restoredTop sz="94660"/>
  </p:normalViewPr>
  <p:slideViewPr>
    <p:cSldViewPr snapToGrid="0">
      <p:cViewPr varScale="1">
        <p:scale>
          <a:sx n="74" d="100"/>
          <a:sy n="74" d="100"/>
        </p:scale>
        <p:origin x="72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9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45C05-F2F4-4D11-B8C1-BC7C2424A2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E8FFF5-B272-4805-BA19-5D7AEF2D9D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6FC3BD-4763-4F1B-AE35-9BFD14574F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48915" y="365184"/>
            <a:ext cx="1541817" cy="60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14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917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3">
            <a:extLst>
              <a:ext uri="{FF2B5EF4-FFF2-40B4-BE49-F238E27FC236}">
                <a16:creationId xmlns:a16="http://schemas.microsoft.com/office/drawing/2014/main" id="{395B3669-0108-493F-A3F1-61235DE57A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6152" y="3009446"/>
            <a:ext cx="9881831" cy="40771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C2E72B-E7FD-4F8C-AF4C-356853D6E523}"/>
              </a:ext>
            </a:extLst>
          </p:cNvPr>
          <p:cNvSpPr txBox="1"/>
          <p:nvPr userDrawn="1"/>
        </p:nvSpPr>
        <p:spPr>
          <a:xfrm>
            <a:off x="27304" y="6479990"/>
            <a:ext cx="34252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defRPr/>
            </a:pPr>
            <a:r>
              <a:rPr lang="en-US" altLang="en-US" sz="1000">
                <a:solidFill>
                  <a:schemeClr val="bg1">
                    <a:lumMod val="65000"/>
                  </a:schemeClr>
                </a:solidFill>
                <a:latin typeface="Century Gothic" pitchFamily="34" charset="0"/>
              </a:rPr>
              <a:t>FOR PROPRIETARY USE: SILAC INSURANCE COMPANY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01DC11-1D58-466A-ACAD-F4D9A434E0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3380" y="322383"/>
            <a:ext cx="1542219" cy="60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71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3">
            <a:extLst>
              <a:ext uri="{FF2B5EF4-FFF2-40B4-BE49-F238E27FC236}">
                <a16:creationId xmlns:a16="http://schemas.microsoft.com/office/drawing/2014/main" id="{395B3669-0108-493F-A3F1-61235DE57A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5332" y="1034158"/>
            <a:ext cx="9571943" cy="58238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C2E72B-E7FD-4F8C-AF4C-356853D6E523}"/>
              </a:ext>
            </a:extLst>
          </p:cNvPr>
          <p:cNvSpPr txBox="1"/>
          <p:nvPr userDrawn="1"/>
        </p:nvSpPr>
        <p:spPr>
          <a:xfrm>
            <a:off x="201531" y="6270439"/>
            <a:ext cx="1993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defRPr/>
            </a:pPr>
            <a:r>
              <a:rPr lang="en-US" altLang="en-US" sz="1000">
                <a:solidFill>
                  <a:schemeClr val="bg1">
                    <a:lumMod val="65000"/>
                  </a:schemeClr>
                </a:solidFill>
                <a:latin typeface="Century Gothic" pitchFamily="34" charset="0"/>
              </a:rPr>
              <a:t>FOR PROPRIETARY USE: </a:t>
            </a:r>
            <a:br>
              <a:rPr lang="en-US" altLang="en-US" sz="1000">
                <a:solidFill>
                  <a:schemeClr val="bg1">
                    <a:lumMod val="65000"/>
                  </a:schemeClr>
                </a:solidFill>
                <a:latin typeface="Century Gothic" pitchFamily="34" charset="0"/>
              </a:rPr>
            </a:br>
            <a:r>
              <a:rPr lang="en-US" altLang="en-US" sz="1000">
                <a:solidFill>
                  <a:schemeClr val="bg1">
                    <a:lumMod val="65000"/>
                  </a:schemeClr>
                </a:solidFill>
                <a:latin typeface="Century Gothic" pitchFamily="34" charset="0"/>
              </a:rPr>
              <a:t>SILAC INSURANCE COMPANY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01DC11-1D58-466A-ACAD-F4D9A434E0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3380" y="322383"/>
            <a:ext cx="1542219" cy="60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366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5F6ADF-4E9C-4DAD-AE16-85464B566A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3" b="11648"/>
          <a:stretch/>
        </p:blipFill>
        <p:spPr>
          <a:xfrm>
            <a:off x="-96069" y="253578"/>
            <a:ext cx="12384137" cy="67187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4C584A-5371-407F-8866-C902087E4C0E}"/>
              </a:ext>
            </a:extLst>
          </p:cNvPr>
          <p:cNvSpPr txBox="1"/>
          <p:nvPr userDrawn="1"/>
        </p:nvSpPr>
        <p:spPr>
          <a:xfrm>
            <a:off x="8350372" y="6526093"/>
            <a:ext cx="34252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defRPr/>
            </a:pPr>
            <a:r>
              <a:rPr lang="en-US" altLang="en-US" sz="1000">
                <a:solidFill>
                  <a:schemeClr val="bg1">
                    <a:lumMod val="65000"/>
                  </a:schemeClr>
                </a:solidFill>
                <a:latin typeface="Century Gothic" pitchFamily="34" charset="0"/>
              </a:rPr>
              <a:t>FOR PROPRIETARY USE: SILAC INSURANCE COMPANY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2408A1-50CF-4D76-B1CD-63BCF0E9D9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3380" y="322383"/>
            <a:ext cx="1542219" cy="60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41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7CECFA-9280-413F-983F-52D5F40BB339}"/>
              </a:ext>
            </a:extLst>
          </p:cNvPr>
          <p:cNvSpPr txBox="1"/>
          <p:nvPr userDrawn="1"/>
        </p:nvSpPr>
        <p:spPr>
          <a:xfrm>
            <a:off x="8307632" y="6310428"/>
            <a:ext cx="36166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defRPr/>
            </a:pPr>
            <a:r>
              <a:rPr lang="en-US" altLang="en-US" sz="1000">
                <a:solidFill>
                  <a:schemeClr val="bg1">
                    <a:lumMod val="65000"/>
                  </a:schemeClr>
                </a:solidFill>
                <a:latin typeface="Century Gothic" pitchFamily="34" charset="0"/>
              </a:rPr>
              <a:t>FOR PROPRIETARY USE: SILAC INSURANCE COMPANY</a:t>
            </a:r>
            <a:r>
              <a:rPr lang="en-US" altLang="en-US" sz="1000" baseline="30000">
                <a:solidFill>
                  <a:schemeClr val="bg1">
                    <a:lumMod val="65000"/>
                  </a:schemeClr>
                </a:solidFill>
                <a:latin typeface="Century Gothic" pitchFamily="34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3334986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wave, outdoor object, night sky&#10;&#10;Description automatically generated">
            <a:extLst>
              <a:ext uri="{FF2B5EF4-FFF2-40B4-BE49-F238E27FC236}">
                <a16:creationId xmlns:a16="http://schemas.microsoft.com/office/drawing/2014/main" id="{C83EC3E2-CF08-4B36-A302-4997914242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56" y="-302105"/>
            <a:ext cx="12284388" cy="34098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064717-5AC9-4EB8-95CC-55C7A9686A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3380" y="322384"/>
            <a:ext cx="1542219" cy="6024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BF8DA2-5F41-400E-B620-0CCEAB8C1DF5}"/>
              </a:ext>
            </a:extLst>
          </p:cNvPr>
          <p:cNvSpPr txBox="1"/>
          <p:nvPr userDrawn="1"/>
        </p:nvSpPr>
        <p:spPr>
          <a:xfrm>
            <a:off x="27304" y="6479990"/>
            <a:ext cx="34252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defRPr/>
            </a:pPr>
            <a:r>
              <a:rPr lang="en-US" altLang="en-US" sz="1000">
                <a:solidFill>
                  <a:schemeClr val="bg1">
                    <a:lumMod val="65000"/>
                  </a:schemeClr>
                </a:solidFill>
                <a:latin typeface="Century Gothic" pitchFamily="34" charset="0"/>
              </a:rPr>
              <a:t>FOR PROPRIETARY USE: SILAC INSURANCE COMPANY</a:t>
            </a:r>
          </a:p>
        </p:txBody>
      </p:sp>
    </p:spTree>
    <p:extLst>
      <p:ext uri="{BB962C8B-B14F-4D97-AF65-F5344CB8AC3E}">
        <p14:creationId xmlns:p14="http://schemas.microsoft.com/office/powerpoint/2010/main" val="1138052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42166E-AC15-40BB-84E8-6A0CD743F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A154E5-3D69-4BC3-B15A-72EA1C10F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752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7" r:id="rId3"/>
    <p:sldLayoutId id="2147483668" r:id="rId4"/>
    <p:sldLayoutId id="2147483669" r:id="rId5"/>
    <p:sldLayoutId id="2147483670" r:id="rId6"/>
    <p:sldLayoutId id="214748367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7.pn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ED7886-2BF5-44CC-AA44-0DEDE24604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7" b="25396"/>
          <a:stretch/>
        </p:blipFill>
        <p:spPr>
          <a:xfrm>
            <a:off x="-51289" y="-173215"/>
            <a:ext cx="12294578" cy="77082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B23F84C-DD37-F346-B492-F869230D57E1}"/>
              </a:ext>
            </a:extLst>
          </p:cNvPr>
          <p:cNvSpPr txBox="1"/>
          <p:nvPr/>
        </p:nvSpPr>
        <p:spPr>
          <a:xfrm>
            <a:off x="8403812" y="6425782"/>
            <a:ext cx="35205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defRPr/>
            </a:pPr>
            <a:r>
              <a:rPr lang="en-US" altLang="en-US" sz="1000">
                <a:solidFill>
                  <a:schemeClr val="bg1">
                    <a:lumMod val="65000"/>
                  </a:schemeClr>
                </a:solidFill>
                <a:latin typeface="Century Gothic" pitchFamily="34" charset="0"/>
              </a:rPr>
              <a:t>FOR PROPRIETARY USE: SILAC INSURANCE COMPANY</a:t>
            </a:r>
            <a:r>
              <a:rPr lang="en-US" altLang="en-US" sz="1000" baseline="30000">
                <a:solidFill>
                  <a:schemeClr val="bg1">
                    <a:lumMod val="65000"/>
                  </a:schemeClr>
                </a:solidFill>
                <a:latin typeface="Century Gothic" pitchFamily="34" charset="0"/>
              </a:rPr>
              <a:t>®</a:t>
            </a:r>
          </a:p>
        </p:txBody>
      </p:sp>
      <p:pic>
        <p:nvPicPr>
          <p:cNvPr id="5" name="Picture 4" descr="Text, logo&#10;&#10;Description automatically generated">
            <a:extLst>
              <a:ext uri="{FF2B5EF4-FFF2-40B4-BE49-F238E27FC236}">
                <a16:creationId xmlns:a16="http://schemas.microsoft.com/office/drawing/2014/main" id="{78575306-C8F7-4530-9135-2E6C8B065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184" y="286125"/>
            <a:ext cx="7421632" cy="3142875"/>
          </a:xfrm>
          <a:prstGeom prst="rect">
            <a:avLst/>
          </a:prstGeom>
          <a:effectLst>
            <a:outerShdw blurRad="50800" dist="88900" dir="5940000" sx="102000" sy="102000" algn="ctr" rotWithShape="0">
              <a:schemeClr val="tx1">
                <a:lumMod val="50000"/>
                <a:alpha val="74000"/>
              </a:schemeClr>
            </a:outerShdw>
          </a:effectLst>
        </p:spPr>
      </p:pic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616B2CBD-513F-4636-80FC-4E7551DDF31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86" y="400026"/>
            <a:ext cx="1787439" cy="69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30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CEF5D21-3BEF-4494-8C3D-DE7C89CD0148}"/>
              </a:ext>
            </a:extLst>
          </p:cNvPr>
          <p:cNvSpPr txBox="1"/>
          <p:nvPr/>
        </p:nvSpPr>
        <p:spPr>
          <a:xfrm>
            <a:off x="494101" y="304801"/>
            <a:ext cx="45223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63"/>
            <a:r>
              <a:rPr lang="en-US" sz="4400" dirty="0">
                <a:solidFill>
                  <a:srgbClr val="AAB2BD">
                    <a:lumMod val="50000"/>
                  </a:srgbClr>
                </a:solidFill>
                <a:latin typeface="League Gothic" panose="00000500000000000000" pitchFamily="50" charset="0"/>
                <a:ea typeface="Century Gothic" charset="0"/>
                <a:cs typeface="Century Gothic" charset="0"/>
              </a:rPr>
              <a:t>SILAC ANNUAL REVIEW PACK &amp; AGENT CHEAT SHEET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D4CC9172-125A-4C74-8B2C-D5E6630A60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397" y="734562"/>
            <a:ext cx="7582658" cy="58186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6DD9BD3-4BA2-4B73-AA8C-0FE6021D97B8}"/>
              </a:ext>
            </a:extLst>
          </p:cNvPr>
          <p:cNvSpPr txBox="1"/>
          <p:nvPr/>
        </p:nvSpPr>
        <p:spPr>
          <a:xfrm>
            <a:off x="494101" y="2828835"/>
            <a:ext cx="38812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AAB2BD">
                    <a:lumMod val="50000"/>
                  </a:srgbClr>
                </a:solidFill>
                <a:latin typeface="Century Gothic" charset="0"/>
                <a:ea typeface="Century Gothic" charset="0"/>
                <a:cs typeface="Century Gothic" charset="0"/>
              </a:rPr>
              <a:t>To help you decide </a:t>
            </a:r>
            <a:r>
              <a:rPr lang="en-US" sz="2000" b="1" i="1" dirty="0">
                <a:solidFill>
                  <a:srgbClr val="30A2D9"/>
                </a:solidFill>
                <a:latin typeface="Century Gothic" charset="0"/>
                <a:ea typeface="Century Gothic" charset="0"/>
                <a:cs typeface="Century Gothic" charset="0"/>
              </a:rPr>
              <a:t>WHEN</a:t>
            </a:r>
            <a:r>
              <a:rPr lang="en-US" sz="2000" b="1" i="1" dirty="0">
                <a:solidFill>
                  <a:srgbClr val="AAB2BD">
                    <a:lumMod val="50000"/>
                  </a:srgbClr>
                </a:solidFill>
                <a:latin typeface="Century Gothic" charset="0"/>
                <a:ea typeface="Century Gothic" charset="0"/>
                <a:cs typeface="Century Gothic" charset="0"/>
              </a:rPr>
              <a:t> and </a:t>
            </a:r>
            <a:r>
              <a:rPr lang="en-US" sz="2000" b="1" i="1" dirty="0">
                <a:solidFill>
                  <a:srgbClr val="30A2D9"/>
                </a:solidFill>
                <a:latin typeface="Century Gothic" charset="0"/>
                <a:ea typeface="Century Gothic" charset="0"/>
                <a:cs typeface="Century Gothic" charset="0"/>
              </a:rPr>
              <a:t>HOW</a:t>
            </a:r>
            <a:r>
              <a:rPr lang="en-US" sz="2000" b="1" i="1" dirty="0">
                <a:solidFill>
                  <a:srgbClr val="AAB2BD">
                    <a:lumMod val="50000"/>
                  </a:srgbClr>
                </a:solidFill>
                <a:latin typeface="Century Gothic" charset="0"/>
                <a:ea typeface="Century Gothic" charset="0"/>
                <a:cs typeface="Century Gothic" charset="0"/>
              </a:rPr>
              <a:t> to perform your annual reviews.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918783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CC41B0-AC90-47C2-A680-C4677E67C0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0" b="23184"/>
          <a:stretch/>
        </p:blipFill>
        <p:spPr>
          <a:xfrm>
            <a:off x="-111175" y="-132099"/>
            <a:ext cx="12632064" cy="7131613"/>
          </a:xfrm>
          <a:prstGeom prst="rect">
            <a:avLst/>
          </a:prstGeom>
        </p:spPr>
      </p:pic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867AB22D-BCF1-41B1-B4EF-CF85CC70F7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50"/>
          <a:stretch/>
        </p:blipFill>
        <p:spPr>
          <a:xfrm>
            <a:off x="4243314" y="3998687"/>
            <a:ext cx="8949024" cy="285931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545666D-C84F-4F2D-9135-0D4FEEE1472C}"/>
              </a:ext>
            </a:extLst>
          </p:cNvPr>
          <p:cNvSpPr txBox="1"/>
          <p:nvPr/>
        </p:nvSpPr>
        <p:spPr>
          <a:xfrm>
            <a:off x="735413" y="5016783"/>
            <a:ext cx="4179349" cy="1569660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pPr defTabSz="914363">
              <a:defRPr/>
            </a:pPr>
            <a:r>
              <a:rPr lang="en-US" sz="9600">
                <a:solidFill>
                  <a:schemeClr val="bg1"/>
                </a:solidFill>
                <a:latin typeface="League Gothic" panose="00000500000000000000" pitchFamily="50" charset="0"/>
                <a:ea typeface="Century Gothic" charset="0"/>
                <a:cs typeface="Century Gothic" charset="0"/>
              </a:rPr>
              <a:t>THANK YOU!</a:t>
            </a:r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E65FAF7C-E5CF-4FB7-A8EA-188B71A942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972" y="622605"/>
            <a:ext cx="2362200" cy="2362200"/>
          </a:xfrm>
          <a:prstGeom prst="rect">
            <a:avLst/>
          </a:prstGeom>
          <a:effectLst>
            <a:outerShdw blurRad="88900" dist="76200" dir="2700000" sx="101000" sy="101000" algn="tl" rotWithShape="0">
              <a:prstClr val="black">
                <a:alpha val="69000"/>
              </a:prstClr>
            </a:outerShdw>
          </a:effectLst>
        </p:spPr>
      </p:pic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87127A48-C0F1-4021-8B5A-9159F9F7FD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847" y="5630745"/>
            <a:ext cx="1798325" cy="7026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58C1E1-60F7-47B1-AC84-6BE78C913B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58"/>
          <a:stretch/>
        </p:blipFill>
        <p:spPr>
          <a:xfrm>
            <a:off x="467841" y="379980"/>
            <a:ext cx="6756529" cy="1921461"/>
          </a:xfrm>
          <a:prstGeom prst="rect">
            <a:avLst/>
          </a:prstGeom>
          <a:effectLst>
            <a:outerShdw blurRad="50800" dist="38100" dir="3000000" algn="tl" rotWithShape="0">
              <a:prstClr val="black">
                <a:alpha val="95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EED48AB-EB70-479D-AD04-89EFBB354ED0}"/>
              </a:ext>
            </a:extLst>
          </p:cNvPr>
          <p:cNvSpPr txBox="1"/>
          <p:nvPr/>
        </p:nvSpPr>
        <p:spPr>
          <a:xfrm>
            <a:off x="107583" y="2301441"/>
            <a:ext cx="7477047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defTabSz="914363">
              <a:defRPr/>
            </a:pPr>
            <a:r>
              <a:rPr lang="en-US" sz="4000" spc="300">
                <a:solidFill>
                  <a:schemeClr val="bg1"/>
                </a:solidFill>
                <a:latin typeface="League Gothic" panose="00000500000000000000" pitchFamily="50" charset="0"/>
                <a:ea typeface="Century Gothic" charset="0"/>
                <a:cs typeface="Century Gothic" charset="0"/>
              </a:rPr>
              <a:t>A GALAXY OF RETIREMENT OPPORTUNITIES.</a:t>
            </a:r>
          </a:p>
        </p:txBody>
      </p:sp>
    </p:spTree>
    <p:extLst>
      <p:ext uri="{BB962C8B-B14F-4D97-AF65-F5344CB8AC3E}">
        <p14:creationId xmlns:p14="http://schemas.microsoft.com/office/powerpoint/2010/main" val="349474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A3D97E-CB6F-412E-9174-CBB8DE6071C9}"/>
              </a:ext>
            </a:extLst>
          </p:cNvPr>
          <p:cNvSpPr txBox="1"/>
          <p:nvPr/>
        </p:nvSpPr>
        <p:spPr>
          <a:xfrm>
            <a:off x="873058" y="1364069"/>
            <a:ext cx="10201212" cy="4719986"/>
          </a:xfrm>
          <a:prstGeom prst="rect">
            <a:avLst/>
          </a:prstGeom>
          <a:noFill/>
        </p:spPr>
        <p:txBody>
          <a:bodyPr wrap="square" lIns="91416" tIns="45708" rIns="91416" bIns="45708" rtlCol="0" anchor="t">
            <a:spAutoFit/>
          </a:bodyPr>
          <a:lstStyle/>
          <a:p>
            <a:pPr marL="457063" indent="-457063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2399" dirty="0">
                <a:latin typeface="Century Gothic"/>
                <a:cs typeface="Calibri"/>
              </a:rPr>
              <a:t>Benefit-focused FIA</a:t>
            </a:r>
          </a:p>
          <a:p>
            <a:pPr marL="457063" indent="-457063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2399" dirty="0">
                <a:solidFill>
                  <a:srgbClr val="404040"/>
                </a:solidFill>
                <a:latin typeface="Century Gothic"/>
                <a:cs typeface="Calibri"/>
              </a:rPr>
              <a:t>7-, 10- &amp; 14-year versions</a:t>
            </a:r>
          </a:p>
          <a:p>
            <a:pPr marL="457063" indent="-457063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2399" dirty="0">
                <a:solidFill>
                  <a:srgbClr val="404040"/>
                </a:solidFill>
                <a:latin typeface="Century Gothic"/>
                <a:cs typeface="Calibri"/>
              </a:rPr>
              <a:t>Benefit bonus &amp; non-benefit bonus versions</a:t>
            </a:r>
          </a:p>
          <a:p>
            <a:pPr marL="457063" indent="-457063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2399" dirty="0">
                <a:solidFill>
                  <a:srgbClr val="404040"/>
                </a:solidFill>
                <a:latin typeface="Century Gothic"/>
                <a:cs typeface="Calibri"/>
              </a:rPr>
              <a:t>All one-year crediting strategies</a:t>
            </a:r>
          </a:p>
          <a:p>
            <a:pPr marL="457063" indent="-457063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2399" dirty="0">
                <a:solidFill>
                  <a:srgbClr val="404040"/>
                </a:solidFill>
                <a:latin typeface="Century Gothic"/>
                <a:cs typeface="Calibri"/>
              </a:rPr>
              <a:t>S&amp;P 500, Barclays Atlas 5 &amp; CS </a:t>
            </a:r>
            <a:r>
              <a:rPr lang="en-US" sz="2399" dirty="0" err="1">
                <a:solidFill>
                  <a:srgbClr val="404040"/>
                </a:solidFill>
                <a:latin typeface="Century Gothic"/>
                <a:cs typeface="Calibri"/>
              </a:rPr>
              <a:t>RavenPack</a:t>
            </a:r>
            <a:r>
              <a:rPr lang="en-US" sz="2399" dirty="0">
                <a:solidFill>
                  <a:srgbClr val="404040"/>
                </a:solidFill>
                <a:latin typeface="Century Gothic"/>
                <a:cs typeface="Calibri"/>
              </a:rPr>
              <a:t> AI</a:t>
            </a:r>
          </a:p>
          <a:p>
            <a:pPr marL="457063" indent="-457063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2399" dirty="0">
                <a:solidFill>
                  <a:srgbClr val="404040"/>
                </a:solidFill>
                <a:latin typeface="Century Gothic"/>
                <a:cs typeface="Calibri"/>
              </a:rPr>
              <a:t>Tremendous benefit growth</a:t>
            </a:r>
          </a:p>
          <a:p>
            <a:pPr marL="457063" indent="-457063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2399" dirty="0">
                <a:solidFill>
                  <a:srgbClr val="404040"/>
                </a:solidFill>
                <a:latin typeface="Century Gothic"/>
                <a:cs typeface="Calibri"/>
              </a:rPr>
              <a:t>5 enhanced benefits</a:t>
            </a:r>
          </a:p>
          <a:p>
            <a:pPr marL="457063" indent="-457063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2399" b="1" i="1" dirty="0">
                <a:solidFill>
                  <a:srgbClr val="30A2D9"/>
                </a:solidFill>
                <a:latin typeface="Century Gothic"/>
                <a:cs typeface="Calibri"/>
              </a:rPr>
              <a:t>No fees!!!</a:t>
            </a:r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D9E4A53E-0CFC-4659-BD62-41C9C913E9A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189" y="5011443"/>
            <a:ext cx="6002005" cy="2541699"/>
          </a:xfrm>
          <a:prstGeom prst="rect">
            <a:avLst/>
          </a:prstGeom>
        </p:spPr>
      </p:pic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49732346-EFC2-4E72-BC11-A6C5EF11B6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61"/>
          <a:stretch/>
        </p:blipFill>
        <p:spPr>
          <a:xfrm>
            <a:off x="342900" y="188351"/>
            <a:ext cx="3424005" cy="1025708"/>
          </a:xfrm>
          <a:prstGeom prst="rect">
            <a:avLst/>
          </a:prstGeom>
          <a:effectLst>
            <a:outerShdw blurRad="50800" dist="88900" dir="5940000" sx="102000" sy="102000" algn="ctr" rotWithShape="0">
              <a:schemeClr val="tx1">
                <a:lumMod val="50000"/>
                <a:alpha val="74000"/>
              </a:scheme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7D9509-4421-4B22-BFB8-BE6DBCA7BCF5}"/>
              </a:ext>
            </a:extLst>
          </p:cNvPr>
          <p:cNvSpPr txBox="1"/>
          <p:nvPr/>
        </p:nvSpPr>
        <p:spPr>
          <a:xfrm>
            <a:off x="3678005" y="594002"/>
            <a:ext cx="3093412" cy="695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680"/>
              </a:lnSpc>
              <a:spcAft>
                <a:spcPts val="1200"/>
              </a:spcAft>
            </a:pPr>
            <a:r>
              <a:rPr lang="en-US" sz="4400" b="1" dirty="0">
                <a:solidFill>
                  <a:srgbClr val="2BA3DA"/>
                </a:solidFill>
                <a:effectLst>
                  <a:outerShdw blurRad="50800" dist="50800" dir="3600000" sx="101000" sy="101000" algn="ctr" rotWithShape="0">
                    <a:schemeClr val="tx1">
                      <a:lumMod val="50000"/>
                    </a:schemeClr>
                  </a:outerShdw>
                </a:effectLst>
                <a:latin typeface="League Gothic" panose="00000500000000000000" pitchFamily="50" charset="0"/>
              </a:rPr>
              <a:t>HIGHLIGHTS</a:t>
            </a:r>
          </a:p>
        </p:txBody>
      </p:sp>
    </p:spTree>
    <p:extLst>
      <p:ext uri="{BB962C8B-B14F-4D97-AF65-F5344CB8AC3E}">
        <p14:creationId xmlns:p14="http://schemas.microsoft.com/office/powerpoint/2010/main" val="290771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CACFFF9E-046B-4AE0-B9A9-C0E8A4D7BF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189" y="5011443"/>
            <a:ext cx="6002005" cy="254169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4544618-4534-45B4-839C-72AC23C3BB24}"/>
              </a:ext>
            </a:extLst>
          </p:cNvPr>
          <p:cNvSpPr txBox="1"/>
          <p:nvPr/>
        </p:nvSpPr>
        <p:spPr>
          <a:xfrm>
            <a:off x="382489" y="215709"/>
            <a:ext cx="9497373" cy="769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914089"/>
            <a:r>
              <a:rPr lang="en-US" sz="4399">
                <a:solidFill>
                  <a:schemeClr val="bg1"/>
                </a:solidFill>
                <a:latin typeface="League Gothic" panose="00000500000000000000" charset="0"/>
                <a:ea typeface="Century Gothic" charset="0"/>
                <a:cs typeface="Century Gothic" charset="0"/>
              </a:rPr>
              <a:t>VEGA</a:t>
            </a:r>
            <a:r>
              <a:rPr lang="en-US" sz="4399">
                <a:latin typeface="League Gothic" panose="00000500000000000000" charset="0"/>
                <a:ea typeface="Century Gothic" charset="0"/>
                <a:cs typeface="Century Gothic" charset="0"/>
              </a:rPr>
              <a:t> </a:t>
            </a:r>
            <a:r>
              <a:rPr lang="en-US" sz="4399">
                <a:solidFill>
                  <a:srgbClr val="2FA2D9"/>
                </a:solidFill>
                <a:latin typeface="League Gothic" panose="00000500000000000000" charset="0"/>
                <a:ea typeface="Century Gothic" charset="0"/>
                <a:cs typeface="Century Gothic" charset="0"/>
              </a:rPr>
              <a:t>BONUS</a:t>
            </a:r>
            <a:r>
              <a:rPr lang="en-US" sz="4399">
                <a:latin typeface="League Gothic" panose="00000500000000000000" charset="0"/>
                <a:ea typeface="Century Gothic" charset="0"/>
                <a:cs typeface="Century Gothic" charset="0"/>
              </a:rPr>
              <a:t> </a:t>
            </a:r>
            <a:r>
              <a:rPr lang="en-US" sz="4399">
                <a:solidFill>
                  <a:schemeClr val="bg1"/>
                </a:solidFill>
                <a:latin typeface="League Gothic" panose="00000500000000000000" charset="0"/>
                <a:ea typeface="Century Gothic" charset="0"/>
                <a:cs typeface="Century Gothic" charset="0"/>
              </a:rPr>
              <a:t>– BENEFIT VALUE ACCUMULATION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3A9C353-A3D5-4EFD-B19C-3A10898FB6A2}"/>
              </a:ext>
            </a:extLst>
          </p:cNvPr>
          <p:cNvGrpSpPr/>
          <p:nvPr/>
        </p:nvGrpSpPr>
        <p:grpSpPr>
          <a:xfrm>
            <a:off x="396772" y="1193885"/>
            <a:ext cx="10693306" cy="2130802"/>
            <a:chOff x="395184" y="1193885"/>
            <a:chExt cx="10693306" cy="213080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aphicFrame>
          <p:nvGraphicFramePr>
            <p:cNvPr id="16" name="Content Placeholder 6"/>
            <p:cNvGraphicFramePr>
              <a:graphicFrameLocks/>
            </p:cNvGraphicFramePr>
            <p:nvPr/>
          </p:nvGraphicFramePr>
          <p:xfrm>
            <a:off x="395184" y="1739855"/>
            <a:ext cx="10688545" cy="1584832"/>
          </p:xfrm>
          <a:graphic>
            <a:graphicData uri="http://schemas.openxmlformats.org/drawingml/2006/table">
              <a:tbl>
                <a:tblPr firstRow="1" bandRow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tableStyleId>{5C22544A-7EE6-4342-B048-85BDC9FD1C3A}</a:tableStyleId>
                </a:tblPr>
                <a:tblGrid>
                  <a:gridCol w="4085161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2201128">
                    <a:extLst>
                      <a:ext uri="{9D8B030D-6E8A-4147-A177-3AD203B41FA5}">
                        <a16:colId xmlns:a16="http://schemas.microsoft.com/office/drawing/2014/main" val="1701020206"/>
                      </a:ext>
                    </a:extLst>
                  </a:gridCol>
                  <a:gridCol w="2201128">
                    <a:extLst>
                      <a:ext uri="{9D8B030D-6E8A-4147-A177-3AD203B41FA5}">
                        <a16:colId xmlns:a16="http://schemas.microsoft.com/office/drawing/2014/main" val="3102646966"/>
                      </a:ext>
                    </a:extLst>
                  </a:gridCol>
                  <a:gridCol w="2201128">
                    <a:extLst>
                      <a:ext uri="{9D8B030D-6E8A-4147-A177-3AD203B41FA5}">
                        <a16:colId xmlns:a16="http://schemas.microsoft.com/office/drawing/2014/main" val="2423047412"/>
                      </a:ext>
                    </a:extLst>
                  </a:gridCol>
                </a:tblGrid>
                <a:tr h="731298">
                  <a:tc>
                    <a:txBody>
                      <a:bodyPr/>
                      <a:lstStyle/>
                      <a:p>
                        <a:pPr algn="l"/>
                        <a:r>
                          <a:rPr lang="en-US" sz="2000" b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entury Gothic" panose="020B0502020202020204" pitchFamily="34" charset="0"/>
                          </a:rPr>
                          <a:t>Benefit Bonus</a:t>
                        </a:r>
                      </a:p>
                    </a:txBody>
                    <a:tcPr marL="121856" marR="121856" marT="60944" marB="60944" anchor="ctr">
                      <a:lnL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000" b="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</a:rPr>
                          <a:t>0-80: </a:t>
                        </a:r>
                        <a:r>
                          <a:rPr lang="en-US" sz="2000" b="1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</a:rPr>
                          <a:t>20%</a:t>
                        </a:r>
                      </a:p>
                      <a:p>
                        <a:pPr algn="ctr"/>
                        <a:r>
                          <a:rPr lang="en-US" sz="2000" b="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</a:rPr>
                          <a:t>81-90: 7%</a:t>
                        </a:r>
                      </a:p>
                    </a:txBody>
                    <a:tcPr marL="121824" marR="121824" marT="60928" marB="60928" anchor="ctr">
                      <a:lnL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000" b="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</a:rPr>
                          <a:t>0-80: </a:t>
                        </a:r>
                        <a:r>
                          <a:rPr lang="en-US" sz="2000" b="1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</a:rPr>
                          <a:t>25%</a:t>
                        </a:r>
                      </a:p>
                      <a:p>
                        <a:pPr algn="ctr"/>
                        <a:r>
                          <a:rPr lang="en-US" sz="2000" b="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</a:rPr>
                          <a:t>81-85: 7%</a:t>
                        </a:r>
                      </a:p>
                    </a:txBody>
                    <a:tcPr marL="121824" marR="121824" marT="60928" marB="60928" anchor="ctr">
                      <a:lnL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000" b="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</a:rPr>
                          <a:t>0-80: </a:t>
                        </a:r>
                        <a:r>
                          <a:rPr lang="en-US" sz="2000" b="1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</a:rPr>
                          <a:t>25%</a:t>
                        </a:r>
                      </a:p>
                    </a:txBody>
                    <a:tcPr marL="121824" marR="121824" marT="60928" marB="60928" anchor="ctr">
                      <a:lnL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3998587117"/>
                    </a:ext>
                  </a:extLst>
                </a:tr>
                <a:tr h="426609">
                  <a:tc>
                    <a:txBody>
                      <a:bodyPr/>
                      <a:lstStyle/>
                      <a:p>
                        <a:pPr algn="l"/>
                        <a:r>
                          <a:rPr lang="en-US" sz="2000" b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entury Gothic" panose="020B0502020202020204" pitchFamily="34" charset="0"/>
                          </a:rPr>
                          <a:t>Benefit Multiplier – Deferral</a:t>
                        </a:r>
                      </a:p>
                    </a:txBody>
                    <a:tcPr marL="121856" marR="121856" marT="60944" marB="60944" anchor="ctr">
                      <a:lnL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>
                          <a:lumMod val="8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000" b="1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</a:rPr>
                          <a:t>150%</a:t>
                        </a:r>
                      </a:p>
                    </a:txBody>
                    <a:tcPr marL="121824" marR="121824" marT="60928" marB="60928" anchor="ctr">
                      <a:lnL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>
                          <a:lumMod val="8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000" b="1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</a:rPr>
                          <a:t>175%</a:t>
                        </a:r>
                      </a:p>
                    </a:txBody>
                    <a:tcPr marL="121824" marR="121824" marT="60928" marB="60928" anchor="ctr">
                      <a:lnL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>
                          <a:lumMod val="8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000" b="1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</a:rPr>
                          <a:t>200%</a:t>
                        </a:r>
                      </a:p>
                    </a:txBody>
                    <a:tcPr marL="121824" marR="121824" marT="60928" marB="60928" anchor="ctr">
                      <a:lnL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>
                          <a:lumMod val="85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583035067"/>
                    </a:ext>
                  </a:extLst>
                </a:tr>
                <a:tr h="426609">
                  <a:tc>
                    <a:txBody>
                      <a:bodyPr/>
                      <a:lstStyle/>
                      <a:p>
                        <a:pPr algn="l"/>
                        <a:r>
                          <a:rPr lang="en-US" sz="2000" b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entury Gothic" panose="020B0502020202020204" pitchFamily="34" charset="0"/>
                          </a:rPr>
                          <a:t>Benefit Multiplier – Payout</a:t>
                        </a:r>
                      </a:p>
                    </a:txBody>
                    <a:tcPr marL="121856" marR="121856" marT="60944" marB="60944" anchor="ctr">
                      <a:lnL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000" b="1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</a:rPr>
                          <a:t>150%</a:t>
                        </a:r>
                      </a:p>
                    </a:txBody>
                    <a:tcPr marL="121824" marR="121824" marT="60928" marB="60928" anchor="ctr">
                      <a:lnL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000" b="1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</a:rPr>
                          <a:t>175%</a:t>
                        </a:r>
                      </a:p>
                    </a:txBody>
                    <a:tcPr marL="121824" marR="121824" marT="60928" marB="60928" anchor="ctr">
                      <a:lnL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000" b="1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</a:rPr>
                          <a:t>200%</a:t>
                        </a:r>
                      </a:p>
                    </a:txBody>
                    <a:tcPr marL="121824" marR="121824" marT="60928" marB="60928" anchor="ctr">
                      <a:lnL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705271758"/>
                    </a:ext>
                  </a:extLst>
                </a:tr>
              </a:tbl>
            </a:graphicData>
          </a:graphic>
        </p:graphicFrame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D3B4037-68BC-4654-B886-9A0FBC169111}"/>
                </a:ext>
              </a:extLst>
            </p:cNvPr>
            <p:cNvSpPr/>
            <p:nvPr/>
          </p:nvSpPr>
          <p:spPr>
            <a:xfrm>
              <a:off x="4466736" y="1195208"/>
              <a:ext cx="2208741" cy="548307"/>
            </a:xfrm>
            <a:prstGeom prst="rect">
              <a:avLst/>
            </a:prstGeom>
            <a:solidFill>
              <a:srgbClr val="2FA2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89"/>
              <a:r>
                <a:rPr lang="en-US" sz="1999" b="1">
                  <a:solidFill>
                    <a:schemeClr val="tx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Vega Bonus 7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10E85A4-75F5-4D5A-B29E-F64A9E8B0644}"/>
                </a:ext>
              </a:extLst>
            </p:cNvPr>
            <p:cNvSpPr/>
            <p:nvPr/>
          </p:nvSpPr>
          <p:spPr>
            <a:xfrm>
              <a:off x="6670987" y="1193887"/>
              <a:ext cx="2204002" cy="548308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89"/>
              <a:r>
                <a:rPr lang="en-US" sz="1999" b="1">
                  <a:solidFill>
                    <a:prstClr val="white"/>
                  </a:solidFill>
                  <a:latin typeface="Century Gothic" charset="0"/>
                  <a:ea typeface="Century Gothic" charset="0"/>
                  <a:cs typeface="Century Gothic" charset="0"/>
                </a:rPr>
                <a:t>Vega Bonus 10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76153D9-AC8F-4F15-850E-45146929F3CC}"/>
                </a:ext>
              </a:extLst>
            </p:cNvPr>
            <p:cNvSpPr/>
            <p:nvPr/>
          </p:nvSpPr>
          <p:spPr>
            <a:xfrm>
              <a:off x="8879750" y="1193885"/>
              <a:ext cx="2208740" cy="548308"/>
            </a:xfrm>
            <a:prstGeom prst="rect">
              <a:avLst/>
            </a:prstGeom>
            <a:solidFill>
              <a:srgbClr val="9CD4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89"/>
              <a:r>
                <a:rPr lang="en-US" sz="1999" b="1">
                  <a:solidFill>
                    <a:schemeClr val="tx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Vega Bonus 14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64B1DAA-5EB3-4F78-9626-660967E871CC}"/>
              </a:ext>
            </a:extLst>
          </p:cNvPr>
          <p:cNvSpPr txBox="1"/>
          <p:nvPr/>
        </p:nvSpPr>
        <p:spPr>
          <a:xfrm>
            <a:off x="505734" y="4372129"/>
            <a:ext cx="10908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99">
                <a:latin typeface="Century Gothic" panose="020B0502020202020204" pitchFamily="34" charset="0"/>
              </a:rPr>
              <a:t>If AV had 4% interest credit, Benefit Rate on Vega Bonus 14 = 4% </a:t>
            </a:r>
            <a:r>
              <a:rPr lang="en-US" sz="2199" b="1">
                <a:latin typeface="Century Gothic" panose="020B0502020202020204" pitchFamily="34" charset="0"/>
              </a:rPr>
              <a:t>x</a:t>
            </a:r>
            <a:r>
              <a:rPr lang="en-US" sz="2199">
                <a:latin typeface="Century Gothic" panose="020B0502020202020204" pitchFamily="34" charset="0"/>
              </a:rPr>
              <a:t> 200% </a:t>
            </a:r>
            <a:r>
              <a:rPr lang="en-US" sz="2199" b="1">
                <a:latin typeface="Century Gothic" panose="020B0502020202020204" pitchFamily="34" charset="0"/>
              </a:rPr>
              <a:t>=</a:t>
            </a:r>
            <a:r>
              <a:rPr lang="en-US" sz="2199">
                <a:latin typeface="Century Gothic" panose="020B0502020202020204" pitchFamily="34" charset="0"/>
              </a:rPr>
              <a:t> </a:t>
            </a:r>
            <a:r>
              <a:rPr lang="en-US" sz="4000" b="1">
                <a:solidFill>
                  <a:srgbClr val="2FA2D9"/>
                </a:solidFill>
                <a:latin typeface="Century Gothic" panose="020B0502020202020204" pitchFamily="34" charset="0"/>
              </a:rPr>
              <a:t>8%</a:t>
            </a:r>
            <a:endParaRPr lang="en-US" sz="2999" b="1">
              <a:solidFill>
                <a:srgbClr val="2FA2D9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3F44E0-2B87-4D1A-A055-D843F278DC2C}"/>
              </a:ext>
            </a:extLst>
          </p:cNvPr>
          <p:cNvSpPr txBox="1"/>
          <p:nvPr/>
        </p:nvSpPr>
        <p:spPr>
          <a:xfrm>
            <a:off x="655959" y="3810001"/>
            <a:ext cx="10607603" cy="430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99" b="1">
                <a:latin typeface="Century Gothic" panose="020B0502020202020204" pitchFamily="34" charset="0"/>
              </a:rPr>
              <a:t>Benefit Rate </a:t>
            </a:r>
            <a:r>
              <a:rPr lang="en-US" sz="2199" b="1">
                <a:solidFill>
                  <a:srgbClr val="31A4DC"/>
                </a:solidFill>
                <a:latin typeface="Century Gothic" panose="020B0502020202020204" pitchFamily="34" charset="0"/>
              </a:rPr>
              <a:t>=</a:t>
            </a:r>
            <a:r>
              <a:rPr lang="en-US" sz="2199">
                <a:latin typeface="Century Gothic" panose="020B0502020202020204" pitchFamily="34" charset="0"/>
              </a:rPr>
              <a:t> </a:t>
            </a:r>
            <a:r>
              <a:rPr lang="en-US" sz="2199" b="1">
                <a:latin typeface="Century Gothic" panose="020B0502020202020204" pitchFamily="34" charset="0"/>
              </a:rPr>
              <a:t>AV Interest Credit </a:t>
            </a:r>
            <a:r>
              <a:rPr lang="en-US" sz="2199" b="1">
                <a:solidFill>
                  <a:srgbClr val="31A4DC"/>
                </a:solidFill>
                <a:latin typeface="Century Gothic" panose="020B0502020202020204" pitchFamily="34" charset="0"/>
              </a:rPr>
              <a:t>x</a:t>
            </a:r>
            <a:r>
              <a:rPr lang="en-US" sz="2199">
                <a:latin typeface="Century Gothic" panose="020B0502020202020204" pitchFamily="34" charset="0"/>
              </a:rPr>
              <a:t> </a:t>
            </a:r>
            <a:r>
              <a:rPr lang="en-US" sz="2199" b="1">
                <a:latin typeface="Century Gothic" panose="020B0502020202020204" pitchFamily="34" charset="0"/>
              </a:rPr>
              <a:t>Benefit Multiplier</a:t>
            </a:r>
            <a:endParaRPr lang="en-US" sz="2999" b="1">
              <a:solidFill>
                <a:srgbClr val="2FA2D9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41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DAB14E03-CABD-488F-AFEF-E315728BE9A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189" y="5011443"/>
            <a:ext cx="6002005" cy="254169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4544618-4534-45B4-839C-72AC23C3BB24}"/>
              </a:ext>
            </a:extLst>
          </p:cNvPr>
          <p:cNvSpPr txBox="1"/>
          <p:nvPr/>
        </p:nvSpPr>
        <p:spPr>
          <a:xfrm>
            <a:off x="382489" y="215709"/>
            <a:ext cx="9497373" cy="7692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914089"/>
            <a:r>
              <a:rPr lang="en-US" sz="4399">
                <a:solidFill>
                  <a:schemeClr val="bg1"/>
                </a:solidFill>
                <a:latin typeface="League Gothic" panose="00000500000000000000" charset="0"/>
                <a:ea typeface="Century Gothic" charset="0"/>
                <a:cs typeface="Century Gothic" charset="0"/>
              </a:rPr>
              <a:t>VEGA – BENEFIT VALUE ACCUMULATION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B6835B7-E8A8-4EB2-9DD1-7CAEBCAFD4EA}"/>
              </a:ext>
            </a:extLst>
          </p:cNvPr>
          <p:cNvGrpSpPr/>
          <p:nvPr/>
        </p:nvGrpSpPr>
        <p:grpSpPr>
          <a:xfrm>
            <a:off x="396772" y="1193885"/>
            <a:ext cx="10693306" cy="1826034"/>
            <a:chOff x="395184" y="1193885"/>
            <a:chExt cx="10693306" cy="182603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aphicFrame>
          <p:nvGraphicFramePr>
            <p:cNvPr id="16" name="Content Placeholder 6"/>
            <p:cNvGraphicFramePr>
              <a:graphicFrameLocks/>
            </p:cNvGraphicFramePr>
            <p:nvPr/>
          </p:nvGraphicFramePr>
          <p:xfrm>
            <a:off x="395184" y="1739855"/>
            <a:ext cx="10688545" cy="1280064"/>
          </p:xfrm>
          <a:graphic>
            <a:graphicData uri="http://schemas.openxmlformats.org/drawingml/2006/table">
              <a:tbl>
                <a:tblPr firstRow="1" bandRow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tableStyleId>{5C22544A-7EE6-4342-B048-85BDC9FD1C3A}</a:tableStyleId>
                </a:tblPr>
                <a:tblGrid>
                  <a:gridCol w="4085161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2201128">
                    <a:extLst>
                      <a:ext uri="{9D8B030D-6E8A-4147-A177-3AD203B41FA5}">
                        <a16:colId xmlns:a16="http://schemas.microsoft.com/office/drawing/2014/main" val="1701020206"/>
                      </a:ext>
                    </a:extLst>
                  </a:gridCol>
                  <a:gridCol w="2201128">
                    <a:extLst>
                      <a:ext uri="{9D8B030D-6E8A-4147-A177-3AD203B41FA5}">
                        <a16:colId xmlns:a16="http://schemas.microsoft.com/office/drawing/2014/main" val="3102646966"/>
                      </a:ext>
                    </a:extLst>
                  </a:gridCol>
                  <a:gridCol w="2201128">
                    <a:extLst>
                      <a:ext uri="{9D8B030D-6E8A-4147-A177-3AD203B41FA5}">
                        <a16:colId xmlns:a16="http://schemas.microsoft.com/office/drawing/2014/main" val="2423047412"/>
                      </a:ext>
                    </a:extLst>
                  </a:gridCol>
                </a:tblGrid>
                <a:tr h="426609">
                  <a:tc>
                    <a:txBody>
                      <a:bodyPr/>
                      <a:lstStyle/>
                      <a:p>
                        <a:pPr algn="l"/>
                        <a:r>
                          <a:rPr lang="en-US" sz="2000" b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entury Gothic" panose="020B0502020202020204" pitchFamily="34" charset="0"/>
                          </a:rPr>
                          <a:t>Benefit Bonus</a:t>
                        </a:r>
                      </a:p>
                    </a:txBody>
                    <a:tcPr marL="121856" marR="121856" marT="60944" marB="60944" anchor="ctr">
                      <a:lnL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000" b="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</a:rPr>
                          <a:t>n/a</a:t>
                        </a:r>
                      </a:p>
                    </a:txBody>
                    <a:tcPr marL="121824" marR="121824" marT="60928" marB="60928" anchor="ctr">
                      <a:lnL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000" b="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</a:rPr>
                          <a:t>n/a</a:t>
                        </a:r>
                      </a:p>
                    </a:txBody>
                    <a:tcPr marL="121824" marR="121824" marT="60928" marB="60928" anchor="ctr">
                      <a:lnL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000" b="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</a:rPr>
                          <a:t>n/a</a:t>
                        </a:r>
                      </a:p>
                    </a:txBody>
                    <a:tcPr marL="121824" marR="121824" marT="60928" marB="60928" anchor="ctr">
                      <a:lnL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3998587117"/>
                    </a:ext>
                  </a:extLst>
                </a:tr>
                <a:tr h="426609">
                  <a:tc>
                    <a:txBody>
                      <a:bodyPr/>
                      <a:lstStyle/>
                      <a:p>
                        <a:pPr algn="l"/>
                        <a:r>
                          <a:rPr lang="en-US" sz="2000" b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entury Gothic" panose="020B0502020202020204" pitchFamily="34" charset="0"/>
                          </a:rPr>
                          <a:t>Benefit Multiplier – Deferral</a:t>
                        </a:r>
                      </a:p>
                    </a:txBody>
                    <a:tcPr marL="121856" marR="121856" marT="60944" marB="60944" anchor="ctr">
                      <a:lnL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>
                          <a:lumMod val="8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000" b="1">
                            <a:solidFill>
                              <a:srgbClr val="31A4DC"/>
                            </a:solidFill>
                            <a:latin typeface="Century Gothic" panose="020B0502020202020204" pitchFamily="34" charset="0"/>
                          </a:rPr>
                          <a:t>250%</a:t>
                        </a:r>
                      </a:p>
                    </a:txBody>
                    <a:tcPr marL="121824" marR="121824" marT="60928" marB="60928" anchor="ctr">
                      <a:lnL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>
                          <a:lumMod val="8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000" b="1">
                            <a:solidFill>
                              <a:srgbClr val="31A4DC"/>
                            </a:solidFill>
                            <a:latin typeface="Century Gothic" panose="020B0502020202020204" pitchFamily="34" charset="0"/>
                          </a:rPr>
                          <a:t>275%</a:t>
                        </a:r>
                      </a:p>
                    </a:txBody>
                    <a:tcPr marL="121824" marR="121824" marT="60928" marB="60928" anchor="ctr">
                      <a:lnL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>
                          <a:lumMod val="8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000" b="1">
                            <a:solidFill>
                              <a:srgbClr val="31A4DC"/>
                            </a:solidFill>
                            <a:latin typeface="Century Gothic" panose="020B0502020202020204" pitchFamily="34" charset="0"/>
                          </a:rPr>
                          <a:t>300%</a:t>
                        </a:r>
                      </a:p>
                    </a:txBody>
                    <a:tcPr marL="121824" marR="121824" marT="60928" marB="60928" anchor="ctr">
                      <a:lnL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>
                          <a:lumMod val="85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583035067"/>
                    </a:ext>
                  </a:extLst>
                </a:tr>
                <a:tr h="426609">
                  <a:tc>
                    <a:txBody>
                      <a:bodyPr/>
                      <a:lstStyle/>
                      <a:p>
                        <a:pPr algn="l"/>
                        <a:r>
                          <a:rPr lang="en-US" sz="2000" b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entury Gothic" panose="020B0502020202020204" pitchFamily="34" charset="0"/>
                          </a:rPr>
                          <a:t>Benefit Multiplier – Payout</a:t>
                        </a:r>
                      </a:p>
                    </a:txBody>
                    <a:tcPr marL="121856" marR="121856" marT="60944" marB="60944" anchor="ctr">
                      <a:lnL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000" b="1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</a:rPr>
                          <a:t>150%</a:t>
                        </a:r>
                      </a:p>
                    </a:txBody>
                    <a:tcPr marL="121824" marR="121824" marT="60928" marB="60928" anchor="ctr">
                      <a:lnL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000" b="1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</a:rPr>
                          <a:t>175%</a:t>
                        </a:r>
                      </a:p>
                    </a:txBody>
                    <a:tcPr marL="121824" marR="121824" marT="60928" marB="60928" anchor="ctr">
                      <a:lnL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000" b="1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</a:rPr>
                          <a:t>200%</a:t>
                        </a:r>
                      </a:p>
                    </a:txBody>
                    <a:tcPr marL="121824" marR="121824" marT="60928" marB="60928" anchor="ctr">
                      <a:lnL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chemeClr val="bg1">
                            <a:lumMod val="6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705271758"/>
                    </a:ext>
                  </a:extLst>
                </a:tr>
              </a:tbl>
            </a:graphicData>
          </a:graphic>
        </p:graphicFrame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D3B4037-68BC-4654-B886-9A0FBC169111}"/>
                </a:ext>
              </a:extLst>
            </p:cNvPr>
            <p:cNvSpPr/>
            <p:nvPr/>
          </p:nvSpPr>
          <p:spPr>
            <a:xfrm>
              <a:off x="4466736" y="1195208"/>
              <a:ext cx="2208741" cy="548307"/>
            </a:xfrm>
            <a:prstGeom prst="rect">
              <a:avLst/>
            </a:prstGeom>
            <a:solidFill>
              <a:srgbClr val="2FA2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89"/>
              <a:r>
                <a:rPr lang="en-US" sz="1999" b="1">
                  <a:solidFill>
                    <a:schemeClr val="tx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Vega 7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10E85A4-75F5-4D5A-B29E-F64A9E8B0644}"/>
                </a:ext>
              </a:extLst>
            </p:cNvPr>
            <p:cNvSpPr/>
            <p:nvPr/>
          </p:nvSpPr>
          <p:spPr>
            <a:xfrm>
              <a:off x="6670987" y="1193887"/>
              <a:ext cx="2204002" cy="548308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89"/>
              <a:r>
                <a:rPr lang="en-US" sz="1999" b="1">
                  <a:solidFill>
                    <a:prstClr val="white"/>
                  </a:solidFill>
                  <a:latin typeface="Century Gothic" charset="0"/>
                  <a:ea typeface="Century Gothic" charset="0"/>
                  <a:cs typeface="Century Gothic" charset="0"/>
                </a:rPr>
                <a:t>Vega 10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76153D9-AC8F-4F15-850E-45146929F3CC}"/>
                </a:ext>
              </a:extLst>
            </p:cNvPr>
            <p:cNvSpPr/>
            <p:nvPr/>
          </p:nvSpPr>
          <p:spPr>
            <a:xfrm>
              <a:off x="8879750" y="1193885"/>
              <a:ext cx="2208740" cy="548308"/>
            </a:xfrm>
            <a:prstGeom prst="rect">
              <a:avLst/>
            </a:prstGeom>
            <a:solidFill>
              <a:srgbClr val="9CD4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89"/>
              <a:r>
                <a:rPr lang="en-US" sz="1999" b="1">
                  <a:solidFill>
                    <a:schemeClr val="tx1">
                      <a:lumMod val="5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Vega 14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64B1DAA-5EB3-4F78-9626-660967E871CC}"/>
              </a:ext>
            </a:extLst>
          </p:cNvPr>
          <p:cNvSpPr txBox="1"/>
          <p:nvPr/>
        </p:nvSpPr>
        <p:spPr>
          <a:xfrm>
            <a:off x="655959" y="3429001"/>
            <a:ext cx="10607603" cy="430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99" b="1">
                <a:latin typeface="Century Gothic" panose="020B0502020202020204" pitchFamily="34" charset="0"/>
              </a:rPr>
              <a:t>Benefit Rate </a:t>
            </a:r>
            <a:r>
              <a:rPr lang="en-US" sz="2199" b="1">
                <a:solidFill>
                  <a:srgbClr val="31A4DC"/>
                </a:solidFill>
                <a:latin typeface="Century Gothic" panose="020B0502020202020204" pitchFamily="34" charset="0"/>
              </a:rPr>
              <a:t>=</a:t>
            </a:r>
            <a:r>
              <a:rPr lang="en-US" sz="2199">
                <a:latin typeface="Century Gothic" panose="020B0502020202020204" pitchFamily="34" charset="0"/>
              </a:rPr>
              <a:t> </a:t>
            </a:r>
            <a:r>
              <a:rPr lang="en-US" sz="2199" b="1">
                <a:latin typeface="Century Gothic" panose="020B0502020202020204" pitchFamily="34" charset="0"/>
              </a:rPr>
              <a:t>AV Interest Credit </a:t>
            </a:r>
            <a:r>
              <a:rPr lang="en-US" sz="2199" b="1">
                <a:solidFill>
                  <a:srgbClr val="31A4DC"/>
                </a:solidFill>
                <a:latin typeface="Century Gothic" panose="020B0502020202020204" pitchFamily="34" charset="0"/>
              </a:rPr>
              <a:t>x</a:t>
            </a:r>
            <a:r>
              <a:rPr lang="en-US" sz="2199">
                <a:latin typeface="Century Gothic" panose="020B0502020202020204" pitchFamily="34" charset="0"/>
              </a:rPr>
              <a:t> </a:t>
            </a:r>
            <a:r>
              <a:rPr lang="en-US" sz="2199" b="1">
                <a:latin typeface="Century Gothic" panose="020B0502020202020204" pitchFamily="34" charset="0"/>
              </a:rPr>
              <a:t>Benefit Multiplier</a:t>
            </a:r>
            <a:endParaRPr lang="en-US" sz="2999" b="1">
              <a:solidFill>
                <a:srgbClr val="2FA2D9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7196DF-A63E-483C-BBFE-498474FF00E9}"/>
              </a:ext>
            </a:extLst>
          </p:cNvPr>
          <p:cNvSpPr txBox="1"/>
          <p:nvPr/>
        </p:nvSpPr>
        <p:spPr>
          <a:xfrm>
            <a:off x="792199" y="4162458"/>
            <a:ext cx="10607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99">
                <a:latin typeface="Century Gothic" panose="020B0502020202020204" pitchFamily="34" charset="0"/>
              </a:rPr>
              <a:t>If AV had 4% interest credit, Benefit Rate on Vega 14 = 4% </a:t>
            </a:r>
            <a:r>
              <a:rPr lang="en-US" sz="2199" b="1">
                <a:latin typeface="Century Gothic" panose="020B0502020202020204" pitchFamily="34" charset="0"/>
              </a:rPr>
              <a:t>x</a:t>
            </a:r>
            <a:r>
              <a:rPr lang="en-US" sz="2199">
                <a:latin typeface="Century Gothic" panose="020B0502020202020204" pitchFamily="34" charset="0"/>
              </a:rPr>
              <a:t> 300% </a:t>
            </a:r>
            <a:r>
              <a:rPr lang="en-US" sz="2199" b="1">
                <a:latin typeface="Century Gothic" panose="020B0502020202020204" pitchFamily="34" charset="0"/>
              </a:rPr>
              <a:t>=</a:t>
            </a:r>
            <a:r>
              <a:rPr lang="en-US" sz="2199">
                <a:latin typeface="Century Gothic" panose="020B0502020202020204" pitchFamily="34" charset="0"/>
              </a:rPr>
              <a:t> </a:t>
            </a:r>
            <a:r>
              <a:rPr lang="en-US" sz="4000" b="1">
                <a:solidFill>
                  <a:srgbClr val="2FA2D9"/>
                </a:solidFill>
                <a:latin typeface="Century Gothic" panose="020B0502020202020204" pitchFamily="34" charset="0"/>
              </a:rPr>
              <a:t>12%</a:t>
            </a:r>
            <a:endParaRPr lang="en-US" sz="2999" b="1">
              <a:solidFill>
                <a:srgbClr val="2FA2D9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2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B48AF79-1C4E-4BB2-AA1F-7B6DF626070A}"/>
              </a:ext>
            </a:extLst>
          </p:cNvPr>
          <p:cNvSpPr txBox="1"/>
          <p:nvPr/>
        </p:nvSpPr>
        <p:spPr>
          <a:xfrm>
            <a:off x="248997" y="305616"/>
            <a:ext cx="6885029" cy="7692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  <p:txBody>
          <a:bodyPr wrap="none" lIns="91416" tIns="45708" rIns="91416" bIns="45708" rtlCol="0" anchor="t">
            <a:spAutoFit/>
          </a:bodyPr>
          <a:lstStyle/>
          <a:p>
            <a:pPr defTabSz="914089">
              <a:defRPr/>
            </a:pPr>
            <a:r>
              <a:rPr lang="en-US" sz="4399">
                <a:solidFill>
                  <a:schemeClr val="bg1"/>
                </a:solidFill>
                <a:latin typeface="League Gothic" panose="00000500000000000000" pitchFamily="50" charset="0"/>
              </a:rPr>
              <a:t>HOW CAN THE BENEFIT VALUE BE ACCESSED?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6E79F0-0A70-4D3D-A791-C9462F2F5FC2}"/>
              </a:ext>
            </a:extLst>
          </p:cNvPr>
          <p:cNvSpPr txBox="1"/>
          <p:nvPr/>
        </p:nvSpPr>
        <p:spPr>
          <a:xfrm>
            <a:off x="882583" y="1074857"/>
            <a:ext cx="10201212" cy="3054849"/>
          </a:xfrm>
          <a:prstGeom prst="rect">
            <a:avLst/>
          </a:prstGeom>
          <a:noFill/>
        </p:spPr>
        <p:txBody>
          <a:bodyPr wrap="square" lIns="91416" tIns="45708" rIns="91416" bIns="45708" rtlCol="0" anchor="t">
            <a:spAutoFit/>
          </a:bodyPr>
          <a:lstStyle/>
          <a:p>
            <a:pPr marL="457063" indent="-457063">
              <a:lnSpc>
                <a:spcPts val="4499"/>
              </a:lnSpc>
              <a:spcAft>
                <a:spcPts val="300"/>
              </a:spcAft>
              <a:buFont typeface="+mj-lt"/>
              <a:buAutoNum type="arabicPeriod"/>
              <a:defRPr/>
            </a:pPr>
            <a:r>
              <a:rPr lang="en-US" sz="2399">
                <a:latin typeface="Century Gothic"/>
                <a:cs typeface="Calibri"/>
              </a:rPr>
              <a:t>Increasing Lifetime Withdrawals</a:t>
            </a:r>
          </a:p>
          <a:p>
            <a:pPr marL="457063" indent="-457063">
              <a:lnSpc>
                <a:spcPts val="4499"/>
              </a:lnSpc>
              <a:spcAft>
                <a:spcPts val="300"/>
              </a:spcAft>
              <a:buFont typeface="+mj-lt"/>
              <a:buAutoNum type="arabicPeriod"/>
              <a:defRPr/>
            </a:pPr>
            <a:r>
              <a:rPr lang="en-US" sz="2399">
                <a:latin typeface="Century Gothic"/>
                <a:cs typeface="Calibri"/>
              </a:rPr>
              <a:t>Level Lifetime Withdrawals</a:t>
            </a:r>
          </a:p>
          <a:p>
            <a:pPr marL="457063" indent="-457063">
              <a:lnSpc>
                <a:spcPts val="4499"/>
              </a:lnSpc>
              <a:spcAft>
                <a:spcPts val="300"/>
              </a:spcAft>
              <a:buFont typeface="+mj-lt"/>
              <a:buAutoNum type="arabicPeriod"/>
              <a:defRPr/>
            </a:pPr>
            <a:r>
              <a:rPr lang="en-US" sz="2399">
                <a:latin typeface="Century Gothic"/>
                <a:cs typeface="Calibri"/>
              </a:rPr>
              <a:t>Wellness Withdrawals</a:t>
            </a:r>
          </a:p>
          <a:p>
            <a:pPr marL="457063" indent="-457063">
              <a:lnSpc>
                <a:spcPts val="4499"/>
              </a:lnSpc>
              <a:spcAft>
                <a:spcPts val="300"/>
              </a:spcAft>
              <a:buFont typeface="+mj-lt"/>
              <a:buAutoNum type="arabicPeriod"/>
              <a:defRPr/>
            </a:pPr>
            <a:r>
              <a:rPr lang="en-US" sz="2399" b="1">
                <a:latin typeface="Century Gothic"/>
                <a:cs typeface="Calibri"/>
              </a:rPr>
              <a:t>Accelerated Withdrawals </a:t>
            </a:r>
            <a:r>
              <a:rPr lang="en-US" sz="2399">
                <a:latin typeface="Century Gothic"/>
                <a:cs typeface="Calibri"/>
              </a:rPr>
              <a:t>– </a:t>
            </a:r>
            <a:r>
              <a:rPr lang="en-US" sz="2599" b="1" i="1">
                <a:solidFill>
                  <a:srgbClr val="2FA2D9"/>
                </a:solidFill>
                <a:latin typeface="Century Gothic"/>
                <a:cs typeface="Calibri"/>
              </a:rPr>
              <a:t>1</a:t>
            </a:r>
            <a:r>
              <a:rPr lang="en-US" sz="2599" b="1" i="1" baseline="30000">
                <a:solidFill>
                  <a:srgbClr val="2FA2D9"/>
                </a:solidFill>
                <a:latin typeface="Century Gothic"/>
                <a:cs typeface="Calibri"/>
              </a:rPr>
              <a:t>st</a:t>
            </a:r>
            <a:r>
              <a:rPr lang="en-US" sz="2599" b="1" i="1">
                <a:solidFill>
                  <a:srgbClr val="2FA2D9"/>
                </a:solidFill>
                <a:latin typeface="Century Gothic"/>
                <a:cs typeface="Calibri"/>
              </a:rPr>
              <a:t> of its kind!!!</a:t>
            </a:r>
          </a:p>
          <a:p>
            <a:pPr marL="457063" indent="-457063">
              <a:lnSpc>
                <a:spcPts val="4499"/>
              </a:lnSpc>
              <a:spcAft>
                <a:spcPts val="300"/>
              </a:spcAft>
              <a:buFont typeface="+mj-lt"/>
              <a:buAutoNum type="arabicPeriod"/>
              <a:defRPr/>
            </a:pPr>
            <a:r>
              <a:rPr lang="en-US" sz="2399">
                <a:latin typeface="Century Gothic"/>
                <a:cs typeface="Calibri"/>
              </a:rPr>
              <a:t>Enhanced Death Benefit</a:t>
            </a:r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9110A317-AC22-405A-BC43-DCE74F87DB8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189" y="5011443"/>
            <a:ext cx="6002005" cy="254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93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AF0720-ECCA-49D6-8A2E-ECBAD3234200}"/>
              </a:ext>
            </a:extLst>
          </p:cNvPr>
          <p:cNvSpPr/>
          <p:nvPr/>
        </p:nvSpPr>
        <p:spPr>
          <a:xfrm>
            <a:off x="0" y="0"/>
            <a:ext cx="12192000" cy="6895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747EF9-BADF-4A90-9B72-E4D2E1AC7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552" y="0"/>
            <a:ext cx="1056089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D3540F-6ECD-4820-A0A4-B6A9A91ACAF2}"/>
              </a:ext>
            </a:extLst>
          </p:cNvPr>
          <p:cNvSpPr txBox="1"/>
          <p:nvPr/>
        </p:nvSpPr>
        <p:spPr>
          <a:xfrm>
            <a:off x="3519487" y="1590675"/>
            <a:ext cx="1047751" cy="461665"/>
          </a:xfrm>
          <a:prstGeom prst="rect">
            <a:avLst/>
          </a:prstGeom>
          <a:solidFill>
            <a:srgbClr val="9CD4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Century Gothic" panose="020B0502020202020204" pitchFamily="34" charset="0"/>
              </a:rPr>
              <a:t>4.34%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FD014D-F463-4A4E-9F1D-4934AD01EE05}"/>
              </a:ext>
            </a:extLst>
          </p:cNvPr>
          <p:cNvSpPr txBox="1"/>
          <p:nvPr/>
        </p:nvSpPr>
        <p:spPr>
          <a:xfrm>
            <a:off x="5419725" y="1590675"/>
            <a:ext cx="1047751" cy="461665"/>
          </a:xfrm>
          <a:prstGeom prst="rect">
            <a:avLst/>
          </a:prstGeom>
          <a:solidFill>
            <a:srgbClr val="9CD4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Century Gothic" panose="020B0502020202020204" pitchFamily="34" charset="0"/>
              </a:rPr>
              <a:t>300%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852008-AAE3-486D-B6A3-B2EE486BFBF1}"/>
              </a:ext>
            </a:extLst>
          </p:cNvPr>
          <p:cNvSpPr txBox="1"/>
          <p:nvPr/>
        </p:nvSpPr>
        <p:spPr>
          <a:xfrm>
            <a:off x="6781800" y="1590675"/>
            <a:ext cx="1219201" cy="461665"/>
          </a:xfrm>
          <a:prstGeom prst="rect">
            <a:avLst/>
          </a:prstGeom>
          <a:solidFill>
            <a:srgbClr val="9CD4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Century Gothic" panose="020B0502020202020204" pitchFamily="34" charset="0"/>
              </a:rPr>
              <a:t>13.01%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0F6100-F5B4-484A-B2BA-D38B38668200}"/>
              </a:ext>
            </a:extLst>
          </p:cNvPr>
          <p:cNvSpPr txBox="1"/>
          <p:nvPr/>
        </p:nvSpPr>
        <p:spPr>
          <a:xfrm>
            <a:off x="3519486" y="2547937"/>
            <a:ext cx="1047751" cy="461665"/>
          </a:xfrm>
          <a:prstGeom prst="rect">
            <a:avLst/>
          </a:prstGeom>
          <a:solidFill>
            <a:srgbClr val="9CD4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Century Gothic" panose="020B0502020202020204" pitchFamily="34" charset="0"/>
              </a:rPr>
              <a:t>0.00%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A2CBF8-789C-48B7-86DC-C2BE1892D23D}"/>
              </a:ext>
            </a:extLst>
          </p:cNvPr>
          <p:cNvSpPr txBox="1"/>
          <p:nvPr/>
        </p:nvSpPr>
        <p:spPr>
          <a:xfrm>
            <a:off x="6778203" y="2547937"/>
            <a:ext cx="1219201" cy="461665"/>
          </a:xfrm>
          <a:prstGeom prst="rect">
            <a:avLst/>
          </a:prstGeom>
          <a:solidFill>
            <a:srgbClr val="9CD4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Century Gothic" panose="020B0502020202020204" pitchFamily="34" charset="0"/>
              </a:rPr>
              <a:t>0.00%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B9D874-15B2-4060-893D-A41FA9F19BFA}"/>
              </a:ext>
            </a:extLst>
          </p:cNvPr>
          <p:cNvSpPr txBox="1"/>
          <p:nvPr/>
        </p:nvSpPr>
        <p:spPr>
          <a:xfrm>
            <a:off x="5419725" y="2547936"/>
            <a:ext cx="1047751" cy="461665"/>
          </a:xfrm>
          <a:prstGeom prst="rect">
            <a:avLst/>
          </a:prstGeom>
          <a:solidFill>
            <a:srgbClr val="9CD4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Century Gothic" panose="020B0502020202020204" pitchFamily="34" charset="0"/>
              </a:rPr>
              <a:t>300%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99615D-DC12-4D9B-AE7A-BBC3D7E15B41}"/>
              </a:ext>
            </a:extLst>
          </p:cNvPr>
          <p:cNvSpPr txBox="1"/>
          <p:nvPr/>
        </p:nvSpPr>
        <p:spPr>
          <a:xfrm>
            <a:off x="3519485" y="3514873"/>
            <a:ext cx="1047751" cy="461665"/>
          </a:xfrm>
          <a:prstGeom prst="rect">
            <a:avLst/>
          </a:prstGeom>
          <a:solidFill>
            <a:srgbClr val="9CD4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Century Gothic" panose="020B0502020202020204" pitchFamily="34" charset="0"/>
              </a:rPr>
              <a:t>7.60%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C5C33A-6848-46E6-B602-AF18A26E4470}"/>
              </a:ext>
            </a:extLst>
          </p:cNvPr>
          <p:cNvSpPr txBox="1"/>
          <p:nvPr/>
        </p:nvSpPr>
        <p:spPr>
          <a:xfrm>
            <a:off x="5419725" y="3514873"/>
            <a:ext cx="1047751" cy="461665"/>
          </a:xfrm>
          <a:prstGeom prst="rect">
            <a:avLst/>
          </a:prstGeom>
          <a:solidFill>
            <a:srgbClr val="9CD4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Century Gothic" panose="020B0502020202020204" pitchFamily="34" charset="0"/>
              </a:rPr>
              <a:t>300%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F368B5-96A9-45C5-AB9A-6EF574BF0BD4}"/>
              </a:ext>
            </a:extLst>
          </p:cNvPr>
          <p:cNvSpPr txBox="1"/>
          <p:nvPr/>
        </p:nvSpPr>
        <p:spPr>
          <a:xfrm>
            <a:off x="6778202" y="3514872"/>
            <a:ext cx="1219201" cy="461665"/>
          </a:xfrm>
          <a:prstGeom prst="rect">
            <a:avLst/>
          </a:prstGeom>
          <a:solidFill>
            <a:srgbClr val="9CD4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Century Gothic" panose="020B0502020202020204" pitchFamily="34" charset="0"/>
              </a:rPr>
              <a:t>22.81%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981343-7511-48CA-9C0A-6E7E851C64E0}"/>
              </a:ext>
            </a:extLst>
          </p:cNvPr>
          <p:cNvSpPr txBox="1"/>
          <p:nvPr/>
        </p:nvSpPr>
        <p:spPr>
          <a:xfrm>
            <a:off x="7387802" y="3764513"/>
            <a:ext cx="1337098" cy="461665"/>
          </a:xfrm>
          <a:prstGeom prst="rect">
            <a:avLst/>
          </a:prstGeom>
          <a:solidFill>
            <a:srgbClr val="9CD4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Century Gothic" panose="020B0502020202020204" pitchFamily="34" charset="0"/>
              </a:rPr>
              <a:t>325,303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697295-E470-4FAB-8164-6D0E0D28DBCF}"/>
              </a:ext>
            </a:extLst>
          </p:cNvPr>
          <p:cNvSpPr txBox="1"/>
          <p:nvPr/>
        </p:nvSpPr>
        <p:spPr>
          <a:xfrm>
            <a:off x="2425276" y="4057352"/>
            <a:ext cx="1337098" cy="461665"/>
          </a:xfrm>
          <a:prstGeom prst="rect">
            <a:avLst/>
          </a:prstGeom>
          <a:solidFill>
            <a:srgbClr val="9CD4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Century Gothic" panose="020B0502020202020204" pitchFamily="34" charset="0"/>
              </a:rPr>
              <a:t>32,530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A548B3-9B05-45BA-8CF9-979F4D6D4CEF}"/>
              </a:ext>
            </a:extLst>
          </p:cNvPr>
          <p:cNvSpPr txBox="1"/>
          <p:nvPr/>
        </p:nvSpPr>
        <p:spPr>
          <a:xfrm>
            <a:off x="5706638" y="5355188"/>
            <a:ext cx="2894437" cy="461665"/>
          </a:xfrm>
          <a:prstGeom prst="rect">
            <a:avLst/>
          </a:prstGeom>
          <a:solidFill>
            <a:srgbClr val="9CD4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Century Gothic" panose="020B0502020202020204" pitchFamily="34" charset="0"/>
              </a:rPr>
              <a:t>AV &amp; BV Depleted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AEF6C9-5B95-4B29-8D98-8E724A7AD8E1}"/>
              </a:ext>
            </a:extLst>
          </p:cNvPr>
          <p:cNvSpPr txBox="1"/>
          <p:nvPr/>
        </p:nvSpPr>
        <p:spPr>
          <a:xfrm>
            <a:off x="10302452" y="6283875"/>
            <a:ext cx="1337098" cy="461665"/>
          </a:xfrm>
          <a:prstGeom prst="rect">
            <a:avLst/>
          </a:prstGeom>
          <a:solidFill>
            <a:srgbClr val="9CD4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Century Gothic" panose="020B0502020202020204" pitchFamily="34" charset="0"/>
              </a:rPr>
              <a:t>325,303</a:t>
            </a:r>
          </a:p>
        </p:txBody>
      </p:sp>
    </p:spTree>
    <p:extLst>
      <p:ext uri="{BB962C8B-B14F-4D97-AF65-F5344CB8AC3E}">
        <p14:creationId xmlns:p14="http://schemas.microsoft.com/office/powerpoint/2010/main" val="395319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E7FF3C-2C30-4DBD-AF10-0CBEDA6EBB7D}"/>
              </a:ext>
            </a:extLst>
          </p:cNvPr>
          <p:cNvSpPr/>
          <p:nvPr/>
        </p:nvSpPr>
        <p:spPr>
          <a:xfrm>
            <a:off x="0" y="0"/>
            <a:ext cx="12192000" cy="6895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26E133-1D88-46B7-BCC7-843A40817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17" y="0"/>
            <a:ext cx="10464765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FCC470-5895-4002-A211-7E8AFB0DED45}"/>
              </a:ext>
            </a:extLst>
          </p:cNvPr>
          <p:cNvSpPr txBox="1"/>
          <p:nvPr/>
        </p:nvSpPr>
        <p:spPr>
          <a:xfrm>
            <a:off x="7560420" y="3801835"/>
            <a:ext cx="1337098" cy="461665"/>
          </a:xfrm>
          <a:prstGeom prst="rect">
            <a:avLst/>
          </a:prstGeom>
          <a:solidFill>
            <a:srgbClr val="9CD4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Century Gothic" panose="020B0502020202020204" pitchFamily="34" charset="0"/>
              </a:rPr>
              <a:t>283,796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7FB041-7678-4602-98AF-DC26A1FA937E}"/>
              </a:ext>
            </a:extLst>
          </p:cNvPr>
          <p:cNvSpPr txBox="1"/>
          <p:nvPr/>
        </p:nvSpPr>
        <p:spPr>
          <a:xfrm>
            <a:off x="2507774" y="4032667"/>
            <a:ext cx="1190019" cy="461665"/>
          </a:xfrm>
          <a:prstGeom prst="rect">
            <a:avLst/>
          </a:prstGeom>
          <a:solidFill>
            <a:srgbClr val="9CD4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11,352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113351-B4B6-43CC-909E-265F33360BBB}"/>
              </a:ext>
            </a:extLst>
          </p:cNvPr>
          <p:cNvSpPr txBox="1"/>
          <p:nvPr/>
        </p:nvSpPr>
        <p:spPr>
          <a:xfrm>
            <a:off x="3534593" y="4032666"/>
            <a:ext cx="1190019" cy="461665"/>
          </a:xfrm>
          <a:prstGeom prst="rect">
            <a:avLst/>
          </a:prstGeom>
          <a:solidFill>
            <a:srgbClr val="9CD4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Century Gothic" panose="020B0502020202020204" pitchFamily="34" charset="0"/>
              </a:rPr>
              <a:t>4.08%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0D8B42-211F-4E80-883E-7658A39CB87F}"/>
              </a:ext>
            </a:extLst>
          </p:cNvPr>
          <p:cNvSpPr txBox="1"/>
          <p:nvPr/>
        </p:nvSpPr>
        <p:spPr>
          <a:xfrm>
            <a:off x="5450478" y="4032666"/>
            <a:ext cx="1190019" cy="461665"/>
          </a:xfrm>
          <a:prstGeom prst="rect">
            <a:avLst/>
          </a:prstGeom>
          <a:solidFill>
            <a:srgbClr val="9CD4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Century Gothic" panose="020B0502020202020204" pitchFamily="34" charset="0"/>
              </a:rPr>
              <a:t>175%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F46E86-004F-42D7-B3C4-F1D5D26FC5F1}"/>
              </a:ext>
            </a:extLst>
          </p:cNvPr>
          <p:cNvSpPr txBox="1"/>
          <p:nvPr/>
        </p:nvSpPr>
        <p:spPr>
          <a:xfrm>
            <a:off x="6918078" y="4032666"/>
            <a:ext cx="1190019" cy="461665"/>
          </a:xfrm>
          <a:prstGeom prst="rect">
            <a:avLst/>
          </a:prstGeom>
          <a:solidFill>
            <a:srgbClr val="9CD4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Century Gothic" panose="020B0502020202020204" pitchFamily="34" charset="0"/>
              </a:rPr>
              <a:t>7.15%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EC0DFC-17E4-4646-AAF9-06EAD2E333F5}"/>
              </a:ext>
            </a:extLst>
          </p:cNvPr>
          <p:cNvSpPr txBox="1"/>
          <p:nvPr/>
        </p:nvSpPr>
        <p:spPr>
          <a:xfrm>
            <a:off x="7560420" y="4026613"/>
            <a:ext cx="1337098" cy="461665"/>
          </a:xfrm>
          <a:prstGeom prst="rect">
            <a:avLst/>
          </a:prstGeom>
          <a:solidFill>
            <a:srgbClr val="9CD4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Century Gothic" panose="020B0502020202020204" pitchFamily="34" charset="0"/>
              </a:rPr>
              <a:t>280,866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8639DE-6C71-4551-964B-DDBD7F9C0D0C}"/>
              </a:ext>
            </a:extLst>
          </p:cNvPr>
          <p:cNvSpPr txBox="1"/>
          <p:nvPr/>
        </p:nvSpPr>
        <p:spPr>
          <a:xfrm>
            <a:off x="2507609" y="4282160"/>
            <a:ext cx="1190019" cy="461665"/>
          </a:xfrm>
          <a:prstGeom prst="rect">
            <a:avLst/>
          </a:prstGeom>
          <a:solidFill>
            <a:srgbClr val="9CD4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12,163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A5977B-D154-4635-8AC1-791EAA28F44F}"/>
              </a:ext>
            </a:extLst>
          </p:cNvPr>
          <p:cNvSpPr txBox="1"/>
          <p:nvPr/>
        </p:nvSpPr>
        <p:spPr>
          <a:xfrm>
            <a:off x="755846" y="6396335"/>
            <a:ext cx="1454791" cy="461665"/>
          </a:xfrm>
          <a:prstGeom prst="rect">
            <a:avLst/>
          </a:prstGeom>
          <a:solidFill>
            <a:srgbClr val="9CD4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Century Gothic" panose="020B0502020202020204" pitchFamily="34" charset="0"/>
              </a:rPr>
              <a:t>Age 90: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CBC42A-CF56-44A7-BC00-75B8238C6FB4}"/>
              </a:ext>
            </a:extLst>
          </p:cNvPr>
          <p:cNvSpPr txBox="1"/>
          <p:nvPr/>
        </p:nvSpPr>
        <p:spPr>
          <a:xfrm>
            <a:off x="2507609" y="6396334"/>
            <a:ext cx="1190019" cy="461665"/>
          </a:xfrm>
          <a:prstGeom prst="rect">
            <a:avLst/>
          </a:prstGeom>
          <a:solidFill>
            <a:srgbClr val="9CD4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Century Gothic" panose="020B0502020202020204" pitchFamily="34" charset="0"/>
              </a:rPr>
              <a:t>62,817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0C54C5-75F4-4136-8C63-544BF119171F}"/>
              </a:ext>
            </a:extLst>
          </p:cNvPr>
          <p:cNvSpPr txBox="1"/>
          <p:nvPr/>
        </p:nvSpPr>
        <p:spPr>
          <a:xfrm>
            <a:off x="5500989" y="6396333"/>
            <a:ext cx="1190019" cy="461665"/>
          </a:xfrm>
          <a:prstGeom prst="rect">
            <a:avLst/>
          </a:prstGeom>
          <a:solidFill>
            <a:srgbClr val="9CD4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Century Gothic" panose="020B0502020202020204" pitchFamily="34" charset="0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CAD9ED-27DA-4F1D-8CB7-EF465DEA74A7}"/>
              </a:ext>
            </a:extLst>
          </p:cNvPr>
          <p:cNvSpPr txBox="1"/>
          <p:nvPr/>
        </p:nvSpPr>
        <p:spPr>
          <a:xfrm>
            <a:off x="7633959" y="6396332"/>
            <a:ext cx="1190019" cy="461665"/>
          </a:xfrm>
          <a:prstGeom prst="rect">
            <a:avLst/>
          </a:prstGeom>
          <a:solidFill>
            <a:srgbClr val="9CD4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Century Gothic" panose="020B0502020202020204" pitchFamily="34" charset="0"/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D0429ED-58E2-4708-88F5-3F519ECED0BD}"/>
              </a:ext>
            </a:extLst>
          </p:cNvPr>
          <p:cNvSpPr txBox="1"/>
          <p:nvPr/>
        </p:nvSpPr>
        <p:spPr>
          <a:xfrm>
            <a:off x="9377263" y="6392864"/>
            <a:ext cx="1397834" cy="461665"/>
          </a:xfrm>
          <a:prstGeom prst="rect">
            <a:avLst/>
          </a:prstGeom>
          <a:solidFill>
            <a:srgbClr val="9CD4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Century Gothic" panose="020B0502020202020204" pitchFamily="34" charset="0"/>
              </a:rPr>
              <a:t>732,619</a:t>
            </a:r>
          </a:p>
        </p:txBody>
      </p:sp>
    </p:spTree>
    <p:extLst>
      <p:ext uri="{BB962C8B-B14F-4D97-AF65-F5344CB8AC3E}">
        <p14:creationId xmlns:p14="http://schemas.microsoft.com/office/powerpoint/2010/main" val="118755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B48AF79-1C4E-4BB2-AA1F-7B6DF626070A}"/>
              </a:ext>
            </a:extLst>
          </p:cNvPr>
          <p:cNvSpPr txBox="1"/>
          <p:nvPr/>
        </p:nvSpPr>
        <p:spPr>
          <a:xfrm>
            <a:off x="248997" y="305616"/>
            <a:ext cx="2108414" cy="7692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  <p:txBody>
          <a:bodyPr wrap="none" lIns="91416" tIns="45708" rIns="91416" bIns="45708" rtlCol="0" anchor="t">
            <a:spAutoFit/>
          </a:bodyPr>
          <a:lstStyle/>
          <a:p>
            <a:pPr defTabSz="914089">
              <a:defRPr/>
            </a:pPr>
            <a:r>
              <a:rPr lang="en-US" sz="4399" dirty="0">
                <a:solidFill>
                  <a:schemeClr val="bg1"/>
                </a:solidFill>
                <a:latin typeface="League Gothic" panose="00000500000000000000" pitchFamily="50" charset="0"/>
              </a:rPr>
              <a:t>2 Year MYGA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6E79F0-0A70-4D3D-A791-C9462F2F5FC2}"/>
              </a:ext>
            </a:extLst>
          </p:cNvPr>
          <p:cNvSpPr txBox="1"/>
          <p:nvPr/>
        </p:nvSpPr>
        <p:spPr>
          <a:xfrm>
            <a:off x="882583" y="1074857"/>
            <a:ext cx="10201212" cy="4828926"/>
          </a:xfrm>
          <a:prstGeom prst="rect">
            <a:avLst/>
          </a:prstGeom>
          <a:noFill/>
        </p:spPr>
        <p:txBody>
          <a:bodyPr wrap="square" lIns="91416" tIns="45708" rIns="91416" bIns="45708" rtlCol="0" anchor="t">
            <a:spAutoFit/>
          </a:bodyPr>
          <a:lstStyle/>
          <a:p>
            <a:pPr marL="457063" indent="-457063">
              <a:lnSpc>
                <a:spcPts val="4499"/>
              </a:lnSpc>
              <a:spcAft>
                <a:spcPts val="300"/>
              </a:spcAft>
              <a:buFont typeface="+mj-lt"/>
              <a:buAutoNum type="arabicPeriod"/>
              <a:defRPr/>
            </a:pPr>
            <a:r>
              <a:rPr lang="en-US" sz="2399" dirty="0">
                <a:latin typeface="Century Gothic"/>
                <a:cs typeface="Calibri"/>
              </a:rPr>
              <a:t>Secure Savings and Elite</a:t>
            </a:r>
          </a:p>
          <a:p>
            <a:pPr marL="457063" indent="-457063">
              <a:lnSpc>
                <a:spcPts val="4499"/>
              </a:lnSpc>
              <a:spcAft>
                <a:spcPts val="300"/>
              </a:spcAft>
              <a:buFont typeface="+mj-lt"/>
              <a:buAutoNum type="arabicPeriod"/>
              <a:defRPr/>
            </a:pPr>
            <a:r>
              <a:rPr lang="en-US" sz="2399" dirty="0">
                <a:latin typeface="Century Gothic"/>
                <a:cs typeface="Calibri"/>
              </a:rPr>
              <a:t>Over $5 trillion in low yielding accounts – CD’s, Money Market, earning 20 – 50bps.</a:t>
            </a:r>
          </a:p>
          <a:p>
            <a:pPr marL="457063" indent="-457063">
              <a:lnSpc>
                <a:spcPts val="4499"/>
              </a:lnSpc>
              <a:spcAft>
                <a:spcPts val="300"/>
              </a:spcAft>
              <a:buFont typeface="+mj-lt"/>
              <a:buAutoNum type="arabicPeriod"/>
              <a:defRPr/>
            </a:pPr>
            <a:r>
              <a:rPr lang="en-US" sz="2399" dirty="0">
                <a:latin typeface="Century Gothic"/>
                <a:cs typeface="Calibri"/>
              </a:rPr>
              <a:t>Provide client with options to earn 1.75% or 2.15%</a:t>
            </a:r>
          </a:p>
          <a:p>
            <a:pPr marL="457063" indent="-457063">
              <a:lnSpc>
                <a:spcPts val="4499"/>
              </a:lnSpc>
              <a:spcAft>
                <a:spcPts val="300"/>
              </a:spcAft>
              <a:buFont typeface="+mj-lt"/>
              <a:buAutoNum type="arabicPeriod"/>
              <a:defRPr/>
            </a:pPr>
            <a:r>
              <a:rPr lang="en-US" sz="2399" dirty="0">
                <a:latin typeface="Century Gothic"/>
                <a:cs typeface="Calibri"/>
              </a:rPr>
              <a:t>Don’t tie up funds for a long period of time.</a:t>
            </a:r>
          </a:p>
          <a:p>
            <a:pPr marL="457063" indent="-457063">
              <a:lnSpc>
                <a:spcPts val="4499"/>
              </a:lnSpc>
              <a:spcAft>
                <a:spcPts val="300"/>
              </a:spcAft>
              <a:buFont typeface="+mj-lt"/>
              <a:buAutoNum type="arabicPeriod"/>
              <a:defRPr/>
            </a:pPr>
            <a:r>
              <a:rPr lang="en-US" sz="2399" dirty="0">
                <a:latin typeface="Century Gothic"/>
                <a:cs typeface="Calibri"/>
              </a:rPr>
              <a:t>In 2 years, client and agent can decide on new policy/investment.</a:t>
            </a:r>
          </a:p>
          <a:p>
            <a:pPr>
              <a:lnSpc>
                <a:spcPts val="4499"/>
              </a:lnSpc>
              <a:spcAft>
                <a:spcPts val="300"/>
              </a:spcAft>
              <a:defRPr/>
            </a:pPr>
            <a:endParaRPr lang="en-US" sz="2599" b="1" i="1" dirty="0">
              <a:solidFill>
                <a:srgbClr val="2FA2D9"/>
              </a:solidFill>
              <a:latin typeface="Century Gothic"/>
              <a:cs typeface="Calibri"/>
            </a:endParaRPr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9110A317-AC22-405A-BC43-DCE74F87DB8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189" y="5011443"/>
            <a:ext cx="6002005" cy="254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07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E65AE-7F0C-4518-94CD-1D7032C004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1BCA97-758D-456D-ADBC-2E271F74BD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7EB6638E-6F6B-4441-9C7C-CDCF2E47BD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/>
          <a:stretch/>
        </p:blipFill>
        <p:spPr>
          <a:xfrm>
            <a:off x="-483268" y="-259347"/>
            <a:ext cx="13030200" cy="815741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A00A56E-C8A9-4FF8-A488-6D7AB44DD6CC}"/>
              </a:ext>
            </a:extLst>
          </p:cNvPr>
          <p:cNvSpPr/>
          <p:nvPr/>
        </p:nvSpPr>
        <p:spPr>
          <a:xfrm>
            <a:off x="-288757" y="-284162"/>
            <a:ext cx="12708948" cy="8157410"/>
          </a:xfrm>
          <a:prstGeom prst="rect">
            <a:avLst/>
          </a:prstGeom>
          <a:solidFill>
            <a:srgbClr val="4276A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3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FE02E4-77A0-4C83-98CE-DCF7107C51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769" y="695222"/>
            <a:ext cx="3624007" cy="13527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B0F4539-493C-4216-A5A7-32E56EB57E65}"/>
              </a:ext>
            </a:extLst>
          </p:cNvPr>
          <p:cNvSpPr/>
          <p:nvPr/>
        </p:nvSpPr>
        <p:spPr>
          <a:xfrm>
            <a:off x="1092200" y="5299990"/>
            <a:ext cx="1053297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363">
              <a:lnSpc>
                <a:spcPts val="6620"/>
              </a:lnSpc>
            </a:pPr>
            <a:r>
              <a:rPr lang="en-US" sz="6600" i="1" dirty="0">
                <a:solidFill>
                  <a:srgbClr val="EEF2F5"/>
                </a:solidFill>
                <a:effectLst>
                  <a:outerShdw blurRad="50800" dist="50800" dir="1800000" algn="ctr" rotWithShape="0">
                    <a:schemeClr val="tx1">
                      <a:lumMod val="75000"/>
                    </a:scheme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Annuity Policy Review</a:t>
            </a:r>
          </a:p>
        </p:txBody>
      </p:sp>
    </p:spTree>
    <p:extLst>
      <p:ext uri="{BB962C8B-B14F-4D97-AF65-F5344CB8AC3E}">
        <p14:creationId xmlns:p14="http://schemas.microsoft.com/office/powerpoint/2010/main" val="403240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Permissions xmlns="3dc296e8-7f8c-46b3-8b48-731b31b1bb00" xsi:nil="true"/>
    <MigrationWizIdDocumentLibraryPermissions xmlns="3dc296e8-7f8c-46b3-8b48-731b31b1bb00" xsi:nil="true"/>
    <MigrationWizIdSecurityGroups xmlns="3dc296e8-7f8c-46b3-8b48-731b31b1bb00" xsi:nil="true"/>
    <MigrationWizId xmlns="3dc296e8-7f8c-46b3-8b48-731b31b1bb00" xsi:nil="true"/>
    <MigrationWizIdPermissionLevels xmlns="3dc296e8-7f8c-46b3-8b48-731b31b1bb0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5988937A9F3B44BDAAACDD51DB0C48" ma:contentTypeVersion="17" ma:contentTypeDescription="Create a new document." ma:contentTypeScope="" ma:versionID="d0b7909dd837104f9ee0f64a3fcffc9b">
  <xsd:schema xmlns:xsd="http://www.w3.org/2001/XMLSchema" xmlns:xs="http://www.w3.org/2001/XMLSchema" xmlns:p="http://schemas.microsoft.com/office/2006/metadata/properties" xmlns:ns2="e8c9b00c-1a51-45ca-bde1-4688ccd3c943" xmlns:ns3="3dc296e8-7f8c-46b3-8b48-731b31b1bb00" targetNamespace="http://schemas.microsoft.com/office/2006/metadata/properties" ma:root="true" ma:fieldsID="fe5863d91b2e155489feff3f50f90378" ns2:_="" ns3:_="">
    <xsd:import namespace="e8c9b00c-1a51-45ca-bde1-4688ccd3c943"/>
    <xsd:import namespace="3dc296e8-7f8c-46b3-8b48-731b31b1bb0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igrationWizId" minOccurs="0"/>
                <xsd:element ref="ns3:MigrationWizIdPermissions" minOccurs="0"/>
                <xsd:element ref="ns3:MigrationWizIdPermissionLevels" minOccurs="0"/>
                <xsd:element ref="ns3:MigrationWizIdDocumentLibraryPermissions" minOccurs="0"/>
                <xsd:element ref="ns3:MigrationWizIdSecurityGroup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c9b00c-1a51-45ca-bde1-4688ccd3c94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c296e8-7f8c-46b3-8b48-731b31b1bb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igrationWizId" ma:index="19" nillable="true" ma:displayName="MigrationWizId" ma:internalName="MigrationWizId">
      <xsd:simpleType>
        <xsd:restriction base="dms:Text"/>
      </xsd:simpleType>
    </xsd:element>
    <xsd:element name="MigrationWizIdPermissions" ma:index="20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21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22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23" nillable="true" ma:displayName="MigrationWizIdSecurityGroups" ma:internalName="MigrationWizIdSecurityGroups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54E64CB-BC41-452A-905F-600F67695CA6}">
  <ds:schemaRefs>
    <ds:schemaRef ds:uri="http://purl.org/dc/terms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3dc296e8-7f8c-46b3-8b48-731b31b1bb00"/>
    <ds:schemaRef ds:uri="http://www.w3.org/XML/1998/namespace"/>
    <ds:schemaRef ds:uri="e8c9b00c-1a51-45ca-bde1-4688ccd3c943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18735628-7E17-4D3B-8422-9DA545E03F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c9b00c-1a51-45ca-bde1-4688ccd3c943"/>
    <ds:schemaRef ds:uri="3dc296e8-7f8c-46b3-8b48-731b31b1bb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5795F52-52A7-4299-85CF-C2AA738E815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848</TotalTime>
  <Words>375</Words>
  <Application>Microsoft Office PowerPoint</Application>
  <PresentationFormat>Widescreen</PresentationFormat>
  <Paragraphs>90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Century Gothic</vt:lpstr>
      <vt:lpstr>Arial</vt:lpstr>
      <vt:lpstr>League Gothic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Elrod</dc:creator>
  <cp:lastModifiedBy>Rudy Mehl</cp:lastModifiedBy>
  <cp:revision>26</cp:revision>
  <cp:lastPrinted>2021-12-21T20:40:00Z</cp:lastPrinted>
  <dcterms:created xsi:type="dcterms:W3CDTF">2020-08-13T19:10:25Z</dcterms:created>
  <dcterms:modified xsi:type="dcterms:W3CDTF">2022-04-01T15:53:37Z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0x0101000E5988937A9F3B44BDAAACDD51DB0C48</vt:lpwstr>
  </property>
</Properties>
</file>